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Равнобедренный треугольник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Заголовок 7"/>
          <p:cNvSpPr>
            <a:spLocks noGrp="1"/>
          </p:cNvSpPr>
          <p:nvPr>
            <p:ph type="ctrTitle"/>
          </p:nvPr>
        </p:nvSpPr>
        <p:spPr>
          <a:xfrm>
            <a:off x="540544" y="776288"/>
            <a:ext cx="8062912" cy="1470025"/>
          </a:xfrm>
        </p:spPr>
        <p:txBody>
          <a:bodyPr anchor="b">
            <a:normAutofit/>
          </a:bodyPr>
          <a:lstStyle>
            <a:lvl1pPr algn="r">
              <a:defRPr sz="4400"/>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1371600" y="6012656"/>
            <a:ext cx="5791200" cy="365125"/>
          </a:xfrm>
        </p:spPr>
        <p:txBody>
          <a:bodyPr tIns="0" bIns="0" anchor="t"/>
          <a:lstStyle>
            <a:lvl1pPr algn="r">
              <a:defRPr sz="1000"/>
            </a:lvl1pPr>
          </a:lstStyle>
          <a:p>
            <a:fld id="{5181F42A-2447-487E-B779-6CC21C893923}" type="datetimeFigureOut">
              <a:rPr lang="uk-UA" smtClean="0"/>
              <a:t>13.05.2025</a:t>
            </a:fld>
            <a:endParaRPr lang="uk-UA" dirty="0"/>
          </a:p>
        </p:txBody>
      </p:sp>
      <p:sp>
        <p:nvSpPr>
          <p:cNvPr id="17" name="Нижний колонтитул 16"/>
          <p:cNvSpPr>
            <a:spLocks noGrp="1"/>
          </p:cNvSpPr>
          <p:nvPr>
            <p:ph type="ftr" sz="quarter" idx="11"/>
          </p:nvPr>
        </p:nvSpPr>
        <p:spPr>
          <a:xfrm>
            <a:off x="1371600" y="5650704"/>
            <a:ext cx="5791200" cy="365125"/>
          </a:xfrm>
        </p:spPr>
        <p:txBody>
          <a:bodyPr tIns="0" bIns="0" anchor="b"/>
          <a:lstStyle>
            <a:lvl1pPr algn="r">
              <a:defRPr sz="1100"/>
            </a:lvl1pPr>
          </a:lstStyle>
          <a:p>
            <a:endParaRPr lang="uk-UA" dirty="0"/>
          </a:p>
        </p:txBody>
      </p:sp>
      <p:sp>
        <p:nvSpPr>
          <p:cNvPr id="29" name="Номер слайда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8658718F-F98D-4AA5-B0CD-43066F0F15F4}" type="slidenum">
              <a:rPr lang="uk-UA" smtClean="0"/>
              <a:t>‹#›</a:t>
            </a:fld>
            <a:endParaRPr lang="uk-U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kumimoji="0" lang="ru-RU" smtClean="0"/>
              <a:t>Образец заголовка</a:t>
            </a:r>
            <a:endParaRPr kumimoji="0" lang="en-US"/>
          </a:p>
        </p:txBody>
      </p:sp>
      <p:sp>
        <p:nvSpPr>
          <p:cNvPr id="3" name="Объект 2"/>
          <p:cNvSpPr>
            <a:spLocks noGrp="1"/>
          </p:cNvSpPr>
          <p:nvPr>
            <p:ph idx="1"/>
          </p:nvPr>
        </p:nvSpPr>
        <p:spPr>
          <a:xfrm>
            <a:off x="457200" y="1882808"/>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791456" y="6480048"/>
            <a:ext cx="2133600" cy="301752"/>
          </a:xfrm>
        </p:spPr>
        <p:txBody>
          <a:bodyPr/>
          <a:lstStyle/>
          <a:p>
            <a:fld id="{5181F42A-2447-487E-B779-6CC21C893923}" type="datetimeFigureOut">
              <a:rPr lang="uk-UA" smtClean="0"/>
              <a:t>13.05.2025</a:t>
            </a:fld>
            <a:endParaRPr lang="uk-UA" dirty="0"/>
          </a:p>
        </p:txBody>
      </p:sp>
      <p:sp>
        <p:nvSpPr>
          <p:cNvPr id="5" name="Нижний колонтитул 4"/>
          <p:cNvSpPr>
            <a:spLocks noGrp="1"/>
          </p:cNvSpPr>
          <p:nvPr>
            <p:ph type="ftr" sz="quarter" idx="11"/>
          </p:nvPr>
        </p:nvSpPr>
        <p:spPr>
          <a:xfrm>
            <a:off x="457200" y="6480969"/>
            <a:ext cx="4260056" cy="300831"/>
          </a:xfrm>
        </p:spPr>
        <p:txBody>
          <a:bodyPr/>
          <a:lstStyle/>
          <a:p>
            <a:endParaRPr lang="uk-UA" dirty="0"/>
          </a:p>
        </p:txBody>
      </p:sp>
      <p:sp>
        <p:nvSpPr>
          <p:cNvPr id="6" name="Номер слайда 5"/>
          <p:cNvSpPr>
            <a:spLocks noGrp="1"/>
          </p:cNvSpPr>
          <p:nvPr>
            <p:ph type="sldNum" sz="quarter" idx="12"/>
          </p:nvPr>
        </p:nvSpPr>
        <p:spPr/>
        <p:txBody>
          <a:bodyPr/>
          <a:lstStyle/>
          <a:p>
            <a:fld id="{8658718F-F98D-4AA5-B0CD-43066F0F15F4}" type="slidenum">
              <a:rPr lang="uk-UA" smtClean="0"/>
              <a:t>‹#›</a:t>
            </a:fld>
            <a:endParaRPr lang="uk-U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Прямоугольный треугольник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Равнобедренный треугольник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Дата 3"/>
          <p:cNvSpPr>
            <a:spLocks noGrp="1"/>
          </p:cNvSpPr>
          <p:nvPr>
            <p:ph type="dt" sz="half" idx="10"/>
          </p:nvPr>
        </p:nvSpPr>
        <p:spPr>
          <a:xfrm>
            <a:off x="6955632" y="6477000"/>
            <a:ext cx="2133600" cy="304800"/>
          </a:xfrm>
        </p:spPr>
        <p:txBody>
          <a:bodyPr/>
          <a:lstStyle/>
          <a:p>
            <a:fld id="{5181F42A-2447-487E-B779-6CC21C893923}" type="datetimeFigureOut">
              <a:rPr lang="uk-UA" smtClean="0"/>
              <a:t>13.05.2025</a:t>
            </a:fld>
            <a:endParaRPr lang="uk-UA" dirty="0"/>
          </a:p>
        </p:txBody>
      </p:sp>
      <p:sp>
        <p:nvSpPr>
          <p:cNvPr id="5" name="Нижний колонтитул 4"/>
          <p:cNvSpPr>
            <a:spLocks noGrp="1"/>
          </p:cNvSpPr>
          <p:nvPr>
            <p:ph type="ftr" sz="quarter" idx="11"/>
          </p:nvPr>
        </p:nvSpPr>
        <p:spPr>
          <a:xfrm>
            <a:off x="2619376" y="6480969"/>
            <a:ext cx="4260056" cy="300831"/>
          </a:xfrm>
        </p:spPr>
        <p:txBody>
          <a:bodyPr/>
          <a:lstStyle/>
          <a:p>
            <a:endParaRPr lang="uk-UA" dirty="0"/>
          </a:p>
        </p:txBody>
      </p:sp>
      <p:sp>
        <p:nvSpPr>
          <p:cNvPr id="6" name="Номер слайда 5"/>
          <p:cNvSpPr>
            <a:spLocks noGrp="1"/>
          </p:cNvSpPr>
          <p:nvPr>
            <p:ph type="sldNum" sz="quarter" idx="12"/>
          </p:nvPr>
        </p:nvSpPr>
        <p:spPr>
          <a:xfrm>
            <a:off x="8451056" y="809624"/>
            <a:ext cx="502920" cy="300831"/>
          </a:xfrm>
        </p:spPr>
        <p:txBody>
          <a:bodyPr/>
          <a:lstStyle/>
          <a:p>
            <a:fld id="{8658718F-F98D-4AA5-B0CD-43066F0F15F4}" type="slidenum">
              <a:rPr lang="uk-UA" smtClean="0"/>
              <a:t>‹#›</a:t>
            </a:fld>
            <a:endParaRPr lang="uk-UA" dirty="0"/>
          </a:p>
        </p:txBody>
      </p:sp>
      <p:cxnSp>
        <p:nvCxnSpPr>
          <p:cNvPr id="11" name="Прямая соединительная линия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kumimoji="0" lang="ru-RU" smtClean="0"/>
              <a:t>Образец заголовка</a:t>
            </a:r>
            <a:endParaRPr kumimoji="0" lang="en-US"/>
          </a:p>
        </p:txBody>
      </p:sp>
      <p:sp>
        <p:nvSpPr>
          <p:cNvPr id="3" name="Объект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4791456" y="6480969"/>
            <a:ext cx="2133600" cy="301752"/>
          </a:xfrm>
        </p:spPr>
        <p:txBody>
          <a:bodyPr/>
          <a:lstStyle/>
          <a:p>
            <a:fld id="{5181F42A-2447-487E-B779-6CC21C893923}" type="datetimeFigureOut">
              <a:rPr lang="uk-UA" smtClean="0"/>
              <a:t>13.05.2025</a:t>
            </a:fld>
            <a:endParaRPr lang="uk-UA" dirty="0"/>
          </a:p>
        </p:txBody>
      </p:sp>
      <p:sp>
        <p:nvSpPr>
          <p:cNvPr id="6" name="Нижний колонтитул 5"/>
          <p:cNvSpPr>
            <a:spLocks noGrp="1"/>
          </p:cNvSpPr>
          <p:nvPr>
            <p:ph type="ftr" sz="quarter" idx="11"/>
          </p:nvPr>
        </p:nvSpPr>
        <p:spPr>
          <a:xfrm>
            <a:off x="457200" y="6480969"/>
            <a:ext cx="4260056" cy="301752"/>
          </a:xfrm>
        </p:spPr>
        <p:txBody>
          <a:bodyPr/>
          <a:lstStyle/>
          <a:p>
            <a:endParaRPr lang="uk-UA" dirty="0"/>
          </a:p>
        </p:txBody>
      </p:sp>
      <p:sp>
        <p:nvSpPr>
          <p:cNvPr id="7" name="Номер слайда 6"/>
          <p:cNvSpPr>
            <a:spLocks noGrp="1"/>
          </p:cNvSpPr>
          <p:nvPr>
            <p:ph type="sldNum" sz="quarter" idx="12"/>
          </p:nvPr>
        </p:nvSpPr>
        <p:spPr>
          <a:xfrm>
            <a:off x="7589520" y="6480969"/>
            <a:ext cx="502920" cy="301752"/>
          </a:xfrm>
        </p:spPr>
        <p:txBody>
          <a:bodyPr/>
          <a:lstStyle/>
          <a:p>
            <a:fld id="{8658718F-F98D-4AA5-B0CD-43066F0F15F4}" type="slidenum">
              <a:rPr lang="uk-UA" smtClean="0"/>
              <a:t>‹#›</a:t>
            </a:fld>
            <a:endParaRPr lang="uk-U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a:xfrm>
            <a:off x="4791456" y="6480969"/>
            <a:ext cx="2130552" cy="301752"/>
          </a:xfrm>
        </p:spPr>
        <p:txBody>
          <a:bodyPr/>
          <a:lstStyle/>
          <a:p>
            <a:fld id="{5181F42A-2447-487E-B779-6CC21C893923}" type="datetimeFigureOut">
              <a:rPr lang="uk-UA" smtClean="0"/>
              <a:t>13.05.2025</a:t>
            </a:fld>
            <a:endParaRPr lang="uk-UA" dirty="0"/>
          </a:p>
        </p:txBody>
      </p:sp>
      <p:sp>
        <p:nvSpPr>
          <p:cNvPr id="8" name="Нижний колонтитул 7"/>
          <p:cNvSpPr>
            <a:spLocks noGrp="1"/>
          </p:cNvSpPr>
          <p:nvPr>
            <p:ph type="ftr" sz="quarter" idx="11"/>
          </p:nvPr>
        </p:nvSpPr>
        <p:spPr>
          <a:xfrm>
            <a:off x="457200" y="6480969"/>
            <a:ext cx="4261104" cy="301752"/>
          </a:xfrm>
        </p:spPr>
        <p:txBody>
          <a:bodyPr/>
          <a:lstStyle/>
          <a:p>
            <a:endParaRPr lang="uk-UA" dirty="0"/>
          </a:p>
        </p:txBody>
      </p:sp>
      <p:sp>
        <p:nvSpPr>
          <p:cNvPr id="9" name="Номер слайда 8"/>
          <p:cNvSpPr>
            <a:spLocks noGrp="1"/>
          </p:cNvSpPr>
          <p:nvPr>
            <p:ph type="sldNum" sz="quarter" idx="12"/>
          </p:nvPr>
        </p:nvSpPr>
        <p:spPr>
          <a:xfrm>
            <a:off x="7589520" y="6483096"/>
            <a:ext cx="502920" cy="301752"/>
          </a:xfrm>
        </p:spPr>
        <p:txBody>
          <a:bodyPr/>
          <a:lstStyle>
            <a:lvl1pPr algn="ctr">
              <a:defRPr/>
            </a:lvl1pPr>
          </a:lstStyle>
          <a:p>
            <a:fld id="{8658718F-F98D-4AA5-B0CD-43066F0F15F4}" type="slidenum">
              <a:rPr lang="uk-UA" smtClean="0"/>
              <a:t>‹#›</a:t>
            </a:fld>
            <a:endParaRPr lang="uk-U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181F42A-2447-487E-B779-6CC21C893923}" type="datetimeFigureOut">
              <a:rPr lang="uk-UA" smtClean="0"/>
              <a:t>13.05.2025</a:t>
            </a:fld>
            <a:endParaRPr lang="uk-UA" dirty="0"/>
          </a:p>
        </p:txBody>
      </p:sp>
      <p:sp>
        <p:nvSpPr>
          <p:cNvPr id="4" name="Нижний колонтитул 3"/>
          <p:cNvSpPr>
            <a:spLocks noGrp="1"/>
          </p:cNvSpPr>
          <p:nvPr>
            <p:ph type="ftr" sz="quarter" idx="11"/>
          </p:nvPr>
        </p:nvSpPr>
        <p:spPr/>
        <p:txBody>
          <a:bodyPr/>
          <a:lstStyle/>
          <a:p>
            <a:endParaRPr lang="uk-UA" dirty="0"/>
          </a:p>
        </p:txBody>
      </p:sp>
      <p:sp>
        <p:nvSpPr>
          <p:cNvPr id="5" name="Номер слайда 4"/>
          <p:cNvSpPr>
            <a:spLocks noGrp="1"/>
          </p:cNvSpPr>
          <p:nvPr>
            <p:ph type="sldNum" sz="quarter" idx="12"/>
          </p:nvPr>
        </p:nvSpPr>
        <p:spPr/>
        <p:txBody>
          <a:bodyPr/>
          <a:lstStyle/>
          <a:p>
            <a:fld id="{8658718F-F98D-4AA5-B0CD-43066F0F15F4}" type="slidenum">
              <a:rPr lang="uk-UA" smtClean="0"/>
              <a:t>‹#›</a:t>
            </a:fld>
            <a:endParaRPr lang="uk-U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791456" y="6480969"/>
            <a:ext cx="2133600" cy="301752"/>
          </a:xfrm>
        </p:spPr>
        <p:txBody>
          <a:bodyPr/>
          <a:lstStyle/>
          <a:p>
            <a:fld id="{5181F42A-2447-487E-B779-6CC21C893923}" type="datetimeFigureOut">
              <a:rPr lang="uk-UA" smtClean="0"/>
              <a:t>13.05.2025</a:t>
            </a:fld>
            <a:endParaRPr lang="uk-UA" dirty="0"/>
          </a:p>
        </p:txBody>
      </p:sp>
      <p:sp>
        <p:nvSpPr>
          <p:cNvPr id="3" name="Нижний колонтитул 2"/>
          <p:cNvSpPr>
            <a:spLocks noGrp="1"/>
          </p:cNvSpPr>
          <p:nvPr>
            <p:ph type="ftr" sz="quarter" idx="11"/>
          </p:nvPr>
        </p:nvSpPr>
        <p:spPr>
          <a:xfrm>
            <a:off x="457200" y="6481890"/>
            <a:ext cx="4260056" cy="300831"/>
          </a:xfrm>
        </p:spPr>
        <p:txBody>
          <a:bodyPr/>
          <a:lstStyle/>
          <a:p>
            <a:endParaRPr lang="uk-UA" dirty="0"/>
          </a:p>
        </p:txBody>
      </p:sp>
      <p:sp>
        <p:nvSpPr>
          <p:cNvPr id="4" name="Номер слайда 3"/>
          <p:cNvSpPr>
            <a:spLocks noGrp="1"/>
          </p:cNvSpPr>
          <p:nvPr>
            <p:ph type="sldNum" sz="quarter" idx="12"/>
          </p:nvPr>
        </p:nvSpPr>
        <p:spPr>
          <a:xfrm>
            <a:off x="7589520" y="6480969"/>
            <a:ext cx="502920" cy="301752"/>
          </a:xfrm>
        </p:spPr>
        <p:txBody>
          <a:bodyPr/>
          <a:lstStyle/>
          <a:p>
            <a:fld id="{8658718F-F98D-4AA5-B0CD-43066F0F15F4}" type="slidenum">
              <a:rPr lang="uk-UA" smtClean="0"/>
              <a:t>‹#›</a:t>
            </a:fld>
            <a:endParaRPr lang="uk-U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278976" y="6556248"/>
            <a:ext cx="2133600" cy="301752"/>
          </a:xfrm>
        </p:spPr>
        <p:txBody>
          <a:bodyPr/>
          <a:lstStyle>
            <a:lvl1pPr>
              <a:defRPr sz="900"/>
            </a:lvl1pPr>
          </a:lstStyle>
          <a:p>
            <a:fld id="{5181F42A-2447-487E-B779-6CC21C893923}" type="datetimeFigureOut">
              <a:rPr lang="uk-UA" smtClean="0"/>
              <a:t>13.05.2025</a:t>
            </a:fld>
            <a:endParaRPr lang="uk-UA" dirty="0"/>
          </a:p>
        </p:txBody>
      </p:sp>
      <p:sp>
        <p:nvSpPr>
          <p:cNvPr id="6" name="Нижний колонтитул 5"/>
          <p:cNvSpPr>
            <a:spLocks noGrp="1"/>
          </p:cNvSpPr>
          <p:nvPr>
            <p:ph type="ftr" sz="quarter" idx="11"/>
          </p:nvPr>
        </p:nvSpPr>
        <p:spPr>
          <a:xfrm>
            <a:off x="1135856" y="6556248"/>
            <a:ext cx="5143120" cy="301752"/>
          </a:xfrm>
        </p:spPr>
        <p:txBody>
          <a:bodyPr/>
          <a:lstStyle>
            <a:lvl1pPr>
              <a:defRPr sz="900"/>
            </a:lvl1pPr>
          </a:lstStyle>
          <a:p>
            <a:endParaRPr lang="uk-UA" dirty="0"/>
          </a:p>
        </p:txBody>
      </p:sp>
      <p:sp>
        <p:nvSpPr>
          <p:cNvPr id="7" name="Номер слайда 6"/>
          <p:cNvSpPr>
            <a:spLocks noGrp="1"/>
          </p:cNvSpPr>
          <p:nvPr>
            <p:ph type="sldNum" sz="quarter" idx="12"/>
          </p:nvPr>
        </p:nvSpPr>
        <p:spPr>
          <a:xfrm>
            <a:off x="8410576" y="6556248"/>
            <a:ext cx="502920" cy="301752"/>
          </a:xfrm>
        </p:spPr>
        <p:txBody>
          <a:bodyPr/>
          <a:lstStyle>
            <a:lvl1pPr>
              <a:defRPr sz="900"/>
            </a:lvl1pPr>
          </a:lstStyle>
          <a:p>
            <a:fld id="{8658718F-F98D-4AA5-B0CD-43066F0F15F4}" type="slidenum">
              <a:rPr lang="uk-UA" smtClean="0"/>
              <a:t>‹#›</a:t>
            </a:fld>
            <a:endParaRPr lang="uk-U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ru-RU" dirty="0" smtClean="0"/>
              <a:t>Вставка рисунка</a:t>
            </a:r>
            <a:endParaRPr kumimoji="0" lang="en-US"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6108192" y="6556248"/>
            <a:ext cx="2103120" cy="301752"/>
          </a:xfrm>
        </p:spPr>
        <p:txBody>
          <a:bodyPr/>
          <a:lstStyle>
            <a:lvl1pPr>
              <a:defRPr sz="900"/>
            </a:lvl1pPr>
          </a:lstStyle>
          <a:p>
            <a:fld id="{5181F42A-2447-487E-B779-6CC21C893923}" type="datetimeFigureOut">
              <a:rPr lang="uk-UA" smtClean="0"/>
              <a:t>13.05.2025</a:t>
            </a:fld>
            <a:endParaRPr lang="uk-UA" dirty="0"/>
          </a:p>
        </p:txBody>
      </p:sp>
      <p:sp>
        <p:nvSpPr>
          <p:cNvPr id="6" name="Нижний колонтитул 5"/>
          <p:cNvSpPr>
            <a:spLocks noGrp="1"/>
          </p:cNvSpPr>
          <p:nvPr>
            <p:ph type="ftr" sz="quarter" idx="11"/>
          </p:nvPr>
        </p:nvSpPr>
        <p:spPr>
          <a:xfrm>
            <a:off x="1170432" y="6557169"/>
            <a:ext cx="4948072" cy="301752"/>
          </a:xfrm>
        </p:spPr>
        <p:txBody>
          <a:bodyPr/>
          <a:lstStyle>
            <a:lvl1pPr>
              <a:defRPr sz="900"/>
            </a:lvl1pPr>
          </a:lstStyle>
          <a:p>
            <a:endParaRPr lang="uk-UA" dirty="0"/>
          </a:p>
        </p:txBody>
      </p:sp>
      <p:sp>
        <p:nvSpPr>
          <p:cNvPr id="7" name="Номер слайда 6"/>
          <p:cNvSpPr>
            <a:spLocks noGrp="1"/>
          </p:cNvSpPr>
          <p:nvPr>
            <p:ph type="sldNum" sz="quarter" idx="12"/>
          </p:nvPr>
        </p:nvSpPr>
        <p:spPr>
          <a:xfrm>
            <a:off x="8217192" y="6556248"/>
            <a:ext cx="365760" cy="301752"/>
          </a:xfrm>
        </p:spPr>
        <p:txBody>
          <a:bodyPr/>
          <a:lstStyle>
            <a:lvl1pPr algn="ctr">
              <a:defRPr sz="900"/>
            </a:lvl1pPr>
          </a:lstStyle>
          <a:p>
            <a:fld id="{8658718F-F98D-4AA5-B0CD-43066F0F15F4}" type="slidenum">
              <a:rPr lang="uk-UA" smtClean="0"/>
              <a:t>‹#›</a:t>
            </a:fld>
            <a:endParaRPr lang="uk-U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181F42A-2447-487E-B779-6CC21C893923}" type="datetimeFigureOut">
              <a:rPr lang="uk-UA" smtClean="0"/>
              <a:t>13.05.2025</a:t>
            </a:fld>
            <a:endParaRPr lang="uk-UA" dirty="0"/>
          </a:p>
        </p:txBody>
      </p:sp>
      <p:sp>
        <p:nvSpPr>
          <p:cNvPr id="5" name="Нижний колонтитул 4"/>
          <p:cNvSpPr>
            <a:spLocks noGrp="1"/>
          </p:cNvSpPr>
          <p:nvPr>
            <p:ph type="ftr" sz="quarter" idx="11"/>
          </p:nvPr>
        </p:nvSpPr>
        <p:spPr/>
        <p:txBody>
          <a:bodyPr/>
          <a:lstStyle/>
          <a:p>
            <a:endParaRPr lang="uk-UA" dirty="0"/>
          </a:p>
        </p:txBody>
      </p:sp>
      <p:sp>
        <p:nvSpPr>
          <p:cNvPr id="6" name="Номер слайда 5"/>
          <p:cNvSpPr>
            <a:spLocks noGrp="1"/>
          </p:cNvSpPr>
          <p:nvPr>
            <p:ph type="sldNum" sz="quarter" idx="12"/>
          </p:nvPr>
        </p:nvSpPr>
        <p:spPr/>
        <p:txBody>
          <a:bodyPr/>
          <a:lstStyle/>
          <a:p>
            <a:fld id="{8658718F-F98D-4AA5-B0CD-43066F0F15F4}" type="slidenum">
              <a:rPr lang="uk-UA" smtClean="0"/>
              <a:t>‹#›</a:t>
            </a:fld>
            <a:endParaRPr lang="uk-U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181F42A-2447-487E-B779-6CC21C893923}" type="datetimeFigureOut">
              <a:rPr lang="uk-UA" smtClean="0"/>
              <a:t>13.05.2025</a:t>
            </a:fld>
            <a:endParaRPr lang="uk-UA" dirty="0"/>
          </a:p>
        </p:txBody>
      </p:sp>
      <p:sp>
        <p:nvSpPr>
          <p:cNvPr id="5" name="Нижний колонтитул 4"/>
          <p:cNvSpPr>
            <a:spLocks noGrp="1"/>
          </p:cNvSpPr>
          <p:nvPr>
            <p:ph type="ftr" sz="quarter" idx="11"/>
          </p:nvPr>
        </p:nvSpPr>
        <p:spPr/>
        <p:txBody>
          <a:bodyPr/>
          <a:lstStyle/>
          <a:p>
            <a:endParaRPr lang="uk-UA" dirty="0"/>
          </a:p>
        </p:txBody>
      </p:sp>
      <p:sp>
        <p:nvSpPr>
          <p:cNvPr id="6" name="Номер слайда 5"/>
          <p:cNvSpPr>
            <a:spLocks noGrp="1"/>
          </p:cNvSpPr>
          <p:nvPr>
            <p:ph type="sldNum" sz="quarter" idx="12"/>
          </p:nvPr>
        </p:nvSpPr>
        <p:spPr/>
        <p:txBody>
          <a:bodyPr/>
          <a:lstStyle/>
          <a:p>
            <a:fld id="{8658718F-F98D-4AA5-B0CD-43066F0F15F4}" type="slidenum">
              <a:rPr lang="uk-UA" smtClean="0"/>
              <a:t>‹#›</a:t>
            </a:fld>
            <a:endParaRPr lang="uk-U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Прямая соединительная линия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7494"/>
            <a:ext cx="8229600" cy="1399032"/>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5181F42A-2447-487E-B779-6CC21C893923}" type="datetimeFigureOut">
              <a:rPr lang="uk-UA" smtClean="0"/>
              <a:t>13.05.2025</a:t>
            </a:fld>
            <a:endParaRPr lang="uk-UA" dirty="0"/>
          </a:p>
        </p:txBody>
      </p:sp>
      <p:sp>
        <p:nvSpPr>
          <p:cNvPr id="3" name="Нижний колонтитул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uk-UA" dirty="0"/>
          </a:p>
        </p:txBody>
      </p:sp>
      <p:sp>
        <p:nvSpPr>
          <p:cNvPr id="23" name="Номер слайда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8658718F-F98D-4AA5-B0CD-43066F0F15F4}" type="slidenum">
              <a:rPr lang="uk-UA" smtClean="0"/>
              <a:t>‹#›</a:t>
            </a:fld>
            <a:endParaRPr lang="uk-UA"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332656"/>
            <a:ext cx="8135912" cy="1913657"/>
          </a:xfrm>
        </p:spPr>
        <p:txBody>
          <a:bodyPr>
            <a:normAutofit fontScale="90000"/>
          </a:bodyPr>
          <a:lstStyle/>
          <a:p>
            <a:pPr algn="ctr"/>
            <a:r>
              <a:rPr lang="uk-UA" b="1" dirty="0" smtClean="0">
                <a:solidFill>
                  <a:srgbClr val="FFFF00"/>
                </a:solidFill>
                <a:effectLst/>
                <a:latin typeface="Times New Roman" pitchFamily="18" charset="0"/>
                <a:cs typeface="Times New Roman" pitchFamily="18" charset="0"/>
              </a:rPr>
              <a:t>Стилістичні особливості мови О. Довженка, В. Симоненка і</a:t>
            </a:r>
            <a:br>
              <a:rPr lang="uk-UA" b="1" dirty="0" smtClean="0">
                <a:solidFill>
                  <a:srgbClr val="FFFF00"/>
                </a:solidFill>
                <a:effectLst/>
                <a:latin typeface="Times New Roman" pitchFamily="18" charset="0"/>
                <a:cs typeface="Times New Roman" pitchFamily="18" charset="0"/>
              </a:rPr>
            </a:br>
            <a:r>
              <a:rPr lang="uk-UA" b="1" dirty="0" smtClean="0">
                <a:solidFill>
                  <a:srgbClr val="FFFF00"/>
                </a:solidFill>
                <a:effectLst/>
                <a:latin typeface="Times New Roman" pitchFamily="18" charset="0"/>
                <a:cs typeface="Times New Roman" pitchFamily="18" charset="0"/>
              </a:rPr>
              <a:t> Гр. Тютюнника</a:t>
            </a:r>
            <a:endParaRPr lang="uk-UA" b="1" dirty="0">
              <a:solidFill>
                <a:srgbClr val="FFFF00"/>
              </a:solidFill>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275856" y="5229200"/>
            <a:ext cx="5327600" cy="1440160"/>
          </a:xfrm>
        </p:spPr>
        <p:txBody>
          <a:bodyPr/>
          <a:lstStyle/>
          <a:p>
            <a:pPr marL="27432" marR="0" lvl="0" algn="ctr">
              <a:spcBef>
                <a:spcPts val="600"/>
              </a:spcBef>
              <a:buClr>
                <a:srgbClr val="B83D68"/>
              </a:buClr>
            </a:pPr>
            <a:r>
              <a:rPr lang="uk-UA" sz="1600" b="1" i="1" dirty="0">
                <a:ln>
                  <a:noFill/>
                </a:ln>
                <a:solidFill>
                  <a:prstClr val="black"/>
                </a:solidFill>
                <a:latin typeface="Times New Roman" pitchFamily="18" charset="0"/>
                <a:cs typeface="Times New Roman" pitchFamily="18" charset="0"/>
              </a:rPr>
              <a:t>Кондратюк Людмила Олександрівна</a:t>
            </a:r>
          </a:p>
          <a:p>
            <a:pPr marL="27432" marR="0" lvl="0" algn="ctr">
              <a:spcBef>
                <a:spcPts val="600"/>
              </a:spcBef>
              <a:buClr>
                <a:srgbClr val="B83D68"/>
              </a:buClr>
            </a:pPr>
            <a:r>
              <a:rPr lang="uk-UA" sz="1600" b="1" i="1" dirty="0">
                <a:ln>
                  <a:noFill/>
                </a:ln>
                <a:solidFill>
                  <a:prstClr val="black"/>
                </a:solidFill>
                <a:latin typeface="Times New Roman" pitchFamily="18" charset="0"/>
                <a:cs typeface="Times New Roman" pitchFamily="18" charset="0"/>
              </a:rPr>
              <a:t>Вчитель української мови та літератури</a:t>
            </a:r>
          </a:p>
          <a:p>
            <a:pPr marL="27432" marR="0" lvl="0" algn="ctr">
              <a:spcBef>
                <a:spcPts val="600"/>
              </a:spcBef>
              <a:buClr>
                <a:srgbClr val="B83D68"/>
              </a:buClr>
            </a:pPr>
            <a:r>
              <a:rPr lang="uk-UA" sz="1600" b="1" i="1" dirty="0">
                <a:ln>
                  <a:noFill/>
                </a:ln>
                <a:solidFill>
                  <a:prstClr val="black"/>
                </a:solidFill>
                <a:latin typeface="Times New Roman" pitchFamily="18" charset="0"/>
                <a:cs typeface="Times New Roman" pitchFamily="18" charset="0"/>
              </a:rPr>
              <a:t>Вечірньої (змінної) школи № 20 м. Києва</a:t>
            </a:r>
            <a:endParaRPr lang="uk-UA" sz="2700" dirty="0">
              <a:ln>
                <a:noFill/>
              </a:ln>
              <a:solidFill>
                <a:prstClr val="black"/>
              </a:solidFill>
              <a:latin typeface="Lucida Sans Unicode"/>
            </a:endParaRPr>
          </a:p>
          <a:p>
            <a:pPr marR="0" lvl="0">
              <a:spcBef>
                <a:spcPct val="20000"/>
              </a:spcBef>
              <a:buClr>
                <a:prstClr val="white">
                  <a:lumMod val="50000"/>
                  <a:lumOff val="50000"/>
                </a:prstClr>
              </a:buClr>
              <a:buSzTx/>
            </a:pPr>
            <a:endParaRPr lang="uk-UA" sz="1400" dirty="0">
              <a:ln>
                <a:noFill/>
              </a:ln>
              <a:solidFill>
                <a:prstClr val="black"/>
              </a:solidFill>
              <a:latin typeface="Times New Roman" pitchFamily="18" charset="0"/>
              <a:cs typeface="Times New Roman" pitchFamily="18" charset="0"/>
            </a:endParaRPr>
          </a:p>
          <a:p>
            <a:endParaRPr lang="uk-UA"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556792"/>
            <a:ext cx="190500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176463"/>
            <a:ext cx="1828800" cy="2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556792"/>
            <a:ext cx="205950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319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073274"/>
          </a:xfrm>
        </p:spPr>
        <p:txBody>
          <a:bodyPr>
            <a:normAutofit/>
          </a:bodyPr>
          <a:lstStyle/>
          <a:p>
            <a:pPr algn="ctr"/>
            <a:r>
              <a:rPr lang="uk-UA" sz="2000" dirty="0" smtClean="0">
                <a:solidFill>
                  <a:schemeClr val="tx1"/>
                </a:solidFill>
                <a:effectLst/>
                <a:latin typeface="Times New Roman" pitchFamily="18" charset="0"/>
                <a:cs typeface="Times New Roman" pitchFamily="18" charset="0"/>
              </a:rPr>
              <a:t>Прочитайте поданий уривок. Спробуйте, використовуючи свій читацький досвід, визначте автора уривка. На основі яких змістових і мовних ознаках ви зробили висновок щодо авторства?</a:t>
            </a:r>
            <a:endParaRPr lang="uk-UA" sz="2000" dirty="0">
              <a:solidFill>
                <a:schemeClr val="tx1"/>
              </a:solidFill>
              <a:effectLst/>
              <a:latin typeface="Times New Roman" pitchFamily="18" charset="0"/>
              <a:cs typeface="Times New Roman" pitchFamily="18" charset="0"/>
            </a:endParaRPr>
          </a:p>
        </p:txBody>
      </p:sp>
      <p:sp>
        <p:nvSpPr>
          <p:cNvPr id="3" name="Объект 2"/>
          <p:cNvSpPr>
            <a:spLocks noGrp="1"/>
          </p:cNvSpPr>
          <p:nvPr>
            <p:ph idx="1"/>
          </p:nvPr>
        </p:nvSpPr>
        <p:spPr>
          <a:xfrm>
            <a:off x="457200" y="1412776"/>
            <a:ext cx="8229600" cy="5042032"/>
          </a:xfrm>
        </p:spPr>
        <p:txBody>
          <a:bodyPr>
            <a:normAutofit/>
          </a:bodyPr>
          <a:lstStyle/>
          <a:p>
            <a:pPr marL="64008" indent="0" algn="ctr">
              <a:buNone/>
            </a:pPr>
            <a:endParaRPr lang="uk-UA" sz="2000" dirty="0" smtClean="0">
              <a:latin typeface="Times New Roman" pitchFamily="18" charset="0"/>
              <a:cs typeface="Times New Roman" pitchFamily="18" charset="0"/>
            </a:endParaRPr>
          </a:p>
          <a:p>
            <a:pPr marL="64008" indent="0" algn="ctr">
              <a:buNone/>
            </a:pPr>
            <a:endParaRPr lang="uk-UA" sz="2000" dirty="0">
              <a:latin typeface="Times New Roman" pitchFamily="18" charset="0"/>
              <a:cs typeface="Times New Roman" pitchFamily="18" charset="0"/>
            </a:endParaRPr>
          </a:p>
          <a:p>
            <a:pPr marL="64008" indent="0" algn="ctr">
              <a:buNone/>
            </a:pPr>
            <a:r>
              <a:rPr lang="uk-UA" sz="2400" dirty="0" smtClean="0">
                <a:latin typeface="Times New Roman" pitchFamily="18" charset="0"/>
                <a:cs typeface="Times New Roman" pitchFamily="18" charset="0"/>
              </a:rPr>
              <a:t>Багато я бачив гарних людей, ну такого, як батько, не бачив. Голова в нього була темноволоса, велика і великі розумні сірі очі, тільки в очах чомусь завжди було повно смутку: тяжкі кайдани неписемності  і несвободи. Весь в полоні сумного, і весь в той же час з якоюсь внутрішньою високою культурою думок і почуттів.</a:t>
            </a:r>
            <a:endParaRPr lang="uk-UA" sz="2400" dirty="0">
              <a:latin typeface="Times New Roman" pitchFamily="18" charset="0"/>
              <a:cs typeface="Times New Roman" pitchFamily="18" charset="0"/>
            </a:endParaRPr>
          </a:p>
        </p:txBody>
      </p:sp>
    </p:spTree>
    <p:extLst>
      <p:ext uri="{BB962C8B-B14F-4D97-AF65-F5344CB8AC3E}">
        <p14:creationId xmlns:p14="http://schemas.microsoft.com/office/powerpoint/2010/main" val="291959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332656"/>
            <a:ext cx="8208912" cy="6001643"/>
          </a:xfrm>
          <a:prstGeom prst="rect">
            <a:avLst/>
          </a:prstGeom>
        </p:spPr>
        <p:txBody>
          <a:bodyPr wrap="square">
            <a:spAutoFit/>
          </a:bodyPr>
          <a:lstStyle/>
          <a:p>
            <a:pPr algn="just"/>
            <a:endParaRPr lang="ru-RU" sz="1600" dirty="0" smtClean="0">
              <a:latin typeface="Times New Roman" pitchFamily="18" charset="0"/>
              <a:cs typeface="Times New Roman" pitchFamily="18" charset="0"/>
            </a:endParaRPr>
          </a:p>
          <a:p>
            <a:pPr algn="just"/>
            <a:endParaRPr lang="ru-RU" sz="1600" dirty="0">
              <a:latin typeface="Times New Roman" pitchFamily="18" charset="0"/>
              <a:cs typeface="Times New Roman" pitchFamily="18" charset="0"/>
            </a:endParaRPr>
          </a:p>
          <a:p>
            <a:pPr algn="just"/>
            <a:r>
              <a:rPr lang="ru-RU" sz="1600" dirty="0" smtClean="0">
                <a:latin typeface="Times New Roman" pitchFamily="18" charset="0"/>
                <a:cs typeface="Times New Roman" pitchFamily="18" charset="0"/>
              </a:rPr>
              <a:t>        Прозове </a:t>
            </a:r>
            <a:r>
              <a:rPr lang="ru-RU" sz="1600" dirty="0">
                <a:latin typeface="Times New Roman" pitchFamily="18" charset="0"/>
                <a:cs typeface="Times New Roman" pitchFamily="18" charset="0"/>
              </a:rPr>
              <a:t>мовлення Олександра Довженка є взірцем майстерного володіння українським образним словом. Н.О. Хараман пише: </a:t>
            </a:r>
            <a:r>
              <a:rPr lang="ru-RU" sz="1600" dirty="0" smtClean="0">
                <a:latin typeface="Times New Roman" pitchFamily="18" charset="0"/>
                <a:cs typeface="Times New Roman" pitchFamily="18" charset="0"/>
              </a:rPr>
              <a:t>«</a:t>
            </a:r>
            <a:r>
              <a:rPr lang="uk-UA" sz="1600" i="1" dirty="0" smtClean="0">
                <a:latin typeface="Times New Roman" pitchFamily="18" charset="0"/>
                <a:cs typeface="Times New Roman" pitchFamily="18" charset="0"/>
              </a:rPr>
              <a:t>Письменник створив власну поетику кіно, що дало йому змогу майже в кожному фільмі через поетичні тропи, метафоричну кіномову розкривати особливості національного світовідчуття. Поєднавши в собі талант режисера і письменника, своєю феноменальною творчістю він збагатив і поєднав два види мистецтва – візуальне і словесне, відкрив нові і досі не знані шляхи пізнання й відображення динаміки життя»</a:t>
            </a:r>
            <a:r>
              <a:rPr lang="ru-RU" sz="1600" dirty="0" smtClean="0">
                <a:latin typeface="Times New Roman" pitchFamily="18" charset="0"/>
                <a:cs typeface="Times New Roman" pitchFamily="18" charset="0"/>
              </a:rPr>
              <a:t>. </a:t>
            </a:r>
          </a:p>
          <a:p>
            <a:pPr algn="just"/>
            <a:r>
              <a:rPr lang="ru-RU" sz="1600" dirty="0">
                <a:latin typeface="Times New Roman" pitchFamily="18" charset="0"/>
                <a:cs typeface="Times New Roman" pitchFamily="18" charset="0"/>
              </a:rPr>
              <a:t> </a:t>
            </a:r>
            <a:r>
              <a:rPr lang="ru-RU" sz="1600" dirty="0" smtClean="0">
                <a:latin typeface="Times New Roman" pitchFamily="18" charset="0"/>
                <a:cs typeface="Times New Roman" pitchFamily="18" charset="0"/>
              </a:rPr>
              <a:t>    Мовотворчість </a:t>
            </a:r>
            <a:r>
              <a:rPr lang="ru-RU" sz="1600" dirty="0">
                <a:latin typeface="Times New Roman" pitchFamily="18" charset="0"/>
                <a:cs typeface="Times New Roman" pitchFamily="18" charset="0"/>
              </a:rPr>
              <a:t>О. Довженка є надзвичайно багатою на виражальні засоби, що передають найтонші відтінки почуттів і прагнень, які автор хотів донести до читача. І. Білодід зазначав, що «</a:t>
            </a:r>
            <a:r>
              <a:rPr lang="ru-RU" sz="1600" i="1" dirty="0">
                <a:latin typeface="Times New Roman" pitchFamily="18" charset="0"/>
                <a:cs typeface="Times New Roman" pitchFamily="18" charset="0"/>
              </a:rPr>
              <a:t>тип мовлення, мовні засоби зображення героїчного, патетична тональність створюються у Довженка правдивим, відповідним до героїки зображуваних подій та образів добором лексики і фразеології, ритмомелодикою фрази, історичними, фольклорно-епосними, літературними ремінісценціями, романтичною піднесеністю вислову і асоціативним комплексом </a:t>
            </a:r>
            <a:r>
              <a:rPr lang="ru-RU" sz="1600" i="1" dirty="0" smtClean="0">
                <a:latin typeface="Times New Roman" pitchFamily="18" charset="0"/>
                <a:cs typeface="Times New Roman" pitchFamily="18" charset="0"/>
              </a:rPr>
              <a:t>слова-поняття». </a:t>
            </a:r>
          </a:p>
          <a:p>
            <a:pPr algn="just"/>
            <a:r>
              <a:rPr lang="ru-RU" sz="1600" i="1" dirty="0">
                <a:latin typeface="Times New Roman" pitchFamily="18" charset="0"/>
                <a:cs typeface="Times New Roman" pitchFamily="18" charset="0"/>
              </a:rPr>
              <a:t> </a:t>
            </a:r>
            <a:r>
              <a:rPr lang="ru-RU" sz="1600" i="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Важливе </a:t>
            </a:r>
            <a:r>
              <a:rPr lang="ru-RU" sz="1600" dirty="0">
                <a:latin typeface="Times New Roman" pitchFamily="18" charset="0"/>
                <a:cs typeface="Times New Roman" pitchFamily="18" charset="0"/>
              </a:rPr>
              <a:t>місце серед них посідають фоностилістичні одиниці, що формують звукове тло художнього твору, сприяють створенню емоційноекспресивної виразності авторського </a:t>
            </a:r>
            <a:r>
              <a:rPr lang="ru-RU" sz="1600" dirty="0" smtClean="0">
                <a:latin typeface="Times New Roman" pitchFamily="18" charset="0"/>
                <a:cs typeface="Times New Roman" pitchFamily="18" charset="0"/>
              </a:rPr>
              <a:t>мовлення . </a:t>
            </a:r>
            <a:endParaRPr lang="ru-RU" sz="1600" dirty="0">
              <a:latin typeface="Times New Roman" pitchFamily="18" charset="0"/>
              <a:cs typeface="Times New Roman" pitchFamily="18" charset="0"/>
            </a:endParaRPr>
          </a:p>
          <a:p>
            <a:pPr lvl="0" algn="just"/>
            <a:r>
              <a:rPr lang="ru-RU" sz="1600" dirty="0" smtClean="0">
                <a:solidFill>
                  <a:prstClr val="black"/>
                </a:solidFill>
                <a:latin typeface="Times New Roman" pitchFamily="18" charset="0"/>
                <a:cs typeface="Times New Roman" pitchFamily="18" charset="0"/>
              </a:rPr>
              <a:t>   Аналіз </a:t>
            </a:r>
            <a:r>
              <a:rPr lang="ru-RU" sz="1600" dirty="0">
                <a:solidFill>
                  <a:prstClr val="black"/>
                </a:solidFill>
                <a:latin typeface="Times New Roman" pitchFamily="18" charset="0"/>
                <a:cs typeface="Times New Roman" pitchFamily="18" charset="0"/>
              </a:rPr>
              <a:t>мови кіноповістей і оповідань О. Довженка засвідчує, що інструментарій фоностилістичних засобів, вжитих автором, є надзвичайно широким. Кожен елемент підпорядковується загальному звучанню твору, акцентуючи увагу читача на кульмінаційних постатях і подіях.</a:t>
            </a:r>
            <a:endParaRPr lang="uk-UA" sz="1600" dirty="0">
              <a:solidFill>
                <a:prstClr val="black"/>
              </a:solidFill>
              <a:latin typeface="Times New Roman" pitchFamily="18" charset="0"/>
              <a:cs typeface="Times New Roman" pitchFamily="18" charset="0"/>
            </a:endParaRPr>
          </a:p>
          <a:p>
            <a:pPr algn="just"/>
            <a:endParaRPr lang="uk-UA" sz="1600" dirty="0">
              <a:latin typeface="Times New Roman" pitchFamily="18" charset="0"/>
              <a:cs typeface="Times New Roman" pitchFamily="18" charset="0"/>
            </a:endParaRPr>
          </a:p>
        </p:txBody>
      </p:sp>
    </p:spTree>
    <p:extLst>
      <p:ext uri="{BB962C8B-B14F-4D97-AF65-F5344CB8AC3E}">
        <p14:creationId xmlns:p14="http://schemas.microsoft.com/office/powerpoint/2010/main" val="3219181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7504" y="260648"/>
            <a:ext cx="8784976" cy="4770537"/>
          </a:xfrm>
          <a:prstGeom prst="rect">
            <a:avLst/>
          </a:prstGeom>
        </p:spPr>
        <p:txBody>
          <a:bodyPr wrap="square">
            <a:spAutoFit/>
          </a:bodyPr>
          <a:lstStyle/>
          <a:p>
            <a:r>
              <a:rPr lang="uk-UA" sz="1600" dirty="0" smtClean="0">
                <a:latin typeface="Times New Roman" pitchFamily="18" charset="0"/>
                <a:cs typeface="Times New Roman" pitchFamily="18" charset="0"/>
              </a:rPr>
              <a:t>   </a:t>
            </a:r>
          </a:p>
          <a:p>
            <a:endParaRPr lang="uk-UA" sz="1600" dirty="0">
              <a:latin typeface="Times New Roman" pitchFamily="18" charset="0"/>
              <a:cs typeface="Times New Roman" pitchFamily="18" charset="0"/>
            </a:endParaRPr>
          </a:p>
          <a:p>
            <a:r>
              <a:rPr lang="uk-UA" sz="1600" dirty="0" smtClean="0">
                <a:latin typeface="Times New Roman" pitchFamily="18" charset="0"/>
                <a:cs typeface="Times New Roman" pitchFamily="18" charset="0"/>
              </a:rPr>
              <a:t> Зафіксовані в мові творів О. Довженка суголосся приголосних звуків виконують художньо-естетичну роль засобу створення звукового супроводу подій під час Другої світової війни на теренах України, про які розповідає автор. Серед них найбільш частотними є алітерації дрижачих сонорних </a:t>
            </a:r>
            <a:r>
              <a:rPr lang="uk-UA" sz="1600" b="1" dirty="0" smtClean="0">
                <a:latin typeface="Times New Roman" pitchFamily="18" charset="0"/>
                <a:cs typeface="Times New Roman" pitchFamily="18" charset="0"/>
              </a:rPr>
              <a:t>[р] і [р’], </a:t>
            </a:r>
            <a:r>
              <a:rPr lang="uk-UA" sz="1600" dirty="0" smtClean="0">
                <a:latin typeface="Times New Roman" pitchFamily="18" charset="0"/>
                <a:cs typeface="Times New Roman" pitchFamily="18" charset="0"/>
              </a:rPr>
              <a:t>що вживаються для моделювання виразного слухового образу війни, бойових дій: «</a:t>
            </a:r>
            <a:r>
              <a:rPr lang="uk-UA" sz="1600" i="1" dirty="0" smtClean="0">
                <a:latin typeface="Times New Roman" pitchFamily="18" charset="0"/>
                <a:cs typeface="Times New Roman" pitchFamily="18" charset="0"/>
              </a:rPr>
              <a:t>Діди йшли попереду з сітками і хропачами дуже повільно, ніби на звичайну нічну рибну ловлю, і, здавалося, не звертали жодної уваги ні на гарматну стрілянину, ні на рев німецьких нахабних літаків, – одним словом, увесь німець - 55 Закарпатські філологічні студії який феєрверк, що так замучив нас за останні дні важкого відступу, для них ніби не існував зовсім» </a:t>
            </a:r>
            <a:r>
              <a:rPr lang="uk-UA" sz="1600" dirty="0" smtClean="0">
                <a:latin typeface="Times New Roman" pitchFamily="18" charset="0"/>
                <a:cs typeface="Times New Roman" pitchFamily="18" charset="0"/>
              </a:rPr>
              <a:t>(«Ніч перед боєм»).</a:t>
            </a:r>
          </a:p>
          <a:p>
            <a:endParaRPr lang="uk-UA" sz="1600" dirty="0">
              <a:latin typeface="Times New Roman" pitchFamily="18" charset="0"/>
              <a:cs typeface="Times New Roman" pitchFamily="18" charset="0"/>
            </a:endParaRPr>
          </a:p>
          <a:p>
            <a:pPr algn="just"/>
            <a:r>
              <a:rPr lang="uk-UA" sz="1600" dirty="0" smtClean="0">
                <a:latin typeface="Times New Roman" pitchFamily="18" charset="0"/>
                <a:cs typeface="Times New Roman" pitchFamily="18" charset="0"/>
              </a:rPr>
              <a:t>     Мовно-художній повтор голосних звуків у суміжних словах є менш характерним для прозового мовлення О. Довженка. Однак проведений фоностилістичний аналіз засвідчив і наявність асонансів голосних заднього ряду середнього ([о]) і низького ([а]) підняття, які в індивідуально-авторському мовленні письменника виступають засобом увиразнення ключових слів висловлювання, створення відповідної емоційно-експресивної тональності сказаного:  </a:t>
            </a:r>
            <a:r>
              <a:rPr lang="uk-UA" sz="1600" i="1" dirty="0" smtClean="0">
                <a:latin typeface="Times New Roman" pitchFamily="18" charset="0"/>
                <a:cs typeface="Times New Roman" pitchFamily="18" charset="0"/>
              </a:rPr>
              <a:t>«Сама мати божилася, що буде в раю між святими як боляща великомучениця, що годує ворогів своїх – діда й бабу – та догоджає їм» </a:t>
            </a:r>
            <a:r>
              <a:rPr lang="uk-UA" sz="1600" dirty="0" smtClean="0">
                <a:latin typeface="Times New Roman" pitchFamily="18" charset="0"/>
                <a:cs typeface="Times New Roman" pitchFamily="18" charset="0"/>
              </a:rPr>
              <a:t>(«Зачарована Десна»).</a:t>
            </a:r>
            <a:endParaRPr lang="uk-UA" sz="1600" dirty="0">
              <a:latin typeface="Times New Roman" pitchFamily="18" charset="0"/>
              <a:cs typeface="Times New Roman" pitchFamily="18" charset="0"/>
            </a:endParaRPr>
          </a:p>
        </p:txBody>
      </p:sp>
    </p:spTree>
    <p:extLst>
      <p:ext uri="{BB962C8B-B14F-4D97-AF65-F5344CB8AC3E}">
        <p14:creationId xmlns:p14="http://schemas.microsoft.com/office/powerpoint/2010/main" val="4054963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420888"/>
            <a:ext cx="8075240" cy="4033920"/>
          </a:xfrm>
        </p:spPr>
        <p:txBody>
          <a:bodyPr>
            <a:normAutofit/>
          </a:bodyPr>
          <a:lstStyle/>
          <a:p>
            <a:pPr marL="64008" indent="0" algn="ctr">
              <a:buNone/>
            </a:pPr>
            <a:r>
              <a:rPr lang="uk-UA" sz="2800" dirty="0" smtClean="0">
                <a:latin typeface="Times New Roman" pitchFamily="18" charset="0"/>
                <a:cs typeface="Times New Roman" pitchFamily="18" charset="0"/>
              </a:rPr>
              <a:t>Прокоментуйте слова О. Довженка: </a:t>
            </a:r>
          </a:p>
          <a:p>
            <a:pPr marL="64008" indent="0" algn="ctr">
              <a:buNone/>
            </a:pPr>
            <a:r>
              <a:rPr lang="uk-UA" sz="2800" b="1" i="1" dirty="0" smtClean="0">
                <a:latin typeface="Times New Roman" pitchFamily="18" charset="0"/>
                <a:cs typeface="Times New Roman" pitchFamily="18" charset="0"/>
              </a:rPr>
              <a:t>«Письменник повинен бути не фотографом, а селекціонером, який формує сучасну літературну мову».</a:t>
            </a:r>
            <a:endParaRPr lang="uk-UA" sz="2800" dirty="0">
              <a:latin typeface="Times New Roman" pitchFamily="18" charset="0"/>
              <a:cs typeface="Times New Roman" pitchFamily="18" charset="0"/>
            </a:endParaRPr>
          </a:p>
        </p:txBody>
      </p:sp>
      <p:sp>
        <p:nvSpPr>
          <p:cNvPr id="4" name="Блок-схема: перфолента 3"/>
          <p:cNvSpPr/>
          <p:nvPr/>
        </p:nvSpPr>
        <p:spPr>
          <a:xfrm>
            <a:off x="1403648" y="332656"/>
            <a:ext cx="6696744" cy="152475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4000" dirty="0" smtClean="0">
                <a:latin typeface="Times New Roman" pitchFamily="18" charset="0"/>
                <a:cs typeface="Times New Roman" pitchFamily="18" charset="0"/>
              </a:rPr>
              <a:t>Поміркуймо разом!</a:t>
            </a:r>
            <a:endParaRPr lang="uk-UA" sz="4000" dirty="0">
              <a:latin typeface="Times New Roman" pitchFamily="18" charset="0"/>
              <a:cs typeface="Times New Roman" pitchFamily="18" charset="0"/>
            </a:endParaRPr>
          </a:p>
        </p:txBody>
      </p:sp>
    </p:spTree>
    <p:extLst>
      <p:ext uri="{BB962C8B-B14F-4D97-AF65-F5344CB8AC3E}">
        <p14:creationId xmlns:p14="http://schemas.microsoft.com/office/powerpoint/2010/main" val="3139873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2000" dirty="0" smtClean="0">
                <a:solidFill>
                  <a:schemeClr val="tx1"/>
                </a:solidFill>
                <a:effectLst/>
                <a:latin typeface="Times New Roman" pitchFamily="18" charset="0"/>
                <a:cs typeface="Times New Roman" pitchFamily="18" charset="0"/>
              </a:rPr>
              <a:t>Прочитайте уривок кіноповісті О. Довженка «Зачарована Десна». З’ясуйте засоби творення пафосу у ньому.</a:t>
            </a:r>
            <a:endParaRPr lang="uk-UA" sz="2000" dirty="0">
              <a:solidFill>
                <a:schemeClr val="tx1"/>
              </a:solidFill>
              <a:effectLst/>
              <a:latin typeface="Times New Roman" pitchFamily="18" charset="0"/>
              <a:cs typeface="Times New Roman" pitchFamily="18" charset="0"/>
            </a:endParaRPr>
          </a:p>
        </p:txBody>
      </p:sp>
      <p:sp>
        <p:nvSpPr>
          <p:cNvPr id="3" name="Объект 2"/>
          <p:cNvSpPr>
            <a:spLocks noGrp="1"/>
          </p:cNvSpPr>
          <p:nvPr>
            <p:ph idx="1"/>
          </p:nvPr>
        </p:nvSpPr>
        <p:spPr>
          <a:xfrm>
            <a:off x="323528" y="1484784"/>
            <a:ext cx="8363272" cy="4970024"/>
          </a:xfrm>
        </p:spPr>
        <p:txBody>
          <a:bodyPr>
            <a:normAutofit/>
          </a:bodyPr>
          <a:lstStyle/>
          <a:p>
            <a:pPr marL="64008" indent="0" algn="ctr">
              <a:buNone/>
            </a:pPr>
            <a:r>
              <a:rPr lang="uk-UA" sz="2000" dirty="0" smtClean="0">
                <a:latin typeface="Times New Roman" pitchFamily="18" charset="0"/>
                <a:cs typeface="Times New Roman" pitchFamily="18" charset="0"/>
              </a:rPr>
              <a:t>Далека красо моя! Щасливий я, що народився на твоєму березі, пив у незабутні роки твою м’яку, веселу сиву воду, ходив босий по твоїх казкових висипах, слухав рибальських розмов на твоїх човнах і казання  старих про давнину, що лічив у тобі зорі на перекинутому небі…</a:t>
            </a:r>
            <a:endParaRPr lang="uk-UA" sz="20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3284984"/>
            <a:ext cx="7416824" cy="3496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4320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641226"/>
          </a:xfrm>
        </p:spPr>
        <p:txBody>
          <a:bodyPr>
            <a:normAutofit/>
          </a:bodyPr>
          <a:lstStyle/>
          <a:p>
            <a:pPr algn="ctr"/>
            <a:r>
              <a:rPr lang="uk-UA" sz="1800" dirty="0" smtClean="0">
                <a:solidFill>
                  <a:schemeClr val="tx1"/>
                </a:solidFill>
                <a:effectLst/>
                <a:latin typeface="Times New Roman" pitchFamily="18" charset="0"/>
                <a:cs typeface="Times New Roman" pitchFamily="18" charset="0"/>
              </a:rPr>
              <a:t>Прочитайте вірш В. Симоненка. З’ясуйте, за допомогою яких мовних  засобів автор досягає інтимізації поезії?</a:t>
            </a:r>
            <a:endParaRPr lang="uk-UA" sz="1800" dirty="0">
              <a:solidFill>
                <a:schemeClr val="tx1"/>
              </a:solidFill>
              <a:effectLst/>
              <a:latin typeface="Times New Roman" pitchFamily="18" charset="0"/>
              <a:cs typeface="Times New Roman" pitchFamily="18" charset="0"/>
            </a:endParaRPr>
          </a:p>
        </p:txBody>
      </p:sp>
      <p:sp>
        <p:nvSpPr>
          <p:cNvPr id="4" name="Объект 3"/>
          <p:cNvSpPr>
            <a:spLocks noGrp="1"/>
          </p:cNvSpPr>
          <p:nvPr>
            <p:ph idx="1"/>
          </p:nvPr>
        </p:nvSpPr>
        <p:spPr>
          <a:xfrm>
            <a:off x="457200" y="980728"/>
            <a:ext cx="8229600" cy="5474080"/>
          </a:xfrm>
        </p:spPr>
        <p:txBody>
          <a:bodyPr>
            <a:normAutofit fontScale="55000" lnSpcReduction="20000"/>
          </a:bodyPr>
          <a:lstStyle/>
          <a:p>
            <a:pPr marL="64008" indent="0" algn="ctr" fontAlgn="base">
              <a:buNone/>
            </a:pPr>
            <a:r>
              <a:rPr lang="uk-UA" sz="3200" b="1" dirty="0" smtClean="0">
                <a:solidFill>
                  <a:srgbClr val="343434"/>
                </a:solidFill>
                <a:latin typeface="Times New Roman" pitchFamily="18" charset="0"/>
                <a:cs typeface="Times New Roman" pitchFamily="18" charset="0"/>
              </a:rPr>
              <a:t>Ти знаєш, що ти — людина.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Ти знаєш про це чи ні?</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Усмішка твоя — єдина,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Мука твоя — єдина,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Очі твої — одні.</a:t>
            </a:r>
          </a:p>
          <a:p>
            <a:pPr marL="64008" indent="0" algn="ctr" fontAlgn="base">
              <a:buNone/>
            </a:pPr>
            <a:endParaRPr lang="uk-UA" sz="3200" b="1" dirty="0" smtClean="0">
              <a:solidFill>
                <a:srgbClr val="343434"/>
              </a:solidFill>
              <a:latin typeface="Times New Roman" pitchFamily="18" charset="0"/>
              <a:cs typeface="Times New Roman" pitchFamily="18" charset="0"/>
            </a:endParaRPr>
          </a:p>
          <a:p>
            <a:pPr marL="64008" indent="0" algn="ctr" fontAlgn="base">
              <a:buNone/>
            </a:pPr>
            <a:r>
              <a:rPr lang="uk-UA" sz="3200" b="1" dirty="0" smtClean="0">
                <a:solidFill>
                  <a:srgbClr val="343434"/>
                </a:solidFill>
                <a:latin typeface="Times New Roman" pitchFamily="18" charset="0"/>
                <a:cs typeface="Times New Roman" pitchFamily="18" charset="0"/>
              </a:rPr>
              <a:t>Більше тебе не буде.</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Завтра на цій землі</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Інші ходитимуть люди,</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Інші кохатимуть люди —</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Добрі, ласкаві й злі.</a:t>
            </a:r>
          </a:p>
          <a:p>
            <a:pPr marL="64008" indent="0" algn="ctr" fontAlgn="base">
              <a:buNone/>
            </a:pPr>
            <a:endParaRPr lang="uk-UA" sz="3200" b="1" dirty="0" smtClean="0">
              <a:solidFill>
                <a:srgbClr val="343434"/>
              </a:solidFill>
              <a:latin typeface="Times New Roman" pitchFamily="18" charset="0"/>
              <a:cs typeface="Times New Roman" pitchFamily="18" charset="0"/>
            </a:endParaRPr>
          </a:p>
          <a:p>
            <a:pPr marL="64008" indent="0" algn="ctr" fontAlgn="base">
              <a:buNone/>
            </a:pPr>
            <a:r>
              <a:rPr lang="uk-UA" sz="3200" b="1" dirty="0" smtClean="0">
                <a:solidFill>
                  <a:srgbClr val="343434"/>
                </a:solidFill>
                <a:latin typeface="Times New Roman" pitchFamily="18" charset="0"/>
                <a:cs typeface="Times New Roman" pitchFamily="18" charset="0"/>
              </a:rPr>
              <a:t>Сьогодні усе для тебе —</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Озера, гаї, степи.</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І жити спішити треба,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Кохати спішити треба —</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Гляди ж не проспи!</a:t>
            </a:r>
          </a:p>
          <a:p>
            <a:pPr marL="64008" indent="0" algn="ctr" fontAlgn="base">
              <a:buNone/>
            </a:pPr>
            <a:endParaRPr lang="uk-UA" sz="3200" b="1" dirty="0" smtClean="0">
              <a:solidFill>
                <a:srgbClr val="343434"/>
              </a:solidFill>
              <a:latin typeface="Times New Roman" pitchFamily="18" charset="0"/>
              <a:cs typeface="Times New Roman" pitchFamily="18" charset="0"/>
            </a:endParaRPr>
          </a:p>
          <a:p>
            <a:pPr marL="64008" indent="0" algn="ctr" fontAlgn="base">
              <a:buNone/>
            </a:pPr>
            <a:r>
              <a:rPr lang="uk-UA" sz="3200" b="1" dirty="0" smtClean="0">
                <a:solidFill>
                  <a:srgbClr val="343434"/>
                </a:solidFill>
                <a:latin typeface="Times New Roman" pitchFamily="18" charset="0"/>
                <a:cs typeface="Times New Roman" pitchFamily="18" charset="0"/>
              </a:rPr>
              <a:t>Бо ти на землі — людина,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І хочеш того чи ні —</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Усмішка твоя — єдина,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Мука твоя — єдина,</a:t>
            </a:r>
            <a:br>
              <a:rPr lang="uk-UA" sz="3200" b="1" dirty="0" smtClean="0">
                <a:solidFill>
                  <a:srgbClr val="343434"/>
                </a:solidFill>
                <a:latin typeface="Times New Roman" pitchFamily="18" charset="0"/>
                <a:cs typeface="Times New Roman" pitchFamily="18" charset="0"/>
              </a:rPr>
            </a:br>
            <a:r>
              <a:rPr lang="uk-UA" sz="3200" b="1" dirty="0" smtClean="0">
                <a:solidFill>
                  <a:srgbClr val="343434"/>
                </a:solidFill>
                <a:latin typeface="Times New Roman" pitchFamily="18" charset="0"/>
                <a:cs typeface="Times New Roman" pitchFamily="18" charset="0"/>
              </a:rPr>
              <a:t>Очі твої — одні.</a:t>
            </a:r>
          </a:p>
          <a:p>
            <a:endParaRPr lang="uk-UA" b="1" dirty="0"/>
          </a:p>
        </p:txBody>
      </p:sp>
    </p:spTree>
    <p:extLst>
      <p:ext uri="{BB962C8B-B14F-4D97-AF65-F5344CB8AC3E}">
        <p14:creationId xmlns:p14="http://schemas.microsoft.com/office/powerpoint/2010/main" val="1100202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836712"/>
            <a:ext cx="8568952" cy="4801314"/>
          </a:xfrm>
          <a:prstGeom prst="rect">
            <a:avLst/>
          </a:prstGeom>
        </p:spPr>
        <p:txBody>
          <a:bodyPr wrap="square">
            <a:spAutoFit/>
          </a:bodyPr>
          <a:lstStyle/>
          <a:p>
            <a:endParaRPr lang="ru-RU" dirty="0" smtClean="0"/>
          </a:p>
          <a:p>
            <a:endParaRPr lang="ru-RU" dirty="0"/>
          </a:p>
          <a:p>
            <a:pPr algn="just"/>
            <a:r>
              <a:rPr lang="uk-UA" dirty="0" smtClean="0">
                <a:latin typeface="Times New Roman" pitchFamily="18" charset="0"/>
                <a:cs typeface="Times New Roman" pitchFamily="18" charset="0"/>
              </a:rPr>
              <a:t>       Василь Симоненко широко використовує лексичні засоби мовної виразності, які надають поезії емоційного забарвлення та переконливості. Основою виразності мовлення автора є слово, яке поет часто і доцільно вживає не в прямому (нейтральному) лексичному значенні, а в його здатності до полісемії, омонімії, синонімії тощо. </a:t>
            </a:r>
          </a:p>
          <a:p>
            <a:pPr algn="just"/>
            <a:r>
              <a:rPr lang="uk-UA" dirty="0">
                <a:latin typeface="Times New Roman" pitchFamily="18" charset="0"/>
                <a:cs typeface="Times New Roman" pitchFamily="18" charset="0"/>
              </a:rPr>
              <a:t> </a:t>
            </a:r>
            <a:r>
              <a:rPr lang="uk-UA" dirty="0" smtClean="0">
                <a:latin typeface="Times New Roman" pitchFamily="18" charset="0"/>
                <a:cs typeface="Times New Roman" pitchFamily="18" charset="0"/>
              </a:rPr>
              <a:t>    У мовленні поет широко використовує метафори, засновані на прихованому порівнянні з предметом, означення якого відсутнє у тексті, але вказано те, що і з чим порівнює мовець. Автор будує короткі </a:t>
            </a:r>
            <a:r>
              <a:rPr lang="uk-UA" b="1" dirty="0" smtClean="0">
                <a:latin typeface="Times New Roman" pitchFamily="18" charset="0"/>
                <a:cs typeface="Times New Roman" pitchFamily="18" charset="0"/>
              </a:rPr>
              <a:t>метафори</a:t>
            </a:r>
            <a:r>
              <a:rPr lang="uk-UA" dirty="0" smtClean="0">
                <a:latin typeface="Times New Roman" pitchFamily="18" charset="0"/>
                <a:cs typeface="Times New Roman" pitchFamily="18" charset="0"/>
              </a:rPr>
              <a:t> – «</a:t>
            </a:r>
            <a:r>
              <a:rPr lang="uk-UA" i="1" dirty="0" smtClean="0">
                <a:latin typeface="Times New Roman" pitchFamily="18" charset="0"/>
                <a:cs typeface="Times New Roman" pitchFamily="18" charset="0"/>
              </a:rPr>
              <a:t>подвиг дзвенів» </a:t>
            </a:r>
            <a:r>
              <a:rPr lang="uk-UA" dirty="0" smtClean="0">
                <a:latin typeface="Times New Roman" pitchFamily="18" charset="0"/>
                <a:cs typeface="Times New Roman" pitchFamily="18" charset="0"/>
              </a:rPr>
              <a:t>(«Баба Онися»), «</a:t>
            </a:r>
            <a:r>
              <a:rPr lang="uk-UA" i="1" dirty="0" smtClean="0">
                <a:latin typeface="Times New Roman" pitchFamily="18" charset="0"/>
                <a:cs typeface="Times New Roman" pitchFamily="18" charset="0"/>
              </a:rPr>
              <a:t>скісся співа» </a:t>
            </a:r>
            <a:r>
              <a:rPr lang="uk-UA" dirty="0" smtClean="0">
                <a:latin typeface="Times New Roman" pitchFamily="18" charset="0"/>
                <a:cs typeface="Times New Roman" pitchFamily="18" charset="0"/>
              </a:rPr>
              <a:t>(«Косар»), </a:t>
            </a:r>
            <a:r>
              <a:rPr lang="uk-UA" i="1" dirty="0" smtClean="0">
                <a:latin typeface="Times New Roman" pitchFamily="18" charset="0"/>
                <a:cs typeface="Times New Roman" pitchFamily="18" charset="0"/>
              </a:rPr>
              <a:t>«душа горить», «ненависть регоче» </a:t>
            </a:r>
            <a:r>
              <a:rPr lang="uk-UA" dirty="0" smtClean="0">
                <a:latin typeface="Times New Roman" pitchFamily="18" charset="0"/>
                <a:cs typeface="Times New Roman" pitchFamily="18" charset="0"/>
              </a:rPr>
              <a:t>(«Пророцтво 17-го року»), а також розгорнуті, у яких ключові слова доповнені </a:t>
            </a:r>
            <a:r>
              <a:rPr lang="uk-UA" b="1" dirty="0" smtClean="0">
                <a:latin typeface="Times New Roman" pitchFamily="18" charset="0"/>
                <a:cs typeface="Times New Roman" pitchFamily="18" charset="0"/>
              </a:rPr>
              <a:t>іменниками в різних відмінках </a:t>
            </a:r>
            <a:r>
              <a:rPr lang="uk-UA" dirty="0" smtClean="0">
                <a:latin typeface="Times New Roman" pitchFamily="18" charset="0"/>
                <a:cs typeface="Times New Roman" pitchFamily="18" charset="0"/>
              </a:rPr>
              <a:t>– «</a:t>
            </a:r>
            <a:r>
              <a:rPr lang="uk-UA" i="1" dirty="0" smtClean="0">
                <a:latin typeface="Times New Roman" pitchFamily="18" charset="0"/>
                <a:cs typeface="Times New Roman" pitchFamily="18" charset="0"/>
              </a:rPr>
              <a:t>каміння клацало зубами» </a:t>
            </a:r>
            <a:r>
              <a:rPr lang="uk-UA" dirty="0" smtClean="0">
                <a:latin typeface="Times New Roman" pitchFamily="18" charset="0"/>
                <a:cs typeface="Times New Roman" pitchFamily="18" charset="0"/>
              </a:rPr>
              <a:t>(«Жорна»), </a:t>
            </a:r>
            <a:r>
              <a:rPr lang="uk-UA" i="1" dirty="0" smtClean="0">
                <a:latin typeface="Times New Roman" pitchFamily="18" charset="0"/>
                <a:cs typeface="Times New Roman" pitchFamily="18" charset="0"/>
              </a:rPr>
              <a:t>«Лиже полум’я жовте черево, Важкувато сопе димар, Галасує від болю дерево, Піднімаючись димом до хмар», «сновигають по зморшках думи» </a:t>
            </a:r>
            <a:r>
              <a:rPr lang="uk-UA" dirty="0" smtClean="0">
                <a:latin typeface="Times New Roman" pitchFamily="18" charset="0"/>
                <a:cs typeface="Times New Roman" pitchFamily="18" charset="0"/>
              </a:rPr>
              <a:t>(«Піч»), </a:t>
            </a:r>
            <a:r>
              <a:rPr lang="uk-UA" i="1" dirty="0" smtClean="0">
                <a:latin typeface="Times New Roman" pitchFamily="18" charset="0"/>
                <a:cs typeface="Times New Roman" pitchFamily="18" charset="0"/>
              </a:rPr>
              <a:t>«росою по нім буде плакати жито» («</a:t>
            </a:r>
            <a:r>
              <a:rPr lang="uk-UA" dirty="0" smtClean="0">
                <a:latin typeface="Times New Roman" pitchFamily="18" charset="0"/>
                <a:cs typeface="Times New Roman" pitchFamily="18" charset="0"/>
              </a:rPr>
              <a:t>Дід умер»), </a:t>
            </a:r>
            <a:r>
              <a:rPr lang="uk-UA" i="1" dirty="0" smtClean="0">
                <a:latin typeface="Times New Roman" pitchFamily="18" charset="0"/>
                <a:cs typeface="Times New Roman" pitchFamily="18" charset="0"/>
              </a:rPr>
              <a:t>«сором у серце мені плює» </a:t>
            </a:r>
            <a:r>
              <a:rPr lang="uk-UA" dirty="0" smtClean="0">
                <a:latin typeface="Times New Roman" pitchFamily="18" charset="0"/>
                <a:cs typeface="Times New Roman" pitchFamily="18" charset="0"/>
              </a:rPr>
              <a:t>(«Злодій»), </a:t>
            </a:r>
            <a:r>
              <a:rPr lang="uk-UA" i="1" dirty="0" smtClean="0">
                <a:latin typeface="Times New Roman" pitchFamily="18" charset="0"/>
                <a:cs typeface="Times New Roman" pitchFamily="18" charset="0"/>
              </a:rPr>
              <a:t>«бубнявіють думки, проростають словами» </a:t>
            </a:r>
            <a:r>
              <a:rPr lang="uk-UA" dirty="0" smtClean="0">
                <a:latin typeface="Times New Roman" pitchFamily="18" charset="0"/>
                <a:cs typeface="Times New Roman" pitchFamily="18" charset="0"/>
              </a:rPr>
              <a:t>(«Український лев»), </a:t>
            </a:r>
            <a:r>
              <a:rPr lang="uk-UA" i="1" dirty="0" smtClean="0">
                <a:latin typeface="Times New Roman" pitchFamily="18" charset="0"/>
                <a:cs typeface="Times New Roman" pitchFamily="18" charset="0"/>
              </a:rPr>
              <a:t>«пливе за роком рік»</a:t>
            </a:r>
            <a:r>
              <a:rPr lang="uk-UA" dirty="0" smtClean="0">
                <a:latin typeface="Times New Roman" pitchFamily="18" charset="0"/>
                <a:cs typeface="Times New Roman" pitchFamily="18" charset="0"/>
              </a:rPr>
              <a:t> («Україно, п’ю твої зіниці»).</a:t>
            </a:r>
            <a:endParaRPr lang="uk-UA" dirty="0">
              <a:latin typeface="Times New Roman" pitchFamily="18" charset="0"/>
              <a:cs typeface="Times New Roman" pitchFamily="18" charset="0"/>
            </a:endParaRPr>
          </a:p>
        </p:txBody>
      </p:sp>
    </p:spTree>
    <p:extLst>
      <p:ext uri="{BB962C8B-B14F-4D97-AF65-F5344CB8AC3E}">
        <p14:creationId xmlns:p14="http://schemas.microsoft.com/office/powerpoint/2010/main" val="43496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335846"/>
            <a:ext cx="8496944" cy="4524315"/>
          </a:xfrm>
          <a:prstGeom prst="rect">
            <a:avLst/>
          </a:prstGeom>
        </p:spPr>
        <p:txBody>
          <a:bodyPr wrap="square">
            <a:spAutoFit/>
          </a:bodyPr>
          <a:lstStyle/>
          <a:p>
            <a:pPr algn="ctr"/>
            <a:r>
              <a:rPr lang="uk-UA" sz="2400" dirty="0" smtClean="0">
                <a:latin typeface="Times New Roman" pitchFamily="18" charset="0"/>
                <a:cs typeface="Times New Roman" pitchFamily="18" charset="0"/>
              </a:rPr>
              <a:t>Мовна особистість Василя Симоненка розкривається в мові його поезії, сукупності тих засобів мовної виразності, які виокремлюють його серед інших митців. Завдяки використанню мовцем засобів виразності експресивне мовлення на відміну від стилістично нейтрального сповнене образності та емоційності. Такими засобами постають лексичні, словотворчі, морфологічні, синтаксичні, акцентуаційні тощо, які у статті репрезентовані чисельною вибіркою прикладів із поезії автора. При цьому слід зазначити, що мовотворчість поета характеризує цілісне інформаційно-знакове, смислове і художньо-стилістичне навантаження у використанні кожного засобу мовної виразності. </a:t>
            </a:r>
            <a:endParaRPr lang="uk-UA" sz="2400" dirty="0">
              <a:latin typeface="Times New Roman" pitchFamily="18" charset="0"/>
              <a:cs typeface="Times New Roman" pitchFamily="18" charset="0"/>
            </a:endParaRPr>
          </a:p>
        </p:txBody>
      </p:sp>
    </p:spTree>
    <p:extLst>
      <p:ext uri="{BB962C8B-B14F-4D97-AF65-F5344CB8AC3E}">
        <p14:creationId xmlns:p14="http://schemas.microsoft.com/office/powerpoint/2010/main" val="3104380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44624"/>
            <a:ext cx="8229600" cy="6228184"/>
          </a:xfrm>
        </p:spPr>
        <p:txBody>
          <a:bodyPr>
            <a:normAutofit/>
          </a:bodyPr>
          <a:lstStyle/>
          <a:p>
            <a:pPr marL="64008" indent="0" algn="just">
              <a:buNone/>
            </a:pPr>
            <a:r>
              <a:rPr lang="uk-UA" sz="2000" dirty="0" smtClean="0">
                <a:latin typeface="Times New Roman" pitchFamily="18" charset="0"/>
                <a:cs typeface="Times New Roman" pitchFamily="18" charset="0"/>
              </a:rPr>
              <a:t> </a:t>
            </a:r>
            <a:r>
              <a:rPr lang="uk-UA" sz="2000" dirty="0">
                <a:latin typeface="Times New Roman" pitchFamily="18" charset="0"/>
                <a:cs typeface="Times New Roman" pitchFamily="18" charset="0"/>
              </a:rPr>
              <a:t>Г</a:t>
            </a:r>
            <a:r>
              <a:rPr lang="uk-UA" sz="2000" dirty="0" smtClean="0">
                <a:latin typeface="Times New Roman" pitchFamily="18" charset="0"/>
                <a:cs typeface="Times New Roman" pitchFamily="18" charset="0"/>
              </a:rPr>
              <a:t>ригір Тютюнник – неперевершений майстер творення художніх деталей. </a:t>
            </a:r>
          </a:p>
          <a:p>
            <a:pPr marL="64008" indent="0" algn="ctr">
              <a:buNone/>
            </a:pPr>
            <a:r>
              <a:rPr lang="uk-UA" sz="2000" b="1" dirty="0" smtClean="0">
                <a:latin typeface="Times New Roman" pitchFamily="18" charset="0"/>
                <a:cs typeface="Times New Roman" pitchFamily="18" charset="0"/>
              </a:rPr>
              <a:t>Художня деталь -  </a:t>
            </a:r>
            <a:r>
              <a:rPr lang="uk-UA" sz="2000" dirty="0" smtClean="0">
                <a:latin typeface="Times New Roman" pitchFamily="18" charset="0"/>
                <a:cs typeface="Times New Roman" pitchFamily="18" charset="0"/>
              </a:rPr>
              <a:t>це характерна риса чи подробиця, яка має відносно самостійне значення й служить для того, щоб емоційніше й глибше змалювати картини чи образ, підкреслити важливість чогось, індивідуальну особистість.</a:t>
            </a:r>
          </a:p>
          <a:p>
            <a:pPr marL="64008" indent="0" algn="just">
              <a:buNone/>
            </a:pPr>
            <a:r>
              <a:rPr lang="uk-UA" sz="2000" i="1" dirty="0" smtClean="0">
                <a:latin typeface="Times New Roman" pitchFamily="18" charset="0"/>
                <a:cs typeface="Times New Roman" pitchFamily="18" charset="0"/>
              </a:rPr>
              <a:t>«Баба Килина була невеличка й тонка, на темному її обличчі життя заставило </a:t>
            </a:r>
            <a:r>
              <a:rPr lang="uk-UA" sz="2000" b="1" i="1" dirty="0" smtClean="0">
                <a:latin typeface="Times New Roman" pitchFamily="18" charset="0"/>
                <a:cs typeface="Times New Roman" pitchFamily="18" charset="0"/>
              </a:rPr>
              <a:t>зморшкувате </a:t>
            </a:r>
            <a:r>
              <a:rPr lang="uk-UA" sz="2000" i="1" dirty="0" smtClean="0">
                <a:latin typeface="Times New Roman" pitchFamily="18" charset="0"/>
                <a:cs typeface="Times New Roman" pitchFamily="18" charset="0"/>
              </a:rPr>
              <a:t>своє</a:t>
            </a:r>
            <a:r>
              <a:rPr lang="uk-UA" sz="2000" b="1" i="1" dirty="0" smtClean="0">
                <a:latin typeface="Times New Roman" pitchFamily="18" charset="0"/>
                <a:cs typeface="Times New Roman" pitchFamily="18" charset="0"/>
              </a:rPr>
              <a:t> письмо, </a:t>
            </a:r>
            <a:r>
              <a:rPr lang="uk-UA" sz="2000" i="1" dirty="0" smtClean="0">
                <a:latin typeface="Times New Roman" pitchFamily="18" charset="0"/>
                <a:cs typeface="Times New Roman" pitchFamily="18" charset="0"/>
              </a:rPr>
              <a:t>в очах випалило живий дух, і вони були схожі на дві бездонні криниці».</a:t>
            </a:r>
          </a:p>
          <a:p>
            <a:pPr marL="64008" indent="0" algn="just">
              <a:buNone/>
            </a:pPr>
            <a:r>
              <a:rPr lang="uk-UA" sz="2000" i="1" dirty="0">
                <a:latin typeface="Times New Roman" pitchFamily="18" charset="0"/>
                <a:cs typeface="Times New Roman" pitchFamily="18" charset="0"/>
              </a:rPr>
              <a:t> </a:t>
            </a:r>
            <a:r>
              <a:rPr lang="uk-UA" sz="2000" i="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Художній деталі властива особлива змістова наповненість, символічність, через неї значною мірою виявляється спосіб художнього мислення письменника, його здатність вихопити з-поміж безліч речей чи явищ таке, що в спресованому вигляді економно й з великою емоційною виразністю дає змогу висловити авторську ідею твору. В одних випадках художня деталь може набирати характеру символу,  в інших – бути </a:t>
            </a:r>
            <a:r>
              <a:rPr lang="uk-UA" sz="2000" dirty="0" smtClean="0">
                <a:latin typeface="Times New Roman" pitchFamily="18" charset="0"/>
                <a:cs typeface="Times New Roman" pitchFamily="18" charset="0"/>
              </a:rPr>
              <a:t>деталлю-штрихом. У тексті цей спосіб мислення матеріалізується в речових, портретних, пейзажних, інтер’єрних деталей.</a:t>
            </a:r>
          </a:p>
          <a:p>
            <a:pPr marL="64008" indent="0" algn="just">
              <a:buNone/>
            </a:pPr>
            <a:r>
              <a:rPr lang="uk-UA" sz="2000" b="1" i="1" dirty="0" smtClean="0">
                <a:solidFill>
                  <a:prstClr val="black"/>
                </a:solidFill>
                <a:latin typeface="Times New Roman" pitchFamily="18" charset="0"/>
                <a:cs typeface="Times New Roman" pitchFamily="18" charset="0"/>
              </a:rPr>
              <a:t>Зморшкувате письмо</a:t>
            </a:r>
            <a:r>
              <a:rPr lang="uk-UA" sz="2000" dirty="0" smtClean="0">
                <a:solidFill>
                  <a:prstClr val="black"/>
                </a:solidFill>
                <a:latin typeface="Times New Roman" pitchFamily="18" charset="0"/>
                <a:cs typeface="Times New Roman" pitchFamily="18" charset="0"/>
              </a:rPr>
              <a:t> на обличчі баби Килини – це..</a:t>
            </a:r>
            <a:endParaRPr lang="uk-UA" sz="2000" i="1" dirty="0">
              <a:latin typeface="Times New Roman" pitchFamily="18" charset="0"/>
              <a:cs typeface="Times New Roman" pitchFamily="18" charset="0"/>
            </a:endParaRPr>
          </a:p>
        </p:txBody>
      </p:sp>
    </p:spTree>
    <p:extLst>
      <p:ext uri="{BB962C8B-B14F-4D97-AF65-F5344CB8AC3E}">
        <p14:creationId xmlns:p14="http://schemas.microsoft.com/office/powerpoint/2010/main" val="1236196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67494"/>
            <a:ext cx="6696744" cy="1001266"/>
          </a:xfrm>
        </p:spPr>
        <p:txBody>
          <a:bodyPr>
            <a:normAutofit fontScale="90000"/>
          </a:bodyPr>
          <a:lstStyle/>
          <a:p>
            <a:pPr algn="ctr"/>
            <a:r>
              <a:rPr lang="uk-UA" sz="2000" b="1" dirty="0" smtClean="0">
                <a:effectLst/>
                <a:latin typeface="Times New Roman" pitchFamily="18" charset="0"/>
                <a:cs typeface="Times New Roman" pitchFamily="18" charset="0"/>
              </a:rPr>
              <a:t>Прочитайте уривок з повісті Гр. Тютюнника «Климко» й визначте в ньому художню деталь. Яку роль вона  тут відіграє?</a:t>
            </a:r>
            <a:endParaRPr lang="uk-UA" sz="2000" b="1" dirty="0">
              <a:effectLst/>
              <a:latin typeface="Times New Roman" pitchFamily="18" charset="0"/>
              <a:cs typeface="Times New Roman" pitchFamily="18" charset="0"/>
            </a:endParaRPr>
          </a:p>
        </p:txBody>
      </p:sp>
      <p:sp>
        <p:nvSpPr>
          <p:cNvPr id="3" name="Объект 2"/>
          <p:cNvSpPr>
            <a:spLocks noGrp="1"/>
          </p:cNvSpPr>
          <p:nvPr>
            <p:ph idx="1"/>
          </p:nvPr>
        </p:nvSpPr>
        <p:spPr>
          <a:xfrm>
            <a:off x="539552" y="2060848"/>
            <a:ext cx="8147248" cy="4393960"/>
          </a:xfrm>
        </p:spPr>
        <p:txBody>
          <a:bodyPr>
            <a:normAutofit/>
          </a:bodyPr>
          <a:lstStyle/>
          <a:p>
            <a:pPr marL="64008" indent="0" algn="ctr">
              <a:buNone/>
            </a:pPr>
            <a:r>
              <a:rPr lang="uk-UA" sz="2400" dirty="0" smtClean="0">
                <a:latin typeface="Times New Roman" pitchFamily="18" charset="0"/>
                <a:cs typeface="Times New Roman" pitchFamily="18" charset="0"/>
              </a:rPr>
              <a:t>… тій діжурці, як казав дядько, було «ста літ», і не рвалася вона лише тому, що зашкарубла від давньої  мазути. Не брали її ні дощ, ні сніг, ані сонце. Пахла діжурка паровозом. Уночі вона нахолоняла, а вдень аж димувати на сонці, пахла ще дужче і пекла плечі на спину.</a:t>
            </a:r>
            <a:endParaRPr lang="uk-UA" sz="2400" dirty="0">
              <a:latin typeface="Times New Roman" pitchFamily="18" charset="0"/>
              <a:cs typeface="Times New Roman" pitchFamily="18" charset="0"/>
            </a:endParaRPr>
          </a:p>
        </p:txBody>
      </p:sp>
    </p:spTree>
    <p:extLst>
      <p:ext uri="{BB962C8B-B14F-4D97-AF65-F5344CB8AC3E}">
        <p14:creationId xmlns:p14="http://schemas.microsoft.com/office/powerpoint/2010/main" val="24697087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916832"/>
            <a:ext cx="8435280" cy="2160240"/>
          </a:xfrm>
        </p:spPr>
        <p:txBody>
          <a:bodyPr>
            <a:normAutofit/>
          </a:bodyPr>
          <a:lstStyle/>
          <a:p>
            <a:endParaRPr lang="uk-UA" dirty="0" smtClean="0"/>
          </a:p>
          <a:p>
            <a:pPr marL="64008" indent="0" algn="ctr">
              <a:buNone/>
            </a:pPr>
            <a:r>
              <a:rPr lang="uk-UA" sz="2800" b="1" dirty="0" smtClean="0">
                <a:latin typeface="Times New Roman" pitchFamily="18" charset="0"/>
                <a:cs typeface="Times New Roman" pitchFamily="18" charset="0"/>
              </a:rPr>
              <a:t>Випишіть портретні характеристики героїв новели Гр. Тютюнника «Три зозулі з поклоном». </a:t>
            </a:r>
          </a:p>
          <a:p>
            <a:pPr marL="64008" indent="0" algn="ctr">
              <a:buNone/>
            </a:pPr>
            <a:r>
              <a:rPr lang="uk-UA" sz="2800" b="1" dirty="0" smtClean="0">
                <a:latin typeface="Times New Roman" pitchFamily="18" charset="0"/>
                <a:cs typeface="Times New Roman" pitchFamily="18" charset="0"/>
              </a:rPr>
              <a:t>Укажіть у них портретні деталі.</a:t>
            </a:r>
            <a:endParaRPr lang="uk-UA" sz="2800" b="1" dirty="0">
              <a:latin typeface="Times New Roman" pitchFamily="18" charset="0"/>
              <a:cs typeface="Times New Roman" pitchFamily="18" charset="0"/>
            </a:endParaRPr>
          </a:p>
        </p:txBody>
      </p:sp>
      <p:sp>
        <p:nvSpPr>
          <p:cNvPr id="5" name="Прямоугольник 4"/>
          <p:cNvSpPr/>
          <p:nvPr/>
        </p:nvSpPr>
        <p:spPr>
          <a:xfrm>
            <a:off x="179512" y="332656"/>
            <a:ext cx="8640960" cy="923330"/>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Домашнє</a:t>
            </a:r>
            <a:r>
              <a:rPr lang="ru-RU"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 </a:t>
            </a:r>
            <a:r>
              <a:rPr lang="ru-RU" sz="5400" b="1" cap="all"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завдання</a:t>
            </a:r>
            <a:r>
              <a:rPr lang="ru-RU"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a:t>
            </a:r>
            <a:endParaRPr lang="ru-RU"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817980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1213009"/>
            <a:ext cx="6840760" cy="2554545"/>
          </a:xfrm>
          <a:prstGeom prst="rect">
            <a:avLst/>
          </a:prstGeom>
          <a:noFill/>
          <a:ln>
            <a:solidFill>
              <a:schemeClr val="accent1">
                <a:lumMod val="75000"/>
              </a:schemeClr>
            </a:solidFill>
          </a:ln>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8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ДЯКУЮ ЗА УВАГУ</a:t>
            </a:r>
            <a:endParaRPr lang="ru-RU" sz="8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970973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Яркая">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TotalTime>
  <Words>1266</Words>
  <Application>Microsoft Office PowerPoint</Application>
  <PresentationFormat>Экран (4:3)</PresentationFormat>
  <Paragraphs>49</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Яркая</vt:lpstr>
      <vt:lpstr>Стилістичні особливості мови О. Довженка, В. Симоненка і  Гр. Тютюнника</vt:lpstr>
      <vt:lpstr>Прочитайте поданий уривок. Спробуйте, використовуючи свій читацький досвід, визначте автора уривка. На основі яких змістових і мовних ознаках ви зробили висновок щодо авторства?</vt:lpstr>
      <vt:lpstr>Презентация PowerPoint</vt:lpstr>
      <vt:lpstr>Презентация PowerPoint</vt:lpstr>
      <vt:lpstr>Презентация PowerPoint</vt:lpstr>
      <vt:lpstr>Прочитайте уривок кіноповісті О. Довженка «Зачарована Десна». З’ясуйте засоби творення пафосу у ньому.</vt:lpstr>
      <vt:lpstr>Прочитайте вірш В. Симоненка. З’ясуйте, за допомогою яких мовних  засобів автор досягає інтимізації поезії?</vt:lpstr>
      <vt:lpstr>Презентация PowerPoint</vt:lpstr>
      <vt:lpstr>Презентация PowerPoint</vt:lpstr>
      <vt:lpstr>Презентация PowerPoint</vt:lpstr>
      <vt:lpstr>Прочитайте уривок з повісті Гр. Тютюнника «Климко» й визначте в ньому художню деталь. Яку роль вона  тут відіграє?</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Стилістичні особливості мови О. Довженка, В. Симоненка і  Гр. Тютюнника</dc:title>
  <dc:creator>Людмила Кондратюк</dc:creator>
  <cp:lastModifiedBy>Людмила Кондратюк</cp:lastModifiedBy>
  <cp:revision>15</cp:revision>
  <dcterms:created xsi:type="dcterms:W3CDTF">2025-05-09T06:25:53Z</dcterms:created>
  <dcterms:modified xsi:type="dcterms:W3CDTF">2025-05-13T07:41:05Z</dcterms:modified>
</cp:coreProperties>
</file>