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16A1AC6-102D-4842-B8C6-3C3CE0529425}" type="slidenum">
              <a:rPr lang="uk-UA" smtClean="0"/>
              <a:t>‹#›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5726739-4F52-4F94-AF71-A28275A9456D}" type="datetimeFigureOut">
              <a:rPr lang="uk-UA" smtClean="0"/>
              <a:t>02.03.2025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543800" cy="2160241"/>
          </a:xfrm>
        </p:spPr>
        <p:txBody>
          <a:bodyPr/>
          <a:lstStyle/>
          <a:p>
            <a:pPr algn="ctr"/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Стилістичні особливості складних речень з різними видами зв’язку</a:t>
            </a:r>
            <a:endParaRPr lang="uk-UA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572000"/>
            <a:ext cx="6840760" cy="1066800"/>
          </a:xfrm>
        </p:spPr>
        <p:txBody>
          <a:bodyPr>
            <a:normAutofit fontScale="40000" lnSpcReduction="20000"/>
          </a:bodyPr>
          <a:lstStyle/>
          <a:p>
            <a:pPr lv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</a:pPr>
            <a:r>
              <a:rPr lang="uk-UA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                                                                                                                                </a:t>
            </a:r>
            <a:r>
              <a:rPr lang="uk-UA" sz="2900" b="1" i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Кондратюк </a:t>
            </a:r>
            <a:r>
              <a:rPr lang="uk-UA" sz="2900" b="1" i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Людмила Олександрівна</a:t>
            </a:r>
          </a:p>
          <a:p>
            <a:pPr lv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</a:pPr>
            <a:r>
              <a:rPr lang="uk-UA" sz="2900" b="1" i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                                                                  Вчитель української мови та літератури</a:t>
            </a:r>
          </a:p>
          <a:p>
            <a:pPr lv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</a:pPr>
            <a:r>
              <a:rPr lang="uk-UA" sz="2900" b="1" i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                                                                    Вечірньої (змінної) школи № 20 м. Києва</a:t>
            </a:r>
          </a:p>
          <a:p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4104099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Перевір свої знання</a:t>
            </a:r>
            <a:endParaRPr lang="uk-UA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1. Прочитайте речення (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цифра позначає попередній розділовий знак)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Вогнища то згасали (1) то знову спалахкували, (2) жахаючи свою темряву, (3) і тоді здавалося, (4) що на яр налетіли якісь фантастичні чорні птахи, (5) які кружляють над ним, (6) махаючи велетенськими  крилами, (7) і все намагаються викрасти ті вогні. </a:t>
            </a:r>
          </a:p>
          <a:p>
            <a:pPr marL="114300" indent="0" algn="just">
              <a:buNone/>
            </a:pPr>
            <a:endParaRPr lang="uk-UA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НЕПРАВИЛЬНО обґрунтовано вживання розділових знаків, запропонованих в рядку.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    кома 1 – між однорідними членами речення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     коми 2, 6 – при відокремленій обставині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     кома 3 – на межі сурядних частин складного речення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     коми 4, 5 – на межі підрядних частин складного речення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    кома 7 – при однорідних членах речення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705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6140152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2. Доберіть приклад до кожного складного речення.</a:t>
            </a:r>
          </a:p>
          <a:p>
            <a:pPr marL="114300" indent="0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Вид речення                                                         Приклад речення</a:t>
            </a:r>
          </a:p>
          <a:p>
            <a:pPr marL="457200" indent="-342900">
              <a:buAutoNum type="arabicPeriod"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342900">
              <a:buAutoNum type="arabicPeriod"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457200" indent="-342900">
              <a:buAutoNum type="arabicPeriod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Складносурядне                  А     Значна частина птахів видає своєрідні мелодійні</a:t>
            </a:r>
          </a:p>
          <a:p>
            <a:pPr marL="457200" indent="-342900">
              <a:buAutoNum type="arabicPeriod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Складнопідрядне                          звуки, які ми традиційно називаємо співом.</a:t>
            </a:r>
          </a:p>
          <a:p>
            <a:pPr marL="457200" indent="-342900">
              <a:buAutoNum type="arabicPeriod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Безсполучникове                  Б     Для кожного виду характерна особлива пісня, і за                            </a:t>
            </a:r>
          </a:p>
          <a:p>
            <a:pPr marL="457200" indent="-342900">
              <a:buAutoNum type="arabicPeriod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Складне речення з                       допомогою цих звуків птахи спілкуються між собою.</a:t>
            </a:r>
          </a:p>
          <a:p>
            <a:pPr marL="11430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різними видами зв’язку         В   Учені з’ясували: для певних ситуацій той самий </a:t>
            </a:r>
          </a:p>
          <a:p>
            <a:pPr marL="11430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птах використовує різні звукові сигнали.</a:t>
            </a:r>
          </a:p>
          <a:p>
            <a:pPr marL="11430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Г    Звуками птах повідомляє, що шукає пару, попереджає</a:t>
            </a:r>
          </a:p>
          <a:p>
            <a:pPr marL="11430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про небезпеку, і, навіть ізольований від свого виду, </a:t>
            </a:r>
          </a:p>
          <a:p>
            <a:pPr marL="11430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він усе одно співатиме, як і його родичі.</a:t>
            </a:r>
          </a:p>
          <a:p>
            <a:pPr marL="11430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Д     Деякі пернаті навчилися наслідувати окремі штучні звуки, </a:t>
            </a:r>
          </a:p>
          <a:p>
            <a:pPr marL="11430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пісні інших видів птахів, а іноді й звуки 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021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7620000" cy="6212160"/>
          </a:xfrm>
        </p:spPr>
        <p:txBody>
          <a:bodyPr>
            <a:normAutofit/>
          </a:bodyPr>
          <a:lstStyle/>
          <a:p>
            <a:pPr marL="11430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Позначте речення, що відповідає такій характеристиці: складне речення з різними видами синтаксичного зв’язку (сполучниковим і безсполучниковим).</a:t>
            </a:r>
          </a:p>
          <a:p>
            <a:pPr marL="11430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Ріка налітала на камінні зубці, поміж яких застряв дув-велет, а потік спадав     униз, де також стриміли камені.</a:t>
            </a:r>
          </a:p>
          <a:p>
            <a:pPr marL="11430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Не зневірся, не впади у відчай: вир не вкрутить, хвиля не знесе.</a:t>
            </a:r>
          </a:p>
          <a:p>
            <a:pPr marL="11430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 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Вже вечір тіні склав у стоси, за обрій котиться курай, і дальні пахнуть сінокоси, і дальній пахне рідний край.</a:t>
            </a:r>
          </a:p>
          <a:p>
            <a:pPr marL="11430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Г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Якщо не можна вітер змалювати, прозорий вітер на ясному тлі, змалюй дуби, могутні і крислаті, котрі од вітру гнуться до землі.</a:t>
            </a:r>
          </a:p>
          <a:p>
            <a:pPr marL="11430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Д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Іду, дивлюся: мій край, моя земля, сміються в небі золотому річки, і села, і поля.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927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7620000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Прочитайте текст  і виконайте завдання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14300" indent="0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(1) Навесні ми часто блукали сонячними пагорбами поміж торішнім листям визбируючи перші не/сміливі фіалки, вдихали міцний і п’янкий дух землі. (2) А коли забуяв зеленню травень, заквітчав широкі, не/приховані від людського ока луги ромашками, усе наче потонуло в білому морі, якому не/має кінця-краю. (3) Ковтаєш трепетний запах квітів, і тебе вабить кудись у не/звідане. (4) А згори, ніжно припікає сонечко, у чистому прозорому небі – ні хмаринки, тільки лине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[…]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пісня жайворонка.</a:t>
            </a:r>
          </a:p>
          <a:p>
            <a:pPr marL="11430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Пунктуаційну помилку допущено в реченні </a:t>
            </a: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       першому</a:t>
            </a: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       другому</a:t>
            </a: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       третьому</a:t>
            </a: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        четвертому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330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97346"/>
            <a:ext cx="784887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Найчисленнішу  групу  серед  різних  видів  складних  речень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(складносурядних, складнопідрядних, безсполучникових) у книжному  мовленні  становлять  речення 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з  різними  видами  зв’язку (сполучниковим і безсполучниковим).</a:t>
            </a:r>
          </a:p>
          <a:p>
            <a:pPr algn="ctr"/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Особливо широко вживані вони  в  художній  літературі.  Епічним,  ліричним  і  драматичним творам  властиві  свої  особливості,  що  стосуються  синтаксичної структури, довжини, частоти використання, стилістичного функціонування цих конструкцій.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  Найповніше  представлені  складні  синтаксичні  конструкції в  епічних  жанрах  художньої  літератури —  романах,  повістях, оповіданнях,  значно  вужче —  у  ліричних  творах. Це  пов’язано передусім  із зумовленими ритмікою обмеженнями, які накладає поезія  на  структуру  речення,  і  складністю  організації  відповідної моделі.</a:t>
            </a:r>
          </a:p>
          <a:p>
            <a:pPr algn="ctr"/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Возносився  собор  рожево  під  саме  небо,  і  низькі  хмари  черкали об найвищу баню, заплутувалися безпорадно поміж бань нижчих, умить зупинялися у своєму бігові, і тоді видавалося, ніби починає летіти над  землею  самий  собор,  і  суцільна його дивна  рожевість  заступалася 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жовтістю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  від  кованого  золота, яким покрито було бані, й увесь собор зненацька засвічувався, мов щільник, повний меду, і в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найпохмуріших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душах ставало ясніше від  того видовища  (П. Загребельний</a:t>
            </a:r>
            <a:r>
              <a:rPr lang="ru-RU" sz="1600" i="1" dirty="0" smtClean="0">
                <a:solidFill>
                  <a:srgbClr val="002060"/>
                </a:solidFill>
              </a:rPr>
              <a:t>).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797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Прочитайте і скажіть, з яких частин складається кожне речення, яким зв’язком вони поєднані.    Накресліть схеми речень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1. Я на тебе вії мружу, ти така ясна,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ясна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, що і в мене в серці, друже, сонце, спокій, тишина. 2. Не шуміть ви, осокори, щоб синок вас не почув, довго бігав надворі, натомився і заснув. 3. Ліхтарів проміння простяглося і у вікні задумано цвіте, а мені здається: то волосся, то твоє волосся золоте. 4. Щебечуть птиці, вітер лине, немов дитинства дальні дні, і кожна квітка і стеблина до тебе тягнуться в півсні. 5. Сіяти без краю,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краю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, рідний край,  і в серцях збирати пишний урожай, щоб сіяли очі, як зоря, як небо, і мені нічого на землі не треба. 6.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дяглися у срібло каштани, день шумливий давно одгорів, і по вулицях білих туманно бродить  січень в огні ліхтарів. 7. Над Дніпром могучим одлетіли тучі, й мов лечу я з кручі в простір голубий, на лани веселі, де цвітуть оселі, і до неба стеблі б’є пісень прибій. 8. Я згадаю дядьків, вони в брилях широких косили на зорі пшеницю золоту, і дівчину-зорю, що йшла граційним кроком на дальній крик гудків, немов весна в цвіту ( З тв. В. Сосюри).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350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Замініть складносурядні   і  складнопідрядні  речення   на  безсполучникові, а  безсполучникові  - на сполучникові.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1. Летять галочки у три рядочки, зозуля попереду. 2. Ой на горі та женці жнуть, а попід горою,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яром-доленою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козаки йдуть. 3. Чогось мені, козаченьки, мед-вино не п’ється: десь мій син Морозенко з татарами б’ється. 4. Стоїть місяць на горою, а сонця немає. 5. Заграв мій кінь вороненький – назад сподівайся. 6. Козака несуть, і коня ведуть. 7. ЇЇ доля нещаслива: нема того, що полюбила. 8. Вдарю шпорами під боки – кінь летить стрілою.  9. Ой у полі вітер віє, а жито половіє. 10. Та нема гірш нікому, як тій сиротині: ніхто не пригорне при лихій годині </a:t>
            </a:r>
          </a:p>
          <a:p>
            <a:pPr marL="114300" indent="0" algn="ctr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(Нар.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ворчості).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518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1800" b="1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Спишіть речення, ставлячи  розділові  знаки між компонентами складного речення.  Накресліть схеми речень.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4"/>
            <a:ext cx="7776864" cy="4916016"/>
          </a:xfrm>
        </p:spPr>
        <p:txBody>
          <a:bodyPr>
            <a:noAutofit/>
          </a:bodyPr>
          <a:lstStyle/>
          <a:p>
            <a:pPr marL="114300" indent="0" algn="just">
              <a:buNone/>
            </a:pPr>
            <a:r>
              <a:rPr lang="uk-UA" sz="16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1. Острах що він під час блукання загубить свою мрію що вона загине ніким не спізнана охоплював його і стиснувши тремтячі руки він заплющував очі (В.Підмогильний). 2. Хліборобська праця звичайно панує тут все відбувається в ніби неквапливому розміреному ритмі а насправді спішать </a:t>
            </a:r>
            <a:r>
              <a:rPr lang="uk-UA" sz="16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спішать</a:t>
            </a:r>
            <a:r>
              <a:rPr lang="uk-UA" sz="16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щоб </a:t>
            </a:r>
            <a:r>
              <a:rPr lang="uk-UA" sz="16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устигнути</a:t>
            </a:r>
            <a:r>
              <a:rPr lang="uk-UA" sz="16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щоб із вирощеного ні зернини не втратити бо ж відомо нива раз на рік родить (О. Гончар). 3. Дика груша облита білим молоком і в тому пахучому білому молоці що стиха піниться бджоли неначе киплять неначе варяться зі струнним оксамитовим гудінням  (Є. Гуцало). 4. Батько наш загинув несподівано в перші дні війни ми все ще сподівались що його випустять і ми ще не збагнули що лишились самі коли війна розгорілась насправді (Ю. Покальчук). 5. Обабіч де припікало сонце вже зеленіла тонка квітнева травка і на кущах верби та вільхи прокльовувалась тонка квітнева брость 6. Глянув під машину і похолов на нього сунув плямистий танк той самий що він підірвав чи інший який зумів прибрати підбитого з дороги чи обійти (З тв. В. Шевчука).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137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4378498"/>
          </a:xfrm>
        </p:spPr>
        <p:txBody>
          <a:bodyPr/>
          <a:lstStyle/>
          <a:p>
            <a:pPr algn="ctr"/>
            <a:r>
              <a:rPr lang="uk-UA" sz="6000" b="1" dirty="0" smtClean="0">
                <a:solidFill>
                  <a:srgbClr val="FFC000"/>
                </a:solidFill>
              </a:rPr>
              <a:t>Домашнє завдання:</a:t>
            </a:r>
            <a:r>
              <a:rPr lang="uk-UA" sz="6000" dirty="0" smtClean="0"/>
              <a:t/>
            </a:r>
            <a:br>
              <a:rPr lang="uk-UA" sz="6000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Дібрати приклади складних речень з різними видами зв’язку з художньої літератури (7 речень)</a:t>
            </a:r>
            <a:endParaRPr lang="uk-UA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511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9545" y="1412777"/>
            <a:ext cx="717281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8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ДЯКУЮ ЗА УВАГУ</a:t>
            </a:r>
            <a:endParaRPr lang="ru-RU" sz="8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25392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117</TotalTime>
  <Words>1148</Words>
  <Application>Microsoft Office PowerPoint</Application>
  <PresentationFormat>Экран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Соседство</vt:lpstr>
      <vt:lpstr>Стилістичні особливості складних речень з різними видами зв’язку</vt:lpstr>
      <vt:lpstr>Перевір свої знання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Прочитайте і скажіть, з яких частин складається кожне речення, яким зв’язком вони поєднані.    Накресліть схеми речень</vt:lpstr>
      <vt:lpstr>Замініть складносурядні   і  складнопідрядні  речення   на  безсполучникові, а  безсполучникові  - на сполучникові.</vt:lpstr>
      <vt:lpstr>Спишіть речення, ставлячи  розділові  знаки між компонентами складного речення.  Накресліть схеми речень.</vt:lpstr>
      <vt:lpstr>Домашнє завдання:  Дібрати приклади складних речень з різними видами зв’язку з художньої літератури (7 речень)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особливості складних речень з різними видами зв’язку</dc:title>
  <dc:creator>Людмила Кондратюк</dc:creator>
  <cp:lastModifiedBy>Людмила Кондратюк</cp:lastModifiedBy>
  <cp:revision>12</cp:revision>
  <dcterms:created xsi:type="dcterms:W3CDTF">2025-03-02T11:37:00Z</dcterms:created>
  <dcterms:modified xsi:type="dcterms:W3CDTF">2025-03-02T13:34:46Z</dcterms:modified>
</cp:coreProperties>
</file>