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59" r:id="rId5"/>
    <p:sldId id="261" r:id="rId6"/>
    <p:sldId id="272" r:id="rId7"/>
    <p:sldId id="271" r:id="rId8"/>
    <p:sldId id="263" r:id="rId9"/>
    <p:sldId id="264" r:id="rId10"/>
    <p:sldId id="265" r:id="rId11"/>
    <p:sldId id="266" r:id="rId12"/>
    <p:sldId id="273" r:id="rId13"/>
    <p:sldId id="275" r:id="rId14"/>
    <p:sldId id="27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99" autoAdjust="0"/>
  </p:normalViewPr>
  <p:slideViewPr>
    <p:cSldViewPr>
      <p:cViewPr>
        <p:scale>
          <a:sx n="118" d="100"/>
          <a:sy n="118" d="100"/>
        </p:scale>
        <p:origin x="-14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116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C52FA-BB0D-4701-B9A3-2F8BDC05139B}" type="datetimeFigureOut">
              <a:rPr lang="ru-RU" smtClean="0"/>
              <a:pPr/>
              <a:t>26.11.2017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12106-AAE4-4B8B-AA51-08D8F411266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4027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3671888"/>
            <a:ext cx="6048375" cy="1109662"/>
          </a:xfrm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4532313"/>
            <a:ext cx="6048375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uk-UA" smtClean="0"/>
              <a:t>Образец подзаголовка</a:t>
            </a:r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6338" y="2492375"/>
            <a:ext cx="3744912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3650" y="2492375"/>
            <a:ext cx="3746500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Образец заголовка</a:t>
            </a:r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1984375"/>
            <a:ext cx="1909762" cy="4467225"/>
          </a:xfrm>
        </p:spPr>
        <p:txBody>
          <a:bodyPr vert="eaVert"/>
          <a:lstStyle/>
          <a:p>
            <a:r>
              <a:rPr lang="uk-UA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6338" y="1984375"/>
            <a:ext cx="5581650" cy="4467225"/>
          </a:xfrm>
        </p:spPr>
        <p:txBody>
          <a:bodyPr vert="eaVert"/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984375"/>
            <a:ext cx="6553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2375"/>
            <a:ext cx="7643812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282" y="285728"/>
            <a:ext cx="8643997" cy="2855240"/>
          </a:xfrm>
          <a:noFill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dirty="0">
                <a:solidFill>
                  <a:srgbClr val="FFFF00"/>
                </a:solidFill>
              </a:rPr>
              <a:t>Ступені порівняння прислівників. Способи їх творення.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357554" y="-142900"/>
            <a:ext cx="4357718" cy="1006454"/>
          </a:xfrm>
        </p:spPr>
        <p:txBody>
          <a:bodyPr/>
          <a:lstStyle/>
          <a:p>
            <a:pPr algn="ctr"/>
            <a:r>
              <a:rPr lang="uk-UA" sz="4400" b="1" dirty="0" smtClean="0"/>
              <a:t/>
            </a:r>
            <a:br>
              <a:rPr lang="uk-UA" sz="4400" b="1" dirty="0" smtClean="0"/>
            </a:br>
            <a:endParaRPr lang="uk-UA" sz="5400" b="1" dirty="0">
              <a:latin typeface="Tahoma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500042"/>
            <a:ext cx="8715436" cy="6143644"/>
          </a:xfrm>
        </p:spPr>
        <p:txBody>
          <a:bodyPr/>
          <a:lstStyle/>
          <a:p>
            <a:pPr marL="0" indent="0" algn="ctr">
              <a:buNone/>
            </a:pPr>
            <a:r>
              <a:rPr lang="uk-UA" sz="3600" b="1" dirty="0" smtClean="0">
                <a:solidFill>
                  <a:srgbClr val="C00000"/>
                </a:solidFill>
              </a:rPr>
              <a:t>Мета уроку: </a:t>
            </a:r>
          </a:p>
          <a:p>
            <a:pPr marL="0" indent="0">
              <a:buNone/>
            </a:pPr>
            <a:r>
              <a:rPr lang="uk-UA" sz="2000" b="1" dirty="0">
                <a:solidFill>
                  <a:srgbClr val="C00000"/>
                </a:solidFill>
              </a:rPr>
              <a:t>н</a:t>
            </a:r>
            <a:r>
              <a:rPr lang="uk-UA" sz="2000" b="1" dirty="0" smtClean="0">
                <a:solidFill>
                  <a:srgbClr val="C00000"/>
                </a:solidFill>
              </a:rPr>
              <a:t>авчальна: </a:t>
            </a:r>
            <a:r>
              <a:rPr lang="uk-UA" sz="2000" dirty="0" smtClean="0"/>
              <a:t>домогтися </a:t>
            </a:r>
            <a:r>
              <a:rPr lang="uk-UA" sz="2000" dirty="0"/>
              <a:t>засвоєння учнями матеріалу про ступені </a:t>
            </a:r>
          </a:p>
          <a:p>
            <a:pPr marL="0" indent="0">
              <a:buNone/>
            </a:pPr>
            <a:r>
              <a:rPr lang="uk-UA" sz="2000" dirty="0" smtClean="0"/>
              <a:t>                      порівняння прислівників</a:t>
            </a:r>
            <a:r>
              <a:rPr lang="uk-UA" sz="2000" dirty="0"/>
              <a:t>; формувати вміння утворювати і </a:t>
            </a:r>
            <a:endParaRPr lang="uk-UA" sz="2000" dirty="0" smtClean="0"/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           правильно </a:t>
            </a:r>
            <a:r>
              <a:rPr lang="uk-UA" sz="2000" dirty="0"/>
              <a:t>вживати в </a:t>
            </a:r>
            <a:r>
              <a:rPr lang="uk-UA" sz="2000" dirty="0" smtClean="0"/>
              <a:t>мовленні </a:t>
            </a:r>
            <a:r>
              <a:rPr lang="uk-UA" sz="2000" dirty="0"/>
              <a:t>прислівники вищого і </a:t>
            </a:r>
            <a:r>
              <a:rPr lang="uk-UA" sz="2000" dirty="0" smtClean="0"/>
              <a:t>            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           найвищого </a:t>
            </a:r>
            <a:r>
              <a:rPr lang="uk-UA" sz="2000" dirty="0"/>
              <a:t>ступенів </a:t>
            </a:r>
            <a:r>
              <a:rPr lang="uk-UA" sz="2000" dirty="0" smtClean="0"/>
              <a:t>порівняння;</a:t>
            </a:r>
          </a:p>
          <a:p>
            <a:pPr marL="0" indent="0">
              <a:buNone/>
            </a:pPr>
            <a:r>
              <a:rPr lang="uk-UA" sz="2000" b="1" dirty="0">
                <a:solidFill>
                  <a:srgbClr val="C00000"/>
                </a:solidFill>
              </a:rPr>
              <a:t>р</a:t>
            </a:r>
            <a:r>
              <a:rPr lang="uk-UA" sz="2000" b="1" dirty="0" smtClean="0">
                <a:solidFill>
                  <a:srgbClr val="C00000"/>
                </a:solidFill>
              </a:rPr>
              <a:t>озвиваюча: </a:t>
            </a:r>
            <a:r>
              <a:rPr lang="uk-UA" sz="2000" dirty="0" smtClean="0"/>
              <a:t>розвивати </a:t>
            </a:r>
            <a:r>
              <a:rPr lang="uk-UA" sz="2000" dirty="0"/>
              <a:t>увагу, спостережливість, логічне мислення; </a:t>
            </a:r>
            <a:endParaRPr lang="uk-UA" sz="2000" dirty="0" smtClean="0"/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             інтереси </a:t>
            </a:r>
            <a:r>
              <a:rPr lang="uk-UA" sz="2000" dirty="0"/>
              <a:t>до вивчення української мови, працювати </a:t>
            </a:r>
            <a:r>
              <a:rPr lang="uk-UA" sz="2000" dirty="0" smtClean="0"/>
              <a:t>над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             збагаченням </a:t>
            </a:r>
            <a:r>
              <a:rPr lang="uk-UA" sz="2000" dirty="0"/>
              <a:t>лексичного запасу слів.</a:t>
            </a:r>
          </a:p>
          <a:p>
            <a:pPr marL="0" indent="0">
              <a:buNone/>
            </a:pPr>
            <a:r>
              <a:rPr lang="uk-UA" sz="2000" b="1" dirty="0" smtClean="0">
                <a:solidFill>
                  <a:srgbClr val="C00000"/>
                </a:solidFill>
              </a:rPr>
              <a:t>виховна: </a:t>
            </a:r>
            <a:r>
              <a:rPr lang="uk-UA" sz="2000" dirty="0" smtClean="0"/>
              <a:t>виховувати бережливе </a:t>
            </a:r>
            <a:r>
              <a:rPr lang="uk-UA" sz="2000" dirty="0"/>
              <a:t>ставлення до хліба, повагу до людей, </a:t>
            </a:r>
            <a:endParaRPr lang="uk-UA" sz="2000" dirty="0" smtClean="0"/>
          </a:p>
          <a:p>
            <a:pPr marL="0" indent="0">
              <a:buNone/>
            </a:pPr>
            <a:r>
              <a:rPr lang="uk-UA" sz="2000" dirty="0" smtClean="0"/>
              <a:t>                  які </a:t>
            </a:r>
            <a:r>
              <a:rPr lang="uk-UA" sz="2000" dirty="0"/>
              <a:t>вирощують </a:t>
            </a:r>
            <a:r>
              <a:rPr lang="uk-UA" sz="2000" dirty="0" smtClean="0"/>
              <a:t>його.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400" dirty="0" smtClean="0">
                <a:solidFill>
                  <a:srgbClr val="C00000"/>
                </a:solidFill>
              </a:rPr>
              <a:t>Тип уроку: </a:t>
            </a:r>
            <a:r>
              <a:rPr lang="uk-UA" sz="2000" dirty="0" smtClean="0"/>
              <a:t>урок – подорож.</a:t>
            </a:r>
            <a:endParaRPr lang="uk-UA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5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45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5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9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300"/>
                            </p:stCondLst>
                            <p:childTnLst>
                              <p:par>
                                <p:cTn id="4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050"/>
                            </p:stCondLst>
                            <p:childTnLst>
                              <p:par>
                                <p:cTn id="5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100"/>
                            </p:stCondLst>
                            <p:childTnLst>
                              <p:par>
                                <p:cTn id="5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345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475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857232"/>
            <a:ext cx="6553200" cy="928694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ЕПІГРАФ УРОКУ: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763688" y="1844824"/>
            <a:ext cx="6264696" cy="201622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bg2">
                    <a:lumMod val="50000"/>
                  </a:schemeClr>
                </a:solidFill>
              </a:rPr>
              <a:t>Є хліб – буде пісня.</a:t>
            </a:r>
          </a:p>
          <a:p>
            <a:pPr algn="r"/>
            <a:r>
              <a:rPr lang="uk-UA" dirty="0">
                <a:solidFill>
                  <a:schemeClr val="bg2">
                    <a:lumMod val="50000"/>
                  </a:schemeClr>
                </a:solidFill>
              </a:rPr>
              <a:t>                                                                                           Усна народна творчість</a:t>
            </a:r>
          </a:p>
        </p:txBody>
      </p:sp>
      <p:pic>
        <p:nvPicPr>
          <p:cNvPr id="1026" name="Picture 2" descr="&amp;Kcy;&amp;acy;&amp;rcy;&amp;tcy;&amp;icy;&amp;ncy;&amp;kcy;&amp;icy; &amp;pcy;&amp;ocy; &amp;zcy;&amp;acy;&amp;pcy;&amp;rcy;&amp;ocy;&amp;scy;&amp;ucy; &amp;fcy;&amp;ocy;&amp;tcy;&amp;ocy; &amp;khcy;&amp;lcy;&amp;iukcy;&amp;bcy;&amp;acy; &amp;ncy;&amp;acy; &amp;rcy;&amp;ucy;&amp;shcy;&amp;ncy;&amp;icy;&amp;kcy;&amp;u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776864" cy="151216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ПОЧИНАЄМО ПОДОРОЖУВАТИ НАШ ЛАЙНЕР ВІДПРАВЛЯЄТЬСЯ ВІД БЕРЕГА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2056" name="Picture 8" descr="&amp;Kcy;&amp;acy;&amp;rcy;&amp;tcy;&amp;icy;&amp;ncy;&amp;kcy;&amp;icy; &amp;pcy;&amp;ocy; &amp;zcy;&amp;acy;&amp;pcy;&amp;rcy;&amp;ocy;&amp;scy;&amp;ucy; &amp;fcy;&amp;ocy;&amp;tcy;&amp;ocy; &amp;lcy;&amp;acy;&amp;jcy;&amp;ncy;&amp;iecy;&amp;rcy;&amp;vcy;&amp;acy; &amp;ncy;&amp;acy; &amp;mcy;&amp;ocy;&amp;rcy;&amp;iuk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7620000" cy="478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hum_morya_zvuki_zhivoj_prirody_shum_morya_plesk_voln (rappro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9672" y="566124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09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705939" y="332656"/>
            <a:ext cx="7992888" cy="2952328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uk-UA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sz="24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endParaRPr lang="uk-UA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 морфологічний розбір даних речень. </a:t>
            </a:r>
            <a:r>
              <a:rPr lang="uk-UA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поданих речень </a:t>
            </a:r>
            <a:r>
              <a:rPr lang="uk-UA" sz="2400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випишіть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прислівники і від них </a:t>
            </a:r>
            <a:r>
              <a:rPr lang="uk-UA" sz="2400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утворіть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ступені порівняння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23528" y="2780928"/>
            <a:ext cx="8496944" cy="388843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столі </a:t>
            </a:r>
            <a:r>
              <a:rPr lang="uk-UA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духм</a:t>
            </a:r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яно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просторо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пахне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хліб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скатертині стоїть старанно випечений хліб.</a:t>
            </a:r>
          </a:p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стінах храмів і колиб сіяє нам святково, як сонце, випечений хліб.</a:t>
            </a:r>
          </a:p>
        </p:txBody>
      </p:sp>
    </p:spTree>
    <p:extLst>
      <p:ext uri="{BB962C8B-B14F-4D97-AF65-F5344CB8AC3E}">
        <p14:creationId xmlns:p14="http://schemas.microsoft.com/office/powerpoint/2010/main" val="88415076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&amp;Kcy;&amp;acy;&amp;rcy;&amp;tcy;&amp;icy;&amp;ncy;&amp;kcy;&amp;icy; &amp;pcy;&amp;ocy; &amp;zcy;&amp;acy;&amp;pcy;&amp;rcy;&amp;ocy;&amp;scy;&amp;ucy; &amp;fcy;&amp;ocy;&amp;tcy;&amp;ocy; &amp;kcy;&amp;rcy;&amp;acy;&amp;yicy;&amp;ncy;&amp;icy; &amp;Kcy;&amp;acy;&amp;zcy;&amp;kcy;&amp;acy;&amp;rcy;&amp;iuk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41" y="1556792"/>
            <a:ext cx="7620000" cy="453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553200" cy="1372096"/>
          </a:xfrm>
        </p:spPr>
        <p:txBody>
          <a:bodyPr/>
          <a:lstStyle/>
          <a:p>
            <a:pPr algn="ctr"/>
            <a:r>
              <a:rPr lang="uk-UA" sz="5400" dirty="0" smtClean="0">
                <a:solidFill>
                  <a:srgbClr val="C00000"/>
                </a:solidFill>
              </a:rPr>
              <a:t>МИ В КРАЇНІ «КАЗКАРІЯ»</a:t>
            </a:r>
            <a:endParaRPr lang="uk-UA" sz="5400" dirty="0">
              <a:solidFill>
                <a:srgbClr val="C00000"/>
              </a:solidFill>
            </a:endParaRPr>
          </a:p>
        </p:txBody>
      </p:sp>
      <p:pic>
        <p:nvPicPr>
          <p:cNvPr id="19" name="Picture 2" descr="&amp;Kcy;&amp;acy;&amp;rcy;&amp;tcy;&amp;icy;&amp;ncy;&amp;kcy;&amp;icy; &amp;pcy;&amp;ocy; &amp;zcy;&amp;acy;&amp;pcy;&amp;rcy;&amp;ocy;&amp;scy;&amp;ucy; &amp;fcy;&amp;ocy;&amp;tcy;&amp;ocy; &amp;kcy;&amp;rcy;&amp;acy;&amp;yicy;&amp;ncy;&amp;icy; &amp;Kcy;&amp;acy;&amp;zcy;&amp;kcy;&amp;acy;&amp;rcy;&amp;iuk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41" y="1844824"/>
            <a:ext cx="7620000" cy="424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14684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&amp;Kcy;&amp;acy;&amp;rcy;&amp;tcy;&amp;icy;&amp;ncy;&amp;kcy;&amp;icy; &amp;pcy;&amp;ocy; &amp;zcy;&amp;acy;&amp;pcy;&amp;rcy;&amp;ocy;&amp;scy;&amp;ucy; &amp;fcy;&amp;ocy;&amp;tcy;&amp;ocy; &amp;zcy;&amp;acy;&amp;khcy;&amp;ocy;&amp;pcy;&amp;icy;&amp;lcy;&amp;icy; &amp;pcy;&amp;iukcy;&amp;rcy;&amp;acy;&amp;tcy;&amp;i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6191250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136904" cy="187220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НАС ЗАХОПИЛИ ПІРАТИ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sz="2400" b="1" dirty="0" smtClean="0">
                <a:solidFill>
                  <a:srgbClr val="C00000"/>
                </a:solidFill>
              </a:rPr>
              <a:t>НЕ ВІДПУСТЯТЬ НАС ДО ТОГО ЧАСУ, ПОКИ МИ НЕ ВИКОНАЄМО ПЕВНІ ЗАВДАННЯ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&amp;Kcy;&amp;acy;&amp;rcy;&amp;tcy;&amp;icy;&amp;ncy;&amp;kcy;&amp;icy; &amp;pcy;&amp;ocy; &amp;zcy;&amp;acy;&amp;pcy;&amp;rcy;&amp;ocy;&amp;scy;&amp;ucy; &amp;fcy;&amp;ocy;&amp;tcy;&amp;ocy; &amp;Rcy;&amp;Ocy;&amp;Zcy;&amp;Gcy;&amp;Ocy;&amp;Rcy;&amp;Ncy;&amp;Ucy;&amp;Tcy;&amp;Ocy;&amp;YIcy; &amp;Kcy;&amp;Ncy;&amp;Icy;&amp;ZHcy;&amp;Kcy;&amp;I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819820" cy="446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91680" y="908720"/>
            <a:ext cx="597666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Дорогі семикласники!</a:t>
            </a:r>
          </a:p>
          <a:p>
            <a:pPr algn="ctr"/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Якщо ви бажаєте продовжити свою </a:t>
            </a:r>
            <a:r>
              <a:rPr lang="uk-UA" sz="2000" b="1" dirty="0" err="1" smtClean="0">
                <a:solidFill>
                  <a:schemeClr val="accent2">
                    <a:lumMod val="50000"/>
                  </a:schemeClr>
                </a:solidFill>
              </a:rPr>
              <a:t>подораж</a:t>
            </a:r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 по чарівних країнах світу, то виконайте запропоновані завдання.</a:t>
            </a:r>
          </a:p>
          <a:p>
            <a:r>
              <a:rPr lang="uk-UA" b="1" dirty="0" smtClean="0">
                <a:solidFill>
                  <a:schemeClr val="bg2">
                    <a:lumMod val="75000"/>
                  </a:schemeClr>
                </a:solidFill>
              </a:rPr>
              <a:t>                  </a:t>
            </a:r>
          </a:p>
          <a:p>
            <a:pPr algn="ctr"/>
            <a:r>
              <a:rPr lang="uk-UA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k-UA" b="1" dirty="0" smtClean="0">
                <a:solidFill>
                  <a:schemeClr val="bg2">
                    <a:lumMod val="75000"/>
                  </a:schemeClr>
                </a:solidFill>
              </a:rPr>
              <a:t>            </a:t>
            </a:r>
            <a:r>
              <a:rPr lang="uk-UA" b="1" dirty="0" err="1" smtClean="0">
                <a:solidFill>
                  <a:srgbClr val="C00000"/>
                </a:solidFill>
              </a:rPr>
              <a:t>Утворіть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>
                <a:solidFill>
                  <a:srgbClr val="C00000"/>
                </a:solidFill>
              </a:rPr>
              <a:t>ступені порівняння </a:t>
            </a:r>
            <a:r>
              <a:rPr lang="uk-UA" b="1" dirty="0" smtClean="0">
                <a:solidFill>
                  <a:srgbClr val="C00000"/>
                </a:solidFill>
              </a:rPr>
              <a:t>поданих</a:t>
            </a:r>
          </a:p>
          <a:p>
            <a:pPr algn="ctr"/>
            <a:r>
              <a:rPr lang="uk-UA" b="1" dirty="0">
                <a:solidFill>
                  <a:srgbClr val="C00000"/>
                </a:solidFill>
              </a:rPr>
              <a:t> </a:t>
            </a:r>
            <a:r>
              <a:rPr lang="uk-UA" b="1" dirty="0" smtClean="0">
                <a:solidFill>
                  <a:srgbClr val="C00000"/>
                </a:solidFill>
              </a:rPr>
              <a:t>                 прислівників</a:t>
            </a:r>
            <a:r>
              <a:rPr lang="uk-UA" b="1" dirty="0">
                <a:solidFill>
                  <a:srgbClr val="C00000"/>
                </a:solidFill>
              </a:rPr>
              <a:t>:</a:t>
            </a:r>
          </a:p>
          <a:p>
            <a:pPr algn="ctr"/>
            <a:r>
              <a:rPr lang="uk-UA" b="1" dirty="0" smtClean="0">
                <a:solidFill>
                  <a:srgbClr val="C00000"/>
                </a:solidFill>
              </a:rPr>
              <a:t>                   Обережно</a:t>
            </a:r>
            <a:r>
              <a:rPr lang="uk-UA" b="1" dirty="0">
                <a:solidFill>
                  <a:srgbClr val="C00000"/>
                </a:solidFill>
              </a:rPr>
              <a:t>, </a:t>
            </a:r>
            <a:r>
              <a:rPr lang="uk-UA" b="1" dirty="0" err="1">
                <a:solidFill>
                  <a:srgbClr val="C00000"/>
                </a:solidFill>
              </a:rPr>
              <a:t>тактовно</a:t>
            </a:r>
            <a:r>
              <a:rPr lang="uk-UA" b="1" dirty="0">
                <a:solidFill>
                  <a:srgbClr val="C00000"/>
                </a:solidFill>
              </a:rPr>
              <a:t>, делікатно.</a:t>
            </a:r>
          </a:p>
        </p:txBody>
      </p:sp>
      <p:pic>
        <p:nvPicPr>
          <p:cNvPr id="6150" name="Picture 6" descr="&amp;Kcy;&amp;acy;&amp;rcy;&amp;tcy;&amp;icy;&amp;ncy;&amp;kcy;&amp;icy; &amp;pcy;&amp;ocy; &amp;zcy;&amp;acy;&amp;pcy;&amp;rcy;&amp;ocy;&amp;scy;&amp;ucy; &amp;fcy;&amp;ocy;&amp;tcy;&amp;ocy; &amp;kcy;&amp;lcy;&amp;yucy;&amp;ch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365104"/>
            <a:ext cx="468052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Kcy;&amp;acy;&amp;rcy;&amp;tcy;&amp;icy;&amp;ncy;&amp;kcy;&amp;icy; &amp;pcy;&amp;ocy; &amp;zcy;&amp;acy;&amp;pcy;&amp;rcy;&amp;ocy;&amp;scy;&amp;ucy; &amp;kcy;&amp;rcy;&amp;acy;&amp;scy;&amp;icy;&amp;vcy;&amp;ycy;&amp;iecy; &amp;fcy;&amp;ocy;&amp;tcy;&amp;ocy; &amp;fcy;&amp;acy;&amp;ncy;&amp;tcy;&amp;acy;&amp;zcy;&amp;icy;&amp;yacy; &amp;Mcy;&amp;Ocy;&amp;R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352928" cy="521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418" y="3645024"/>
            <a:ext cx="2232248" cy="239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7408" y="476672"/>
            <a:ext cx="6588968" cy="864096"/>
          </a:xfrm>
        </p:spPr>
        <p:txBody>
          <a:bodyPr/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4400" b="1" dirty="0" smtClean="0">
                <a:solidFill>
                  <a:srgbClr val="C00000"/>
                </a:solidFill>
              </a:rPr>
              <a:t>КРАЇНА «ФАНТАЗІЯ»</a:t>
            </a:r>
            <a:br>
              <a:rPr lang="uk-UA" sz="4400" b="1" dirty="0" smtClean="0">
                <a:solidFill>
                  <a:srgbClr val="C00000"/>
                </a:solidFill>
              </a:rPr>
            </a:br>
            <a:endParaRPr lang="uk-UA" sz="4400" b="1" dirty="0">
              <a:solidFill>
                <a:srgbClr val="C00000"/>
              </a:solidFill>
            </a:endParaRPr>
          </a:p>
        </p:txBody>
      </p:sp>
      <p:pic>
        <p:nvPicPr>
          <p:cNvPr id="6" name="Picture 4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818" y="3807261"/>
            <a:ext cx="2232248" cy="239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218" y="3959661"/>
            <a:ext cx="2232248" cy="239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548681"/>
            <a:ext cx="6553200" cy="1296144"/>
          </a:xfrm>
        </p:spPr>
        <p:txBody>
          <a:bodyPr/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ЗАВДАННЯ ВСЕЗНАЙКА:</a:t>
            </a:r>
            <a:endParaRPr lang="uk-UA" sz="4000" b="1" dirty="0">
              <a:solidFill>
                <a:srgbClr val="C00000"/>
              </a:solidFill>
            </a:endParaRPr>
          </a:p>
        </p:txBody>
      </p:sp>
      <p:pic>
        <p:nvPicPr>
          <p:cNvPr id="2054" name="Picture 6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71" y="1977161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ертикальный свиток 2"/>
          <p:cNvSpPr/>
          <p:nvPr/>
        </p:nvSpPr>
        <p:spPr>
          <a:xfrm>
            <a:off x="4067944" y="1772816"/>
            <a:ext cx="4968552" cy="4752528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chemeClr val="tx1">
                    <a:lumMod val="50000"/>
                  </a:schemeClr>
                </a:solidFill>
              </a:rPr>
              <a:t>Напишіть висловлювання на тему: «Хліб – велика річ», використовуючи прислівники.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chemeClr val="tx1">
                    <a:lumMod val="50000"/>
                  </a:schemeClr>
                </a:solidFill>
              </a:rPr>
              <a:t>Складіть три речення  про хліб, використовуючи прислівники.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000" dirty="0" err="1">
                <a:solidFill>
                  <a:schemeClr val="tx1">
                    <a:lumMod val="50000"/>
                  </a:schemeClr>
                </a:solidFill>
              </a:rPr>
              <a:t>Утворіть</a:t>
            </a:r>
            <a:r>
              <a:rPr lang="uk-UA" sz="2000" dirty="0">
                <a:solidFill>
                  <a:schemeClr val="tx1">
                    <a:lumMod val="50000"/>
                  </a:schemeClr>
                </a:solidFill>
              </a:rPr>
              <a:t> ступені порівняння прислівників: духмяно, приємно.</a:t>
            </a:r>
          </a:p>
        </p:txBody>
      </p:sp>
      <p:pic>
        <p:nvPicPr>
          <p:cNvPr id="7" name="Picture 6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71" y="2129561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&amp;Kcy;&amp;acy;&amp;rcy;&amp;tcy;&amp;icy;&amp;ncy;&amp;kcy;&amp;icy; &amp;pcy;&amp;ocy; &amp;zcy;&amp;acy;&amp;pcy;&amp;rcy;&amp;ocy;&amp;scy;&amp;ucy; &amp;fcy;&amp;ocy;&amp;tcy;&amp;ocy; &amp;lcy;&amp;acy;&amp;jcy;&amp;ncy;&amp;iecy;&amp;rcy;&amp;acy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915275" cy="593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&amp;Kcy;&amp;acy;&amp;rcy;&amp;tcy;&amp;icy;&amp;ncy;&amp;kcy;&amp;icy; &amp;pcy;&amp;ocy; &amp;zcy;&amp;acy;&amp;pcy;&amp;rcy;&amp;ocy;&amp;scy;&amp;ucy; &amp;fcy;&amp;ocy;&amp;tcy;&amp;ocy;  &amp;Vcy;&amp;Scy;&amp;IEcy;&amp;Zcy;&amp;Ncy;&amp;Acy;&amp;Jcy;&amp;K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896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ертикальный свиток 4"/>
          <p:cNvSpPr/>
          <p:nvPr/>
        </p:nvSpPr>
        <p:spPr>
          <a:xfrm>
            <a:off x="2843808" y="3789040"/>
            <a:ext cx="2376264" cy="2016224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>
                    <a:lumMod val="50000"/>
                  </a:schemeClr>
                </a:solidFill>
              </a:rPr>
              <a:t>Молодці!</a:t>
            </a:r>
          </a:p>
          <a:p>
            <a:pPr algn="ctr"/>
            <a:r>
              <a:rPr lang="uk-UA" sz="2400" dirty="0">
                <a:solidFill>
                  <a:schemeClr val="tx1">
                    <a:lumMod val="50000"/>
                  </a:schemeClr>
                </a:solidFill>
              </a:rPr>
              <a:t>Щасливої подорожі!</a:t>
            </a:r>
          </a:p>
        </p:txBody>
      </p:sp>
    </p:spTree>
    <p:extLst>
      <p:ext uri="{BB962C8B-B14F-4D97-AF65-F5344CB8AC3E}">
        <p14:creationId xmlns:p14="http://schemas.microsoft.com/office/powerpoint/2010/main" val="2282735317"/>
      </p:ext>
    </p:extLst>
  </p:cSld>
  <p:clrMapOvr>
    <a:masterClrMapping/>
  </p:clrMapOvr>
  <p:transition advTm="40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683568" y="1628800"/>
            <a:ext cx="7920880" cy="2880320"/>
          </a:xfrm>
          <a:prstGeom prst="parallelogram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uk-UA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Виконати вправу  365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по два речення з  прислівниками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</a:t>
            </a:r>
            <a:r>
              <a:rPr lang="uk-UA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казку про хліб, використовуючи прислівники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911319" y="349611"/>
            <a:ext cx="5904656" cy="1152128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ДОМАШНЄ ЗАВДАННЯ</a:t>
            </a:r>
          </a:p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 ( ДИФЕРЕНЦІЙОВАНЕ)</a:t>
            </a:r>
            <a:endParaRPr lang="uk-UA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735317"/>
      </p:ext>
    </p:extLst>
  </p:cSld>
  <p:clrMapOvr>
    <a:masterClrMapping/>
  </p:clrMapOvr>
  <p:transition advTm="40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1835696" y="-171400"/>
            <a:ext cx="5904656" cy="4104456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Хліб наш насущний, будь з нами довіку</a:t>
            </a:r>
          </a:p>
          <a:p>
            <a:pPr algn="ctr"/>
            <a:r>
              <a:rPr lang="uk-UA" b="1" dirty="0">
                <a:solidFill>
                  <a:schemeClr val="tx1"/>
                </a:solidFill>
              </a:rPr>
              <a:t>          В кожній родині, на кожнім столі.</a:t>
            </a:r>
          </a:p>
          <a:p>
            <a:pPr algn="ctr"/>
            <a:r>
              <a:rPr lang="uk-UA" b="1" dirty="0">
                <a:solidFill>
                  <a:schemeClr val="tx1"/>
                </a:solidFill>
              </a:rPr>
              <a:t>          В трудну годину і в радість велику,</a:t>
            </a:r>
          </a:p>
          <a:p>
            <a:pPr algn="ctr"/>
            <a:r>
              <a:rPr lang="uk-UA" b="1" dirty="0">
                <a:solidFill>
                  <a:schemeClr val="tx1"/>
                </a:solidFill>
              </a:rPr>
              <a:t>          </a:t>
            </a:r>
            <a:r>
              <a:rPr lang="uk-UA" b="1" dirty="0" err="1">
                <a:solidFill>
                  <a:schemeClr val="tx1"/>
                </a:solidFill>
              </a:rPr>
              <a:t>Сійся</a:t>
            </a:r>
            <a:r>
              <a:rPr lang="uk-UA" b="1" dirty="0">
                <a:solidFill>
                  <a:schemeClr val="tx1"/>
                </a:solidFill>
              </a:rPr>
              <a:t>, родися на рідній землі.</a:t>
            </a:r>
          </a:p>
        </p:txBody>
      </p:sp>
      <p:pic>
        <p:nvPicPr>
          <p:cNvPr id="3" name="Picture 2" descr="&amp;Kcy;&amp;acy;&amp;rcy;&amp;tcy;&amp;icy;&amp;ncy;&amp;kcy;&amp;icy; &amp;pcy;&amp;ocy; &amp;zcy;&amp;acy;&amp;pcy;&amp;rcy;&amp;ocy;&amp;scy;&amp;ucy; &amp;fcy;&amp;ocy;&amp;tcy;&amp;ocy; &amp;khcy;&amp;lcy;&amp;iukcy;&amp;bcy;&amp;acy; &amp;ncy;&amp;acy; &amp;rcy;&amp;ucy;&amp;shcy;&amp;ncy;&amp;icy;&amp;kcy;&amp;u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899" y="3501008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556773"/>
      </p:ext>
    </p:extLst>
  </p:cSld>
  <p:clrMapOvr>
    <a:masterClrMapping/>
  </p:clrMapOvr>
  <p:transition advTm="4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2364121">
  <a:themeElements>
    <a:clrScheme name="template 3">
      <a:dk1>
        <a:srgbClr val="4D4D4D"/>
      </a:dk1>
      <a:lt1>
        <a:srgbClr val="FFFFFF"/>
      </a:lt1>
      <a:dk2>
        <a:srgbClr val="4D4D4D"/>
      </a:dk2>
      <a:lt2>
        <a:srgbClr val="003399"/>
      </a:lt2>
      <a:accent1>
        <a:srgbClr val="66CCFF"/>
      </a:accent1>
      <a:accent2>
        <a:srgbClr val="3366FF"/>
      </a:accent2>
      <a:accent3>
        <a:srgbClr val="FFFFFF"/>
      </a:accent3>
      <a:accent4>
        <a:srgbClr val="404040"/>
      </a:accent4>
      <a:accent5>
        <a:srgbClr val="B8E2FF"/>
      </a:accent5>
      <a:accent6>
        <a:srgbClr val="2D5CE7"/>
      </a:accent6>
      <a:hlink>
        <a:srgbClr val="FFCC00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333333"/>
        </a:dk1>
        <a:lt1>
          <a:srgbClr val="FFFFFF"/>
        </a:lt1>
        <a:dk2>
          <a:srgbClr val="808080"/>
        </a:dk2>
        <a:lt2>
          <a:srgbClr val="003366"/>
        </a:lt2>
        <a:accent1>
          <a:srgbClr val="6699FF"/>
        </a:accent1>
        <a:accent2>
          <a:srgbClr val="990000"/>
        </a:accent2>
        <a:accent3>
          <a:srgbClr val="FFFFFF"/>
        </a:accent3>
        <a:accent4>
          <a:srgbClr val="2A2A2A"/>
        </a:accent4>
        <a:accent5>
          <a:srgbClr val="B8CAFF"/>
        </a:accent5>
        <a:accent6>
          <a:srgbClr val="8A0000"/>
        </a:accent6>
        <a:hlink>
          <a:srgbClr val="0066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CC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E2FF"/>
        </a:accent5>
        <a:accent6>
          <a:srgbClr val="2D5CE7"/>
        </a:accent6>
        <a:hlink>
          <a:srgbClr val="FFCC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5C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CC0000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B90000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99CC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8AB9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70B294C-3536-4D1D-9981-52CF2C8695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TS102364121</Template>
  <TotalTime>2194</TotalTime>
  <Words>305</Words>
  <Application>Microsoft Office PowerPoint</Application>
  <PresentationFormat>Экран (4:3)</PresentationFormat>
  <Paragraphs>50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TS102364121</vt:lpstr>
      <vt:lpstr>Ступені порівняння прислівників. Способи їх творення.</vt:lpstr>
      <vt:lpstr> </vt:lpstr>
      <vt:lpstr>ЕПІГРАФ УРОКУ:</vt:lpstr>
      <vt:lpstr>ПОЧИНАЄМО ПОДОРОЖУВАТИ НАШ ЛАЙНЕР ВІДПРАВЛЯЄТЬСЯ ВІД БЕРЕГА</vt:lpstr>
      <vt:lpstr>Презентация PowerPoint</vt:lpstr>
      <vt:lpstr>МИ В КРАЇНІ «КАЗКАРІЯ»</vt:lpstr>
      <vt:lpstr>НАС ЗАХОПИЛИ ПІРАТИ  НЕ ВІДПУСТЯТЬ НАС ДО ТОГО ЧАСУ, ПОКИ МИ НЕ ВИКОНАЄМО ПЕВНІ ЗАВДАННЯ</vt:lpstr>
      <vt:lpstr>Презентация PowerPoint</vt:lpstr>
      <vt:lpstr> КРАЇНА «ФАНТАЗІЯ» </vt:lpstr>
      <vt:lpstr>ЗАВДАННЯ ВСЕЗНАЙКА: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Мовні норми. Мовленнєві помилки</dc:title>
  <dc:creator>111</dc:creator>
  <cp:lastModifiedBy>Тана</cp:lastModifiedBy>
  <cp:revision>203</cp:revision>
  <dcterms:created xsi:type="dcterms:W3CDTF">2011-06-27T13:26:09Z</dcterms:created>
  <dcterms:modified xsi:type="dcterms:W3CDTF">2017-11-26T21:50:46Z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TC023641219991</vt:lpwstr>
  </property>
</Properties>
</file>