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5400000">
            <a:off x="10089390" y="1792223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5400000">
            <a:off x="8959592" y="3226820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1008" y="292608"/>
            <a:ext cx="838199" cy="767687"/>
          </a:xfrm>
        </p:spPr>
        <p:txBody>
          <a:bodyPr/>
          <a:lstStyle>
            <a:lvl1pPr>
              <a:defRPr sz="2800" b="0" i="0">
                <a:latin typeface="+mj-lt"/>
              </a:defRPr>
            </a:lvl1pPr>
          </a:lstStyle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24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8413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677645"/>
            <a:ext cx="4351023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8" y="2677644"/>
            <a:ext cx="3755379" cy="228382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1470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8396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0" y="3179762"/>
            <a:ext cx="4825159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3176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2782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6581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295400"/>
            <a:ext cx="2793159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5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2895600"/>
            <a:ext cx="2793158" cy="312927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Rectangle 14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23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7"/>
            <p:cNvSpPr/>
            <p:nvPr/>
          </p:nvSpPr>
          <p:spPr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693332"/>
            <a:ext cx="3860260" cy="173566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5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0236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966674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6" y="553666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0149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063416"/>
            <a:ext cx="8825659" cy="1379755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092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5" name="Rectangle 14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3" name="TextBox 12"/>
          <p:cNvSpPr txBox="1"/>
          <p:nvPr/>
        </p:nvSpPr>
        <p:spPr>
          <a:xfrm>
            <a:off x="9719438" y="2631815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”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98295" y="591093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96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0517"/>
            <a:ext cx="8453906" cy="2698249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25772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2" name="Rectangle 3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38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33068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3352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17299"/>
            <a:ext cx="312916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4" y="3193561"/>
            <a:ext cx="3129168" cy="283349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2"/>
            <a:ext cx="31453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93561"/>
            <a:ext cx="3145380" cy="283349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6700" y="2617299"/>
            <a:ext cx="3161029" cy="576261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6700" y="3193561"/>
            <a:ext cx="3164719" cy="28334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22" name="Straight Connector 21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1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2012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2" y="4532845"/>
            <a:ext cx="30504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2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3" y="5109107"/>
            <a:ext cx="3050437" cy="91794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2537" y="4532846"/>
            <a:ext cx="3046766" cy="651156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3" y="2603500"/>
            <a:ext cx="2691241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8865" y="5184002"/>
            <a:ext cx="3050438" cy="84305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3434" y="4532847"/>
            <a:ext cx="3050438" cy="65115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3434" y="5184001"/>
            <a:ext cx="3050437" cy="843054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388153" y="2603500"/>
            <a:ext cx="0" cy="3517594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801905" y="2603500"/>
            <a:ext cx="0" cy="34925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45411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825660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4193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76756" y="1278468"/>
            <a:ext cx="1413933" cy="4748589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8"/>
            <a:ext cx="6247546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1567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-2373"/>
            <a:ext cx="12192000" cy="6867027"/>
            <a:chOff x="0" y="-2373"/>
            <a:chExt cx="12192000" cy="6867027"/>
          </a:xfrm>
        </p:grpSpPr>
        <p:sp>
          <p:nvSpPr>
            <p:cNvPr id="26" name="Rectangle 25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322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1000"/>
                  </a:schemeClr>
                </a:gs>
                <a:gs pos="75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175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8000"/>
                  </a:schemeClr>
                </a:gs>
                <a:gs pos="72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7000"/>
                  </a:schemeClr>
                </a:gs>
                <a:gs pos="69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7999412" y="-2373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74054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0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1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3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2603500"/>
            <a:ext cx="8761412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0938" y="639406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B411F644-2880-4B10-88A9-481FFAD6C806}" type="datetimeFigureOut">
              <a:rPr lang="ru-RU" smtClean="0"/>
              <a:t>15.10.2024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28358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 b="1" i="0">
                <a:solidFill>
                  <a:schemeClr val="accent1"/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22" name="Rectangle 21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6F905AA8-CCB9-4F58-BAB9-BF65CA96B1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0254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  <p:sldLayoutId id="214748371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Тире між підметом і присудком </a:t>
            </a:r>
            <a:br>
              <a:rPr lang="uk-UA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 smtClean="0"/>
              <a:t>Підготувала: вчитель вечірньої (змінної) школи №20 м. Києва Кошара Т.С.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164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955" y="2033516"/>
            <a:ext cx="8761412" cy="39862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 групою підмета й групою присудка на місці </a:t>
            </a:r>
          </a:p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пропущеної дієслівної 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</a:t>
            </a:r>
            <a:r>
              <a:rPr lang="en-US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язки</a:t>
            </a:r>
            <a:r>
              <a:rPr lang="uk-UA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 час вимови робимо </a:t>
            </a:r>
          </a:p>
          <a:p>
            <a:pPr marL="0" indent="0">
              <a:buNone/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паузу, а на письмі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ставимо тире.</a:t>
            </a:r>
          </a:p>
          <a:p>
            <a:pPr marL="0" indent="0" algn="ctr">
              <a:buNone/>
            </a:pP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Еверест – найвища вершина земної кулі.</a:t>
            </a:r>
          </a:p>
          <a:p>
            <a:pPr marL="0" indent="0" algn="ctr">
              <a:buNone/>
            </a:pPr>
            <a:r>
              <a:rPr lang="uk-UA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Підкорити Еверест – завдання не з дешевих.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1419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761413" cy="1209974"/>
          </a:xfrm>
        </p:spPr>
        <p:txBody>
          <a:bodyPr/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Між підметом і присудком СТАВИМО тире , якщо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9881273"/>
              </p:ext>
            </p:extLst>
          </p:nvPr>
        </p:nvGraphicFramePr>
        <p:xfrm>
          <a:off x="1154953" y="2292824"/>
          <a:ext cx="8761414" cy="4210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0707"/>
                <a:gridCol w="4380707"/>
              </a:tblGrid>
              <a:tr h="2259938">
                <a:tc>
                  <a:txBody>
                    <a:bodyPr/>
                    <a:lstStyle/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підмет і присудок виражено іменниками в називному відмінку:</a:t>
                      </a:r>
                    </a:p>
                    <a:p>
                      <a:endParaRPr lang="uk-UA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b="0" i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Ліси</a:t>
                      </a:r>
                      <a:r>
                        <a:rPr lang="uk-UA" sz="20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lang="uk-UA" sz="2000" b="0" i="1" u="dbl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легені </a:t>
                      </a:r>
                      <a:r>
                        <a:rPr lang="uk-UA" sz="20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планети</a:t>
                      </a:r>
                    </a:p>
                    <a:p>
                      <a:endParaRPr lang="ru-RU" sz="2000" b="0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підмет і присудок (або один із них) виражено неозначеною формою дієслова:</a:t>
                      </a:r>
                    </a:p>
                    <a:p>
                      <a:endParaRPr lang="uk-UA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Вік </a:t>
                      </a:r>
                      <a:r>
                        <a:rPr lang="uk-UA" sz="2000" b="0" i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звікувати</a:t>
                      </a:r>
                      <a:r>
                        <a:rPr lang="uk-UA" sz="2000" b="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не в гостях </a:t>
                      </a:r>
                      <a:r>
                        <a:rPr lang="uk-UA" sz="2000" b="0" i="1" u="dbl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побувати.</a:t>
                      </a: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1950358">
                <a:tc>
                  <a:txBody>
                    <a:bodyPr/>
                    <a:lstStyle/>
                    <a:p>
                      <a:endParaRPr lang="uk-UA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підмет і присудок виражено числівниками:</a:t>
                      </a:r>
                    </a:p>
                    <a:p>
                      <a:endParaRPr lang="uk-UA" sz="2000" u="sng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i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Два по</a:t>
                      </a:r>
                      <a:r>
                        <a:rPr lang="uk-UA" sz="2000" i="1" u="sng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два</a:t>
                      </a:r>
                      <a:r>
                        <a:rPr lang="uk-UA" sz="2000" i="1" u="non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uk-UA" sz="20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– </a:t>
                      </a:r>
                      <a:r>
                        <a:rPr lang="uk-UA" sz="2000" i="1" u="dbl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чотири</a:t>
                      </a:r>
                    </a:p>
                    <a:p>
                      <a:endParaRPr lang="ru-RU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uk-UA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перед присудком є слова </a:t>
                      </a:r>
                      <a:r>
                        <a:rPr lang="uk-UA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це, то, ось, значить:</a:t>
                      </a:r>
                    </a:p>
                    <a:p>
                      <a:endParaRPr lang="uk-UA" sz="20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000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Чесно </a:t>
                      </a:r>
                      <a:r>
                        <a:rPr lang="uk-UA" sz="2000" i="1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працювати</a:t>
                      </a:r>
                      <a:r>
                        <a:rPr lang="uk-UA" sz="2000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це </a:t>
                      </a:r>
                      <a:r>
                        <a:rPr lang="uk-UA" sz="2000" i="1" u="dbl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вміння.</a:t>
                      </a:r>
                      <a:endParaRPr lang="ru-RU" sz="2000" i="1" u="dbl" baseline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332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5" y="809896"/>
            <a:ext cx="8761413" cy="1237268"/>
          </a:xfrm>
        </p:spPr>
        <p:txBody>
          <a:bodyPr/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Тире між підметом і присудком НЕ СТАВИМО, якщо: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ідмет виражено особовим займенником або словами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це, то:</a:t>
            </a:r>
          </a:p>
          <a:p>
            <a:pPr marL="0" indent="0">
              <a:buNone/>
            </a:pP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uk-UA" sz="2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чемпіони.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присудок виражено прикметником, дієприкметником, порядковим числівником:</a:t>
            </a:r>
          </a:p>
          <a:p>
            <a:pPr marL="0" indent="0">
              <a:buNone/>
            </a:pP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Найдорожча </a:t>
            </a:r>
            <a:r>
              <a:rPr lang="uk-UA" sz="2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пісня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недоспівана</a:t>
            </a:r>
            <a:r>
              <a:rPr lang="uk-UA" sz="2000" i="1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іменником-присудком є заперечна частка </a:t>
            </a:r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>
              <a:buNone/>
            </a:pP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2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полова.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Присудок має порівняльне значення:</a:t>
            </a:r>
          </a:p>
          <a:p>
            <a:pPr marL="0" indent="0">
              <a:buNone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uk-UA" sz="20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Ніч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i="1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мов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бездонна </a:t>
            </a:r>
            <a:r>
              <a:rPr lang="uk-UA" sz="2000" i="1" u="dbl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криниця.</a:t>
            </a:r>
          </a:p>
          <a:p>
            <a:pPr marL="0" indent="0">
              <a:buNone/>
            </a:pPr>
            <a:endParaRPr lang="ru-RU" i="1" u="dbl" dirty="0"/>
          </a:p>
        </p:txBody>
      </p:sp>
    </p:spTree>
    <p:extLst>
      <p:ext uri="{BB962C8B-B14F-4D97-AF65-F5344CB8AC3E}">
        <p14:creationId xmlns:p14="http://schemas.microsoft.com/office/powerpoint/2010/main" val="1297294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3" y="973667"/>
            <a:ext cx="8761413" cy="1128087"/>
          </a:xfrm>
        </p:spPr>
        <p:txBody>
          <a:bodyPr/>
          <a:lstStyle/>
          <a:p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1 </a:t>
            </a:r>
            <a:r>
              <a:rPr lang="uk-UA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Перепишіть речення, </a:t>
            </a:r>
            <a:r>
              <a:rPr lang="uk-UA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поставте</a:t>
            </a:r>
            <a:r>
              <a:rPr lang="uk-UA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розділові знаки. Поясніть, за яким правилом поставлено (або не поставлено) тире між підметом і присудком.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AutoNum type="arabicPeriod"/>
            </a:pPr>
            <a:r>
              <a:rPr lang="uk-UA" dirty="0" smtClean="0"/>
              <a:t>Моральність  основа всіх людських цінностей.</a:t>
            </a:r>
          </a:p>
          <a:p>
            <a:pPr>
              <a:buAutoNum type="arabicPeriod"/>
            </a:pPr>
            <a:r>
              <a:rPr lang="uk-UA" dirty="0" smtClean="0"/>
              <a:t>Слова це дум моїх пташки.</a:t>
            </a:r>
          </a:p>
          <a:p>
            <a:pPr>
              <a:buAutoNum type="arabicPeriod"/>
            </a:pPr>
            <a:r>
              <a:rPr lang="uk-UA" dirty="0" smtClean="0"/>
              <a:t>Зрозуміти культуру далеких предків значить зрозуміти себе.</a:t>
            </a:r>
          </a:p>
          <a:p>
            <a:pPr>
              <a:buAutoNum type="arabicPeriod"/>
            </a:pPr>
            <a:r>
              <a:rPr lang="uk-UA" dirty="0" smtClean="0"/>
              <a:t>Серце не дитина його галушкою не нагодуєш.</a:t>
            </a:r>
          </a:p>
          <a:p>
            <a:pPr>
              <a:buAutoNum type="arabicPeriod"/>
            </a:pPr>
            <a:r>
              <a:rPr lang="uk-UA" dirty="0" smtClean="0"/>
              <a:t>Працювати насолода для душі.</a:t>
            </a:r>
          </a:p>
          <a:p>
            <a:pPr>
              <a:buAutoNum type="arabicPeriod"/>
            </a:pPr>
            <a:r>
              <a:rPr lang="uk-UA" dirty="0" smtClean="0"/>
              <a:t>Україно! Ти моя молитва, ти моя розпука вікова.</a:t>
            </a:r>
          </a:p>
          <a:p>
            <a:pPr>
              <a:buAutoNum type="arabicPeriod"/>
            </a:pPr>
            <a:r>
              <a:rPr lang="uk-UA" dirty="0" smtClean="0"/>
              <a:t>Уже дерева як рогаті олені. </a:t>
            </a:r>
          </a:p>
          <a:p>
            <a:pPr>
              <a:buAutoNum type="arabicPeriod"/>
            </a:pPr>
            <a:r>
              <a:rPr lang="uk-UA" dirty="0" smtClean="0"/>
              <a:t>Оце і є той випадок єдиний коли найбільша мужність утекти.</a:t>
            </a:r>
          </a:p>
          <a:p>
            <a:pPr>
              <a:buAutoNum type="arabicPeriod"/>
            </a:pPr>
            <a:r>
              <a:rPr lang="uk-UA" dirty="0" smtClean="0"/>
              <a:t>Ознака талановитої людини радіти із чужих успіхів.</a:t>
            </a:r>
          </a:p>
          <a:p>
            <a:pPr>
              <a:buAutoNum type="arabicPeriod"/>
            </a:pPr>
            <a:endParaRPr lang="uk-UA" dirty="0" smtClean="0"/>
          </a:p>
        </p:txBody>
      </p:sp>
    </p:spTree>
    <p:extLst>
      <p:ext uri="{BB962C8B-B14F-4D97-AF65-F5344CB8AC3E}">
        <p14:creationId xmlns:p14="http://schemas.microsoft.com/office/powerpoint/2010/main" val="95400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2 </a:t>
            </a:r>
            <a:b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Поєднайте частини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прислів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їв. Запишіть, 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поставте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де потрібно тире.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6152492"/>
              </p:ext>
            </p:extLst>
          </p:nvPr>
        </p:nvGraphicFramePr>
        <p:xfrm>
          <a:off x="1155700" y="2603500"/>
          <a:ext cx="8761414" cy="3017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0707"/>
                <a:gridCol w="438070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Хліб</a:t>
                      </a:r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вода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Чужа душа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Життя прожити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Говорити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Зерно молотити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Весняне сонце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поле перейти</a:t>
                      </a:r>
                    </a:p>
                    <a:p>
                      <a:pPr algn="ctr"/>
                      <a:r>
                        <a:rPr lang="uk-UA" sz="32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горох</a:t>
                      </a:r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молотити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козацька їда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 дівчина серце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темний ліс</a:t>
                      </a:r>
                    </a:p>
                    <a:p>
                      <a:pPr algn="ctr"/>
                      <a:r>
                        <a:rPr lang="uk-UA" sz="32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 за столом сидіти</a:t>
                      </a:r>
                      <a:endParaRPr lang="ru-RU" sz="32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7498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8225" y="1069202"/>
            <a:ext cx="8761413" cy="706964"/>
          </a:xfrm>
        </p:spPr>
        <p:txBody>
          <a:bodyPr/>
          <a:lstStyle/>
          <a:p>
            <a: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3</a:t>
            </a:r>
            <a:br>
              <a:rPr lang="uk-UA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 тестові завдання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uk-UA" dirty="0" smtClean="0"/>
              <a:t>1. Тире потрібно поставити в усіх реченнях, ОКРІМ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А   Слабий та малий то найстарші в хаті.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Б   Упертість у суперечці найвірніша ознака дурості.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В   Зимовий вітер хилить вільху на скуту кригою ріку.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Г   А спомин це таке щось неповторне…</a:t>
            </a:r>
          </a:p>
          <a:p>
            <a:pPr marL="0" indent="0">
              <a:buNone/>
            </a:pPr>
            <a:r>
              <a:rPr lang="uk-UA" dirty="0" smtClean="0"/>
              <a:t>2. Тире потрібно поставити в реченні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А   З поганого куща і ягода кисла.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Б   Учений без діла хмара без дощу.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В   У поганого майстра і пилка крива.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Г   Від корявого дерева тепла не чекай.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341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1182" y="2344193"/>
            <a:ext cx="8761412" cy="34163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dirty="0" smtClean="0"/>
              <a:t>3.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Тире потрібно поставити на місці пропуску в кожному реченні, ОКРІМ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А   Слово […] свідок історії, свідок часу.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Б  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Природа  […]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наймудріший співрозмовник, рівного їй нема.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В   І сонце яре з глибини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небес  […]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сипнуло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світанкову позолоту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Г   усмішка це ж, власне, частка душі, її вияв, її світло.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282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954" y="2429302"/>
            <a:ext cx="8761412" cy="387710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 smtClean="0"/>
              <a:t>4. Тире потрібно поставити, якщо до частини </a:t>
            </a:r>
            <a:r>
              <a:rPr lang="uk-UA" i="1" dirty="0" smtClean="0"/>
              <a:t>«Теплий дощ і веселковий небокрай золотий…»</a:t>
            </a:r>
            <a:r>
              <a:rPr lang="uk-UA" dirty="0" smtClean="0"/>
              <a:t> додати фрагмент 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А   радо стрічають птахів навесні.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Б   це частинка рідної сторони.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В   високі тополі й тихе село стрічають мене.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Г   щоразу вражають своєю красою.</a:t>
            </a:r>
          </a:p>
          <a:p>
            <a:pPr marL="0" indent="0">
              <a:buNone/>
            </a:pPr>
            <a:r>
              <a:rPr lang="uk-UA" dirty="0" smtClean="0"/>
              <a:t>5. Пунктуаційну помилку допущено в реченні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А   Це таке щастя – любити людей.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Б </a:t>
            </a:r>
            <a:r>
              <a:rPr lang="uk-UA" dirty="0" smtClean="0"/>
              <a:t>   Найбільше добро в кожного народу – це його мова.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В    Душа моя – переповнена радістю й жалем.</a:t>
            </a:r>
          </a:p>
          <a:p>
            <a:pPr marL="0" indent="0">
              <a:buNone/>
            </a:pPr>
            <a:r>
              <a:rPr lang="uk-UA" dirty="0"/>
              <a:t> </a:t>
            </a:r>
            <a:r>
              <a:rPr lang="uk-UA" dirty="0" smtClean="0"/>
              <a:t>     Г    Яке це щастя – жити на цій землі!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91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4953" y="973668"/>
            <a:ext cx="8761413" cy="1182678"/>
          </a:xfrm>
        </p:spPr>
        <p:txBody>
          <a:bodyPr/>
          <a:lstStyle/>
          <a:p>
            <a:r>
              <a:rPr lang="uk-UA" sz="2000" dirty="0" smtClean="0"/>
              <a:t>Джерельна база: </a:t>
            </a:r>
            <a:br>
              <a:rPr lang="uk-UA" sz="2000" dirty="0" smtClean="0"/>
            </a:b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Український правопис – це доступно! / О.В. Заболотний, В.В. Заболотний . – Київ : літера ЛТД, 2020.-272 с.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uk-UA" sz="7200" b="1" i="1" dirty="0" smtClean="0"/>
          </a:p>
          <a:p>
            <a:pPr marL="0" indent="0" algn="ctr">
              <a:buNone/>
            </a:pPr>
            <a:r>
              <a:rPr lang="uk-UA" sz="7200" b="1" i="1" dirty="0" smtClean="0"/>
              <a:t>Дякую за роботу !</a:t>
            </a:r>
            <a:endParaRPr lang="ru-RU" sz="7200" b="1" i="1" dirty="0"/>
          </a:p>
        </p:txBody>
      </p:sp>
    </p:spTree>
    <p:extLst>
      <p:ext uri="{BB962C8B-B14F-4D97-AF65-F5344CB8AC3E}">
        <p14:creationId xmlns:p14="http://schemas.microsoft.com/office/powerpoint/2010/main" val="32909426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 (конференц-зал)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228</TotalTime>
  <Words>564</Words>
  <Application>Microsoft Office PowerPoint</Application>
  <PresentationFormat>Широкоэкранный</PresentationFormat>
  <Paragraphs>86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Century Gothic</vt:lpstr>
      <vt:lpstr>Times New Roman</vt:lpstr>
      <vt:lpstr>Wingdings</vt:lpstr>
      <vt:lpstr>Wingdings 3</vt:lpstr>
      <vt:lpstr>Ион (конференц-зал)</vt:lpstr>
      <vt:lpstr>Тире між підметом і присудком  </vt:lpstr>
      <vt:lpstr> </vt:lpstr>
      <vt:lpstr>Між підметом і присудком СТАВИМО тире , якщо </vt:lpstr>
      <vt:lpstr>Тире між підметом і присудком НЕ СТАВИМО, якщо:</vt:lpstr>
      <vt:lpstr>Завдання 1  Перепишіть речення, поставте  розділові знаки. Поясніть, за яким правилом поставлено (або не поставлено) тире між підметом і присудком.</vt:lpstr>
      <vt:lpstr>Завдання 2  Поєднайте частини прислів’їв. Запишіть, поставте , де потрібно тире.</vt:lpstr>
      <vt:lpstr>Завдання 3 Виконайте тестові завдання </vt:lpstr>
      <vt:lpstr>Презентация PowerPoint</vt:lpstr>
      <vt:lpstr>Презентация PowerPoint</vt:lpstr>
      <vt:lpstr>Джерельна база:  Український правопис – це доступно! / О.В. Заболотний, В.В. Заболотний . – Київ : літера ЛТД, 2020.-272 с.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Тире між підметом і присудком  </dc:title>
  <dc:creator>Admin</dc:creator>
  <cp:lastModifiedBy>Admin</cp:lastModifiedBy>
  <cp:revision>14</cp:revision>
  <dcterms:created xsi:type="dcterms:W3CDTF">2024-10-14T11:45:26Z</dcterms:created>
  <dcterms:modified xsi:type="dcterms:W3CDTF">2024-10-15T13:57:45Z</dcterms:modified>
</cp:coreProperties>
</file>