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354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2361A1F-19FE-41FC-A4B5-53A72A389E9A}" type="datetimeFigureOut">
              <a:rPr lang="uk-UA" smtClean="0"/>
              <a:t>09.04.2025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380064D-EF33-4CD1-B464-4EB0E5893D1A}" type="slidenum">
              <a:rPr lang="uk-UA" smtClean="0"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1772816"/>
            <a:ext cx="6262464" cy="1440160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Український  менталітет і стилістика української мови</a:t>
            </a:r>
            <a:endParaRPr lang="uk-UA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5085184"/>
            <a:ext cx="3958208" cy="1371600"/>
          </a:xfrm>
        </p:spPr>
        <p:txBody>
          <a:bodyPr>
            <a:normAutofit/>
          </a:bodyPr>
          <a:lstStyle/>
          <a:p>
            <a:pPr lvl="0" algn="just">
              <a:spcBef>
                <a:spcPts val="0"/>
              </a:spcBef>
              <a:buClrTx/>
              <a:buSzTx/>
            </a:pPr>
            <a:r>
              <a:rPr lang="uk-UA" sz="1600" b="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Кондратюк Людмила Олександрівна</a:t>
            </a:r>
            <a:br>
              <a:rPr lang="uk-UA" sz="1600" b="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</a:br>
            <a:r>
              <a:rPr lang="uk-UA" sz="1600" b="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Вчитель української мови та літератури</a:t>
            </a:r>
            <a:br>
              <a:rPr lang="uk-UA" sz="1600" b="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</a:br>
            <a:r>
              <a:rPr lang="uk-UA" sz="1600" b="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Вечірньої (змінної) школи № 20 м. Києва</a:t>
            </a:r>
            <a:endParaRPr lang="uk-UA" b="0" dirty="0">
              <a:solidFill>
                <a:schemeClr val="bg2">
                  <a:lumMod val="10000"/>
                </a:schemeClr>
              </a:solidFill>
              <a:latin typeface="Candara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7988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ертикальный свиток 5"/>
          <p:cNvSpPr/>
          <p:nvPr/>
        </p:nvSpPr>
        <p:spPr>
          <a:xfrm>
            <a:off x="323528" y="836712"/>
            <a:ext cx="3888432" cy="5256584"/>
          </a:xfrm>
          <a:prstGeom prst="vertic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Менталітет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– це сукупність психічних, інтелектуальних, релігійних, естетичних та інших особливостей мислення народу, соціальної групи або індивіда, що виявляється в культурі, мові, поведінці.  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4572000" y="836712"/>
            <a:ext cx="3960440" cy="5256584"/>
          </a:xfrm>
          <a:prstGeom prst="verticalScroll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Ментальність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сприйняття та тлумачення світу, що поширене в певній спільноті та виражається в її соціокультурних феноменах.</a:t>
            </a:r>
            <a:endParaRPr lang="uk-UA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01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1115616" y="1600200"/>
            <a:ext cx="6809184" cy="48737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Ніжно поєднанні почуття любові й ненависті, прихильності й зневаги, інші контрасти в поетичних рядках О. Олеся:</a:t>
            </a:r>
          </a:p>
          <a:p>
            <a:pPr marL="0" indent="0" algn="ctr">
              <a:buNone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2000" i="1" dirty="0" smtClean="0">
                <a:latin typeface="Times New Roman" pitchFamily="18" charset="0"/>
                <a:cs typeface="Times New Roman" pitchFamily="18" charset="0"/>
              </a:rPr>
              <a:t>Для всіх ти мертва і смішна,</a:t>
            </a:r>
          </a:p>
          <a:p>
            <a:pPr marL="0" indent="0" algn="ctr">
              <a:buNone/>
            </a:pPr>
            <a:r>
              <a:rPr lang="uk-UA" sz="2000" i="1" dirty="0" smtClean="0">
                <a:latin typeface="Times New Roman" pitchFamily="18" charset="0"/>
                <a:cs typeface="Times New Roman" pitchFamily="18" charset="0"/>
              </a:rPr>
              <a:t>Для всіх ти бідна і нещасна, </a:t>
            </a:r>
          </a:p>
          <a:p>
            <a:pPr marL="0" indent="0" algn="ctr">
              <a:buNone/>
            </a:pPr>
            <a:r>
              <a:rPr lang="uk-UA" sz="2000" i="1" dirty="0" smtClean="0">
                <a:latin typeface="Times New Roman" pitchFamily="18" charset="0"/>
                <a:cs typeface="Times New Roman" pitchFamily="18" charset="0"/>
              </a:rPr>
              <a:t>Моя Україна прекрасна,</a:t>
            </a:r>
          </a:p>
          <a:p>
            <a:pPr marL="0" indent="0" algn="ctr">
              <a:buNone/>
            </a:pPr>
            <a:r>
              <a:rPr lang="uk-UA" sz="2000" i="1" dirty="0" smtClean="0">
                <a:latin typeface="Times New Roman" pitchFamily="18" charset="0"/>
                <a:cs typeface="Times New Roman" pitchFamily="18" charset="0"/>
              </a:rPr>
              <a:t>Пісень і волі сторона.</a:t>
            </a:r>
            <a:endParaRPr lang="uk-UA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75" y="260648"/>
            <a:ext cx="2951163" cy="2155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403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Наведіть приклади використання слів 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ментальність та ментальність</a:t>
            </a:r>
            <a:endParaRPr lang="uk-UA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- Часу, часу і ще раз часу і ще дуже крутого школення необхідно, щоб встановити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розхитану </a:t>
            </a:r>
            <a:r>
              <a:rPr lang="uk-UA" sz="1800" b="1" dirty="0" err="1" smtClean="0">
                <a:latin typeface="Times New Roman" pitchFamily="18" charset="0"/>
                <a:cs typeface="Times New Roman" pitchFamily="18" charset="0"/>
              </a:rPr>
              <a:t>ментальн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ість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 нашої людини взагалі, а цього типу зокрема.</a:t>
            </a:r>
          </a:p>
          <a:p>
            <a:pPr marL="0" indent="0" algn="just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- Люди на селі люблять плітки, люблять містику, в них, очевидно, така 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ментальність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, і чомусь моя мати опинилася в епіцентрі несправедливих звинувачень.                                </a:t>
            </a:r>
          </a:p>
          <a:p>
            <a:pPr marL="0" indent="0" algn="just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Де значення мав не тільки 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менталітет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, а й рік та місяць народження гравців …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А що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 ж демонструє нам збірна дружина під орудою легенди українського футболу — Олега Блохіна?</a:t>
            </a:r>
          </a:p>
          <a:p>
            <a:pPr algn="just">
              <a:buFontTx/>
              <a:buChar char="-"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-   Для проведення ефективної рекламної кампанії слід враховувати два основні чинники, що впливають на сприймання ,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 — </a:t>
            </a:r>
            <a:r>
              <a:rPr lang="uk-UA" sz="1800" b="1" dirty="0" err="1" smtClean="0">
                <a:latin typeface="Times New Roman" pitchFamily="18" charset="0"/>
                <a:cs typeface="Times New Roman" pitchFamily="18" charset="0"/>
              </a:rPr>
              <a:t>менталіте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 і мотивацію.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84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075240" cy="614129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Синонімічні терміни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ментальність і менталітет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найчастіше стосується таких величних за своїм змістом назв понять, як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Україна, українці, батько,мати, сестра, брат, гетьман, козак, тризуб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та інше.</a:t>
            </a:r>
          </a:p>
          <a:p>
            <a:pPr marL="0" indent="0" algn="just">
              <a:buNone/>
            </a:pP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Українська ментальність – категорія історична.  У ментальності сконцентровується очевидна спільність нашого народу в сприйнятті світу, усього сущого в ньому  і в самих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країнцях.</a:t>
            </a:r>
          </a:p>
          <a:p>
            <a:pPr marL="0" indent="0" algn="just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змінювалося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соціальне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 українців? </a:t>
            </a:r>
            <a:endParaRPr lang="uk-UA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 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вплинуло це на духовні цінності , світобачення представників нашого народу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Назвіть властивості української ментальності.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05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80728"/>
            <a:ext cx="7313240" cy="936104"/>
          </a:xfrm>
        </p:spPr>
        <p:txBody>
          <a:bodyPr>
            <a:normAutofit/>
          </a:bodyPr>
          <a:lstStyle/>
          <a:p>
            <a:pPr algn="ctr"/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Прочитайте уривок з вірша В. Голобородька «Грушка».  Скажіть , яку українську ментальну рису передано мовним засобом.</a:t>
            </a:r>
            <a:endParaRPr lang="uk-UA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988840"/>
            <a:ext cx="7385248" cy="4485112"/>
          </a:xfrm>
        </p:spPr>
        <p:txBody>
          <a:bodyPr/>
          <a:lstStyle/>
          <a:p>
            <a:pPr marL="0" indent="0" algn="ctr">
              <a:buNone/>
            </a:pPr>
            <a:endParaRPr lang="uk-UA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Вечір упав кавуном смугастим,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 мати винесли під хату столика,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ставили вечерю на нього,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 ми із сестричкою сіли вечеряти.</a:t>
            </a:r>
          </a:p>
          <a:p>
            <a:pPr marL="0" indent="0" algn="ctr">
              <a:buNone/>
            </a:pPr>
            <a:endParaRPr lang="uk-UA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77072"/>
            <a:ext cx="3600400" cy="2153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107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404664"/>
            <a:ext cx="7776864" cy="6069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Почитайте спостереження науковця. Чи погоджуєтеся ви зі словами, виділеними курсивом? Спростуйте або підтвердіть їх прикладами із життя.</a:t>
            </a:r>
          </a:p>
          <a:p>
            <a:pPr marL="0" indent="0" algn="ctr"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 Кіноповість «Зачарована Десна» О. Довженка пройнята легкою українською 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іронією, що є однією з ознак нашої ментальності, -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пише мовознавець  В.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Русанівський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. – Для цього використовується зіставлення слів, належних до різних емоційних сфер (« Псалтир всередині був не чорний, а білий, а товста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шкірятяна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палітурка  - коричнева, як гречаний мед чи стара халява»), несподіване вживання фразеологізмів («Тут дід заводив нас у такі казкові нетрі старовини, що ми перестали дихати і бити комарів на жижках і на шиї, і тоді вже комарі нас поїдом їли»), неймовірні парадокси (« їй (прабабі) можна було по три дні не давати їсти. Але без прокльонів вона не могла прожити і дня. Вони були її духовною їжею. Вони лились з її вуст потоком, як вірші з натхненного поета, з найменшого приводу»).</a:t>
            </a:r>
          </a:p>
          <a:p>
            <a:pPr marL="0" indent="0" algn="ctr">
              <a:buNone/>
            </a:pP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94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844824"/>
            <a:ext cx="7467600" cy="48737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Домашнє завдання:</a:t>
            </a:r>
          </a:p>
          <a:p>
            <a:pPr marL="0" indent="0" algn="ctr">
              <a:buNone/>
            </a:pPr>
            <a:endParaRPr lang="uk-UA" sz="4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Написати есе:</a:t>
            </a:r>
          </a:p>
          <a:p>
            <a:pPr marL="457200" indent="-457200" algn="ctr">
              <a:buAutoNum type="arabicPeriod"/>
            </a:pPr>
            <a:r>
              <a:rPr lang="uk-UA" sz="2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Вплив   менталітету на українську державність.</a:t>
            </a:r>
          </a:p>
          <a:p>
            <a:pPr marL="457200" indent="-457200" algn="ctr">
              <a:buAutoNum type="arabicPeriod"/>
            </a:pPr>
            <a:r>
              <a:rPr lang="uk-UA" sz="2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Ментальні риси сучасного українця.</a:t>
            </a:r>
          </a:p>
          <a:p>
            <a:pPr marL="457200" indent="-457200" algn="ctr">
              <a:buAutoNum type="arabicPeriod"/>
            </a:pPr>
            <a:endParaRPr lang="uk-UA" sz="2000" b="1" cap="all" dirty="0" smtClean="0">
              <a:ln/>
              <a:effectLst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213185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126</TotalTime>
  <Words>415</Words>
  <Application>Microsoft Office PowerPoint</Application>
  <PresentationFormat>Экран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Эркер</vt:lpstr>
      <vt:lpstr>Український  менталітет і стилістика української мови</vt:lpstr>
      <vt:lpstr>Презентация PowerPoint</vt:lpstr>
      <vt:lpstr>Презентация PowerPoint</vt:lpstr>
      <vt:lpstr>Наведіть приклади використання слів ментальність та ментальність</vt:lpstr>
      <vt:lpstr>Презентация PowerPoint</vt:lpstr>
      <vt:lpstr>Прочитайте уривок з вірша В. Голобородька «Грушка».  Скажіть , яку українську ментальну рису передано мовним засобом.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Український  менталітет і стилістика української мови</dc:title>
  <dc:creator>Людмила Кондратюк</dc:creator>
  <cp:lastModifiedBy>Людмила Кондратюк</cp:lastModifiedBy>
  <cp:revision>12</cp:revision>
  <dcterms:created xsi:type="dcterms:W3CDTF">2025-04-09T09:30:09Z</dcterms:created>
  <dcterms:modified xsi:type="dcterms:W3CDTF">2025-04-09T11:36:39Z</dcterms:modified>
</cp:coreProperties>
</file>