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2" r:id="rId8"/>
    <p:sldId id="261" r:id="rId9"/>
    <p:sldId id="277" r:id="rId10"/>
    <p:sldId id="275" r:id="rId11"/>
    <p:sldId id="263" r:id="rId12"/>
    <p:sldId id="265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9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71B34-85AD-444C-BAB3-C89181103DD2}" type="datetimeFigureOut">
              <a:rPr lang="ru-RU" smtClean="0"/>
              <a:pPr/>
              <a:t>29.08.2024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08238-ED43-42DE-8A41-A15B4CB7A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k.wikipedia.org/wiki/%D0%90%D0%BA%D0%B2%D0%B0%D1%82%D0%BE%D1%80%D1%96%D1%8F" TargetMode="External"/><Relationship Id="rId5" Type="http://schemas.openxmlformats.org/officeDocument/2006/relationships/hyperlink" Target="https://uk.wikipedia.org/wiki/%D0%A2%D0%B5%D1%80%D0%B8%D1%82%D0%BE%D1%80%D1%96%D1%8F" TargetMode="External"/><Relationship Id="rId4" Type="http://schemas.openxmlformats.org/officeDocument/2006/relationships/hyperlink" Target="https://uk.wikipedia.org/wiki/%D0%9B%D0%B0%D1%82%D0%B8%D0%BD%D1%81%D1%8C%D0%BA%D0%B0_%D0%BC%D0%BE%D0%B2%D0%B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1%D0%B5%D0%BB%D0%BE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k.wikipedia.org/wiki/%D0%9E%D0%B4%D0%B5%D1%81%D1%8C%D0%BA%D0%B0_%D0%BE%D0%B1%D0%BB%D0%B0%D1%81%D1%82%D1%8C" TargetMode="External"/><Relationship Id="rId4" Type="http://schemas.openxmlformats.org/officeDocument/2006/relationships/hyperlink" Target="https://uk.wikipedia.org/wiki/%D0%91%D0%B0%D0%BB%D1%82%D1%81%D1%8C%D0%BA%D0%B0_%D0%BC%D1%96%D1%81%D1%8C%D0%BA%D0%B0_%D0%B3%D1%80%D0%BE%D0%BC%D0%B0%D0%B4%D0%B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0%B5%D1%80%D0%B5%D0%BF%D0%B8%D1%81_%D0%BD%D0%B0%D1%81%D0%B5%D0%BB%D0%B5%D0%BD%D0%BD%D1%8F_%D0%A3%D0%A0%D0%A1%D0%A0_(1989)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k.wikipedia.org/wiki/%D0%9F%D0%B5%D1%80%D0%B5%D0%BF%D0%B8%D1%81_%D0%BD%D0%B0%D1%81%D0%B5%D0%BB%D0%B5%D0%BD%D0%BD%D1%8F_%D0%A3%D0%BA%D1%80%D0%B0%D1%97%D0%BD%D0%B8_(2001)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укр.фон для ур.про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5696" y="1196752"/>
            <a:ext cx="576064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Georgia" pitchFamily="18" charset="0"/>
              </a:rPr>
              <a:t>Урок української мови в 9 класі на тему:</a:t>
            </a:r>
          </a:p>
          <a:p>
            <a:endParaRPr lang="uk-UA" dirty="0">
              <a:latin typeface="Georgia" pitchFamily="18" charset="0"/>
            </a:endParaRPr>
          </a:p>
          <a:p>
            <a:r>
              <a:rPr lang="uk-UA" sz="3200" i="1" dirty="0" smtClean="0">
                <a:solidFill>
                  <a:srgbClr val="C00000"/>
                </a:solidFill>
                <a:latin typeface="Georgia" pitchFamily="18" charset="0"/>
              </a:rPr>
              <a:t>       </a:t>
            </a:r>
            <a:r>
              <a:rPr lang="uk-UA" sz="3200" i="1" dirty="0" err="1" smtClean="0">
                <a:solidFill>
                  <a:srgbClr val="C00000"/>
                </a:solidFill>
                <a:latin typeface="Georgia" pitchFamily="18" charset="0"/>
              </a:rPr>
              <a:t>“Узагальнення</a:t>
            </a:r>
            <a:r>
              <a:rPr lang="uk-UA" sz="3200" i="1" dirty="0" smtClean="0">
                <a:solidFill>
                  <a:srgbClr val="C00000"/>
                </a:solidFill>
                <a:latin typeface="Georgia" pitchFamily="18" charset="0"/>
              </a:rPr>
              <a:t> та систематизація вивченого</a:t>
            </a:r>
          </a:p>
          <a:p>
            <a:r>
              <a:rPr lang="uk-UA" sz="3200" i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3200" i="1" dirty="0" smtClean="0">
                <a:solidFill>
                  <a:srgbClr val="C00000"/>
                </a:solidFill>
                <a:latin typeface="Georgia" pitchFamily="18" charset="0"/>
              </a:rPr>
              <a:t>      про складносурядне</a:t>
            </a:r>
          </a:p>
          <a:p>
            <a:r>
              <a:rPr lang="uk-UA" sz="3200" i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3200" i="1" dirty="0" smtClean="0">
                <a:solidFill>
                  <a:srgbClr val="C00000"/>
                </a:solidFill>
                <a:latin typeface="Georgia" pitchFamily="18" charset="0"/>
              </a:rPr>
              <a:t>                                    </a:t>
            </a:r>
            <a:r>
              <a:rPr lang="uk-UA" sz="3200" i="1" dirty="0" err="1" smtClean="0">
                <a:solidFill>
                  <a:srgbClr val="C00000"/>
                </a:solidFill>
                <a:latin typeface="Georgia" pitchFamily="18" charset="0"/>
              </a:rPr>
              <a:t>речення</a:t>
            </a:r>
            <a:r>
              <a:rPr lang="uk-UA" sz="3200" i="1" dirty="0" err="1" smtClean="0">
                <a:solidFill>
                  <a:srgbClr val="C00000"/>
                </a:solidFill>
                <a:latin typeface="Georgia" pitchFamily="18" charset="0"/>
              </a:rPr>
              <a:t>”</a:t>
            </a:r>
            <a:endParaRPr lang="uk-UA" sz="3200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endParaRPr lang="uk-UA" sz="3200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sz="2000" i="1" dirty="0" smtClean="0">
                <a:solidFill>
                  <a:srgbClr val="002060"/>
                </a:solidFill>
                <a:latin typeface="Georgia" pitchFamily="18" charset="0"/>
              </a:rPr>
              <a:t>Підготувала: </a:t>
            </a:r>
          </a:p>
          <a:p>
            <a:r>
              <a:rPr lang="uk-UA" sz="2000" i="1" dirty="0" smtClean="0">
                <a:solidFill>
                  <a:srgbClr val="002060"/>
                </a:solidFill>
                <a:latin typeface="Georgia" pitchFamily="18" charset="0"/>
              </a:rPr>
              <a:t>вчитель української мови та літератури</a:t>
            </a:r>
          </a:p>
          <a:p>
            <a:r>
              <a:rPr lang="uk-UA" sz="2000" i="1" dirty="0" err="1" smtClean="0">
                <a:solidFill>
                  <a:srgbClr val="002060"/>
                </a:solidFill>
                <a:latin typeface="Georgia" pitchFamily="18" charset="0"/>
              </a:rPr>
              <a:t>Березівського</a:t>
            </a:r>
            <a:r>
              <a:rPr lang="uk-UA" sz="2000" i="1" dirty="0" smtClean="0">
                <a:solidFill>
                  <a:srgbClr val="002060"/>
                </a:solidFill>
                <a:latin typeface="Georgia" pitchFamily="18" charset="0"/>
              </a:rPr>
              <a:t> ліцею Балтської міської ради Одеської області</a:t>
            </a:r>
            <a:endParaRPr lang="uk-UA" sz="2000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2000" i="1" dirty="0" err="1" smtClean="0">
                <a:solidFill>
                  <a:srgbClr val="002060"/>
                </a:solidFill>
                <a:latin typeface="Georgia" pitchFamily="18" charset="0"/>
              </a:rPr>
              <a:t>Дутко</a:t>
            </a:r>
            <a:r>
              <a:rPr lang="uk-UA" sz="2000" i="1" dirty="0" smtClean="0">
                <a:solidFill>
                  <a:srgbClr val="002060"/>
                </a:solidFill>
                <a:latin typeface="Georgia" pitchFamily="18" charset="0"/>
              </a:rPr>
              <a:t> Тетяна Вікторівна</a:t>
            </a:r>
            <a:endParaRPr lang="ru-RU" sz="2000" i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31840" y="548680"/>
            <a:ext cx="568863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Georgia" pitchFamily="18" charset="0"/>
              </a:rPr>
              <a:t>                     Привітання</a:t>
            </a:r>
            <a:r>
              <a:rPr lang="uk-UA" sz="2400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</a:p>
          <a:p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Доброго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здоров’я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діти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доброго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дня!</a:t>
            </a:r>
          </a:p>
          <a:p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Хай вам ясно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сонце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світить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у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вікно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щодня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.</a:t>
            </a:r>
          </a:p>
          <a:p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Хай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сміється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мирне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небо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і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дивує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світ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,</a:t>
            </a:r>
          </a:p>
          <a:p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А земля нехай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дарує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вам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барвистий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цвіт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.</a:t>
            </a:r>
          </a:p>
          <a:p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Бо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здоров’я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любі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діти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, в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світі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– головне,</a:t>
            </a:r>
          </a:p>
          <a:p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А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здорових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і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веселих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– </a:t>
            </a:r>
            <a:r>
              <a:rPr lang="ru-RU" sz="2400" dirty="0" err="1">
                <a:solidFill>
                  <a:srgbClr val="002060"/>
                </a:solidFill>
                <a:latin typeface="Georgia" pitchFamily="18" charset="0"/>
              </a:rPr>
              <a:t>щастя</a:t>
            </a:r>
            <a:r>
              <a:rPr lang="ru-RU" sz="2400" dirty="0">
                <a:solidFill>
                  <a:srgbClr val="002060"/>
                </a:solidFill>
                <a:latin typeface="Georgia" pitchFamily="18" charset="0"/>
              </a:rPr>
              <a:t> не мине!</a:t>
            </a:r>
          </a:p>
          <a:p>
            <a:r>
              <a:rPr lang="ru-RU" sz="2400" b="1" dirty="0">
                <a:solidFill>
                  <a:srgbClr val="002060"/>
                </a:solidFill>
                <a:latin typeface="Georgia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1484784"/>
            <a:ext cx="657802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  <a:latin typeface="Georgia" pitchFamily="18" charset="0"/>
              </a:rPr>
              <a:t>Епіграф уроку</a:t>
            </a:r>
            <a:r>
              <a:rPr lang="uk-UA" sz="2800" dirty="0" smtClean="0">
                <a:solidFill>
                  <a:srgbClr val="002060"/>
                </a:solidFill>
                <a:latin typeface="Georgia" pitchFamily="18" charset="0"/>
              </a:rPr>
              <a:t>:</a:t>
            </a:r>
          </a:p>
          <a:p>
            <a:endParaRPr lang="ru-RU" sz="28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 Свою Україну любіть,</a:t>
            </a:r>
            <a:endParaRPr lang="ru-RU" sz="32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Любіть її</a:t>
            </a:r>
            <a:r>
              <a:rPr lang="uk-UA" sz="3200" i="1" dirty="0" smtClean="0">
                <a:solidFill>
                  <a:srgbClr val="002060"/>
                </a:solidFill>
                <a:latin typeface="Georgia" pitchFamily="18" charset="0"/>
              </a:rPr>
              <a:t>…. </a:t>
            </a:r>
            <a:r>
              <a:rPr lang="uk-UA" sz="3200" i="1" dirty="0" err="1" smtClean="0">
                <a:solidFill>
                  <a:srgbClr val="002060"/>
                </a:solidFill>
                <a:latin typeface="Georgia" pitchFamily="18" charset="0"/>
              </a:rPr>
              <a:t>во</a:t>
            </a:r>
            <a:r>
              <a:rPr lang="uk-UA" sz="3200" i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uk-UA" sz="3200" i="1" dirty="0" err="1">
                <a:solidFill>
                  <a:srgbClr val="002060"/>
                </a:solidFill>
                <a:latin typeface="Georgia" pitchFamily="18" charset="0"/>
              </a:rPr>
              <a:t>время</a:t>
            </a:r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 люте,</a:t>
            </a:r>
            <a:endParaRPr lang="ru-RU" sz="32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В останню </a:t>
            </a:r>
            <a:r>
              <a:rPr lang="uk-UA" sz="3200" i="1" dirty="0" err="1">
                <a:solidFill>
                  <a:srgbClr val="002060"/>
                </a:solidFill>
                <a:latin typeface="Georgia" pitchFamily="18" charset="0"/>
              </a:rPr>
              <a:t>тяжкую</a:t>
            </a:r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uk-UA" sz="3200" i="1" dirty="0" err="1">
                <a:solidFill>
                  <a:srgbClr val="002060"/>
                </a:solidFill>
                <a:latin typeface="Georgia" pitchFamily="18" charset="0"/>
              </a:rPr>
              <a:t>минуту</a:t>
            </a:r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,</a:t>
            </a:r>
            <a:endParaRPr lang="ru-RU" sz="32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3200" i="1" dirty="0">
                <a:solidFill>
                  <a:srgbClr val="002060"/>
                </a:solidFill>
                <a:latin typeface="Georgia" pitchFamily="18" charset="0"/>
              </a:rPr>
              <a:t>За неї Господа моліть. </a:t>
            </a:r>
            <a:endParaRPr lang="uk-UA" sz="3200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endParaRPr lang="ru-RU" sz="32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3200" i="1" dirty="0" smtClean="0">
                <a:solidFill>
                  <a:srgbClr val="002060"/>
                </a:solidFill>
                <a:latin typeface="Georgia" pitchFamily="18" charset="0"/>
              </a:rPr>
              <a:t>                                 Т.Шевченко</a:t>
            </a:r>
            <a:endParaRPr lang="ru-RU" sz="3200" dirty="0">
              <a:solidFill>
                <a:srgbClr val="002060"/>
              </a:solidFill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63888" y="692696"/>
            <a:ext cx="532859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Девіз уроку</a:t>
            </a:r>
            <a:r>
              <a:rPr lang="uk-UA" sz="2800" b="1" dirty="0" smtClean="0">
                <a:solidFill>
                  <a:srgbClr val="002060"/>
                </a:solidFill>
              </a:rPr>
              <a:t>:</a:t>
            </a:r>
          </a:p>
          <a:p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uk-UA" sz="2800" b="1" i="1" dirty="0">
                <a:solidFill>
                  <a:srgbClr val="002060"/>
                </a:solidFill>
              </a:rPr>
              <a:t>Я – учень.</a:t>
            </a:r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uk-UA" sz="2800" b="1" i="1" dirty="0">
                <a:solidFill>
                  <a:srgbClr val="002060"/>
                </a:solidFill>
              </a:rPr>
              <a:t>Я – особистість творча.</a:t>
            </a:r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uk-UA" sz="2800" b="1" i="1" dirty="0">
                <a:solidFill>
                  <a:srgbClr val="002060"/>
                </a:solidFill>
              </a:rPr>
              <a:t>Я думаю, аналізую.</a:t>
            </a:r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uk-UA" sz="2800" b="1" i="1" dirty="0">
                <a:solidFill>
                  <a:srgbClr val="002060"/>
                </a:solidFill>
              </a:rPr>
              <a:t>Я не боюся висловлювати свої думки.</a:t>
            </a:r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uk-UA" sz="2800" b="1" i="1" dirty="0">
                <a:solidFill>
                  <a:srgbClr val="002060"/>
                </a:solidFill>
              </a:rPr>
              <a:t>Помилившись, міркую далі. На помилках вчаться.</a:t>
            </a:r>
            <a:endParaRPr lang="ru-RU" sz="2800" dirty="0">
              <a:solidFill>
                <a:srgbClr val="002060"/>
              </a:solidFill>
            </a:endParaRPr>
          </a:p>
          <a:p>
            <a:pPr lvl="0"/>
            <a:r>
              <a:rPr lang="uk-UA" sz="2800" b="1" i="1" dirty="0">
                <a:solidFill>
                  <a:srgbClr val="002060"/>
                </a:solidFill>
              </a:rPr>
              <a:t>Я хочу багато знати.</a:t>
            </a:r>
            <a:endParaRPr lang="ru-RU" sz="2800" dirty="0">
              <a:solidFill>
                <a:srgbClr val="002060"/>
              </a:solidFill>
            </a:endParaRPr>
          </a:p>
          <a:p>
            <a:r>
              <a:rPr lang="uk-UA" sz="2800" dirty="0">
                <a:solidFill>
                  <a:srgbClr val="002060"/>
                </a:solidFill>
              </a:rPr>
              <a:t> </a:t>
            </a:r>
            <a:endParaRPr lang="ru-RU" sz="28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1840" y="1268760"/>
            <a:ext cx="55446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Georgia" pitchFamily="18" charset="0"/>
              </a:rPr>
              <a:t>Оголошення теми й мети </a:t>
            </a:r>
            <a:r>
              <a:rPr lang="uk-UA" sz="2400" b="1" dirty="0" smtClean="0">
                <a:latin typeface="Georgia" pitchFamily="18" charset="0"/>
              </a:rPr>
              <a:t>уроку</a:t>
            </a:r>
          </a:p>
          <a:p>
            <a:endParaRPr lang="uk-UA" sz="2400" b="1" dirty="0">
              <a:latin typeface="Georgia" pitchFamily="18" charset="0"/>
            </a:endParaRPr>
          </a:p>
          <a:p>
            <a:endParaRPr lang="uk-UA" sz="2800" b="1" dirty="0" smtClean="0">
              <a:latin typeface="Georgia" pitchFamily="18" charset="0"/>
            </a:endParaRPr>
          </a:p>
          <a:p>
            <a:r>
              <a:rPr lang="uk-UA" sz="2800" b="1" dirty="0" smtClean="0">
                <a:latin typeface="Georgia" pitchFamily="18" charset="0"/>
              </a:rPr>
              <a:t>Тема: </a:t>
            </a:r>
            <a:r>
              <a:rPr lang="uk-UA" sz="2800" b="1" dirty="0" smtClean="0">
                <a:latin typeface="Georgia" pitchFamily="18" charset="0"/>
              </a:rPr>
              <a:t>   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Узагальнення та</a:t>
            </a:r>
          </a:p>
          <a:p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    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систематизація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вивченого</a:t>
            </a:r>
          </a:p>
          <a:p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   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про складносурядне </a:t>
            </a:r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речення </a:t>
            </a:r>
          </a:p>
          <a:p>
            <a:r>
              <a:rPr lang="uk-UA" sz="28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800" b="1" i="1" dirty="0" smtClean="0">
                <a:solidFill>
                  <a:srgbClr val="C00000"/>
                </a:solidFill>
                <a:latin typeface="Georgia" pitchFamily="18" charset="0"/>
              </a:rPr>
              <a:t>                 </a:t>
            </a:r>
            <a:r>
              <a:rPr lang="uk-UA" sz="2000" b="1" dirty="0" smtClean="0">
                <a:latin typeface="Georgia" pitchFamily="18" charset="0"/>
              </a:rPr>
              <a:t>(урок-подорож) </a:t>
            </a:r>
            <a:endParaRPr lang="ru-RU" sz="2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332656"/>
            <a:ext cx="669674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Очікувані результати</a:t>
            </a:r>
          </a:p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Учень/учениця</a:t>
            </a:r>
          </a:p>
          <a:p>
            <a:pPr>
              <a:buFont typeface="Wingdings" pitchFamily="2" charset="2"/>
              <a:buChar char="Ø"/>
            </a:pP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поглиблює,</a:t>
            </a:r>
            <a:r>
              <a:rPr lang="uk-UA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узагальнює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і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систематизує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знання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про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складносурядне речення, його будову,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засоби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зв’язку і змістові відношення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в ньому;</a:t>
            </a:r>
          </a:p>
          <a:p>
            <a:pPr>
              <a:buFont typeface="Wingdings" pitchFamily="2" charset="2"/>
              <a:buChar char="Ø"/>
            </a:pPr>
            <a:endParaRPr lang="uk-UA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вміє виконувати синтаксичний розбір складносурядного речення;</a:t>
            </a:r>
          </a:p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ru-RU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удосконалює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пунктуаційні вміння щодо правильної розстановки розділових знаків у складносурядних реченнях,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легко знаходить складносурядні речення в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текстах; </a:t>
            </a:r>
            <a:endParaRPr lang="uk-UA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ru-RU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розвиває творчі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вміння моделювати речення цього виду та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використовувати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їх у власних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висловленнях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.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ru-RU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33794" name="Picture 2" descr="Чорнильниці | Порівняти ціни та купити по акції зі знижкою на Prom.ua, стор.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44824"/>
            <a:ext cx="1876425" cy="1895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95936" y="1916832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Georgia" pitchFamily="18" charset="0"/>
              </a:rPr>
              <a:t>	</a:t>
            </a:r>
            <a:endParaRPr lang="uk-UA" sz="2400" b="1" dirty="0" smtClean="0">
              <a:latin typeface="Georgia" pitchFamily="18" charset="0"/>
            </a:endParaRPr>
          </a:p>
          <a:p>
            <a:r>
              <a:rPr lang="uk-UA" sz="2400" b="1" dirty="0" smtClean="0">
                <a:latin typeface="Georgia" pitchFamily="18" charset="0"/>
              </a:rPr>
              <a:t> </a:t>
            </a:r>
            <a:endParaRPr lang="ru-RU" sz="2400" dirty="0">
              <a:latin typeface="Georgia" pitchFamily="18" charset="0"/>
            </a:endParaRPr>
          </a:p>
        </p:txBody>
      </p:sp>
      <p:pic>
        <p:nvPicPr>
          <p:cNvPr id="4" name="Рисунок 3" descr="корабел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936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32040" y="260648"/>
            <a:ext cx="410445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                      </a:t>
            </a:r>
            <a:r>
              <a:rPr lang="ru-RU" b="1" dirty="0" err="1" smtClean="0">
                <a:solidFill>
                  <a:srgbClr val="C00000"/>
                </a:solidFill>
              </a:rPr>
              <a:t>Цікаво</a:t>
            </a:r>
            <a:r>
              <a:rPr lang="ru-RU" b="1" dirty="0" smtClean="0">
                <a:solidFill>
                  <a:srgbClr val="C00000"/>
                </a:solidFill>
              </a:rPr>
              <a:t> знати</a:t>
            </a:r>
          </a:p>
          <a:p>
            <a:r>
              <a:rPr lang="uk-UA" sz="1600" b="1" dirty="0" smtClean="0"/>
              <a:t>Пошукова робота з </a:t>
            </a:r>
            <a:r>
              <a:rPr lang="uk-UA" sz="1600" b="1" dirty="0" err="1" smtClean="0"/>
              <a:t>інтернет-джерелами</a:t>
            </a:r>
            <a:endParaRPr lang="uk-UA" sz="1600" b="1" dirty="0" smtClean="0"/>
          </a:p>
          <a:p>
            <a:endParaRPr lang="uk-UA" sz="1600" b="1" dirty="0" smtClean="0"/>
          </a:p>
          <a:p>
            <a:r>
              <a:rPr lang="uk-UA" sz="1600" i="1" dirty="0" smtClean="0">
                <a:solidFill>
                  <a:srgbClr val="002060"/>
                </a:solidFill>
              </a:rPr>
              <a:t>*Віднайдіть пояснення одному з видів дослідницьких подорожей.</a:t>
            </a:r>
            <a:endParaRPr lang="ru-RU" sz="1600" i="1" dirty="0" smtClean="0">
              <a:solidFill>
                <a:srgbClr val="002060"/>
              </a:solidFill>
            </a:endParaRPr>
          </a:p>
          <a:p>
            <a:endParaRPr lang="ru-RU" b="1" dirty="0" smtClean="0"/>
          </a:p>
          <a:p>
            <a:r>
              <a:rPr lang="ru-RU" b="1" dirty="0" err="1" smtClean="0"/>
              <a:t>Наукова</a:t>
            </a:r>
            <a:r>
              <a:rPr lang="ru-RU" b="1" dirty="0" smtClean="0"/>
              <a:t> </a:t>
            </a:r>
            <a:r>
              <a:rPr lang="ru-RU" b="1" dirty="0" err="1" smtClean="0"/>
              <a:t>експедиція</a:t>
            </a:r>
            <a:r>
              <a:rPr lang="ru-RU" b="1" dirty="0" smtClean="0"/>
              <a:t> – </a:t>
            </a:r>
            <a:r>
              <a:rPr lang="ru-RU" b="1" dirty="0" err="1" smtClean="0"/>
              <a:t>це</a:t>
            </a:r>
            <a:r>
              <a:rPr lang="ru-RU" b="1" dirty="0" smtClean="0"/>
              <a:t> …</a:t>
            </a:r>
            <a:r>
              <a:rPr lang="ru-RU" dirty="0" smtClean="0"/>
              <a:t> </a:t>
            </a:r>
            <a:endParaRPr lang="ru-RU" dirty="0" smtClean="0"/>
          </a:p>
          <a:p>
            <a:endParaRPr lang="ru-RU" dirty="0" smtClean="0"/>
          </a:p>
          <a:p>
            <a:r>
              <a:rPr lang="ru-RU" sz="1600" dirty="0" err="1" smtClean="0">
                <a:solidFill>
                  <a:srgbClr val="002060"/>
                </a:solidFill>
              </a:rPr>
              <a:t>В</a:t>
            </a:r>
            <a:r>
              <a:rPr lang="ru-RU" sz="1600" dirty="0" err="1" smtClean="0">
                <a:solidFill>
                  <a:srgbClr val="002060"/>
                </a:solidFill>
              </a:rPr>
              <a:t>ід</a:t>
            </a:r>
            <a:r>
              <a:rPr lang="ru-RU" sz="1600" dirty="0" smtClean="0">
                <a:solidFill>
                  <a:srgbClr val="002060"/>
                </a:solidFill>
              </a:rPr>
              <a:t> </a:t>
            </a:r>
            <a:r>
              <a:rPr lang="ru-RU" sz="1600" dirty="0" smtClean="0">
                <a:solidFill>
                  <a:srgbClr val="002060"/>
                </a:solidFill>
                <a:hlinkClick r:id="rId4" tooltip="Латинська мова"/>
              </a:rPr>
              <a:t>лат.</a:t>
            </a:r>
            <a:r>
              <a:rPr lang="ru-RU" sz="1600" dirty="0" smtClean="0">
                <a:solidFill>
                  <a:srgbClr val="002060"/>
                </a:solidFill>
              </a:rPr>
              <a:t> </a:t>
            </a:r>
            <a:r>
              <a:rPr lang="en-US" sz="1600" i="1" dirty="0" err="1" smtClean="0">
                <a:solidFill>
                  <a:srgbClr val="002060"/>
                </a:solidFill>
              </a:rPr>
              <a:t>expeditio</a:t>
            </a:r>
            <a:r>
              <a:rPr lang="en-US" sz="1600" dirty="0" smtClean="0">
                <a:solidFill>
                  <a:srgbClr val="002060"/>
                </a:solidFill>
              </a:rPr>
              <a:t> — </a:t>
            </a:r>
            <a:r>
              <a:rPr lang="ru-RU" sz="1600" i="1" dirty="0" err="1" smtClean="0">
                <a:solidFill>
                  <a:srgbClr val="002060"/>
                </a:solidFill>
              </a:rPr>
              <a:t>похід</a:t>
            </a:r>
            <a:r>
              <a:rPr lang="ru-RU" sz="1600" dirty="0" smtClean="0">
                <a:solidFill>
                  <a:srgbClr val="002060"/>
                </a:solidFill>
              </a:rPr>
              <a:t> — одна </a:t>
            </a:r>
            <a:r>
              <a:rPr lang="ru-RU" sz="1600" dirty="0" err="1" smtClean="0">
                <a:solidFill>
                  <a:srgbClr val="002060"/>
                </a:solidFill>
              </a:rPr>
              <a:t>з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організаційних</a:t>
            </a:r>
            <a:r>
              <a:rPr lang="ru-RU" sz="1600" dirty="0" smtClean="0">
                <a:solidFill>
                  <a:srgbClr val="002060"/>
                </a:solidFill>
              </a:rPr>
              <a:t> форм </a:t>
            </a:r>
            <a:r>
              <a:rPr lang="ru-RU" sz="1600" dirty="0" err="1" smtClean="0">
                <a:solidFill>
                  <a:srgbClr val="002060"/>
                </a:solidFill>
              </a:rPr>
              <a:t>наукових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досліджень</a:t>
            </a:r>
            <a:r>
              <a:rPr lang="ru-RU" sz="1600" dirty="0" smtClean="0">
                <a:solidFill>
                  <a:srgbClr val="002060"/>
                </a:solidFill>
              </a:rPr>
              <a:t>, як правило </a:t>
            </a:r>
            <a:r>
              <a:rPr lang="ru-RU" sz="1600" dirty="0" err="1" smtClean="0">
                <a:solidFill>
                  <a:srgbClr val="002060"/>
                </a:solidFill>
              </a:rPr>
              <a:t>пов'язана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з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переміщенням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дослідників</a:t>
            </a:r>
            <a:r>
              <a:rPr lang="ru-RU" sz="1600" dirty="0" smtClean="0">
                <a:solidFill>
                  <a:srgbClr val="002060"/>
                </a:solidFill>
              </a:rPr>
              <a:t> по </a:t>
            </a:r>
            <a:r>
              <a:rPr lang="ru-RU" sz="1600" dirty="0" err="1" smtClean="0">
                <a:solidFill>
                  <a:srgbClr val="002060"/>
                </a:solidFill>
                <a:hlinkClick r:id="rId5" tooltip="Територія"/>
              </a:rPr>
              <a:t>території</a:t>
            </a:r>
            <a:r>
              <a:rPr lang="ru-RU" sz="1600" dirty="0" smtClean="0">
                <a:solidFill>
                  <a:srgbClr val="002060"/>
                </a:solidFill>
              </a:rPr>
              <a:t> </a:t>
            </a:r>
            <a:r>
              <a:rPr lang="ru-RU" sz="1600" dirty="0" err="1" smtClean="0">
                <a:solidFill>
                  <a:srgbClr val="002060"/>
                </a:solidFill>
              </a:rPr>
              <a:t>чи</a:t>
            </a:r>
            <a:r>
              <a:rPr lang="ru-RU" sz="1600" dirty="0" smtClean="0">
                <a:solidFill>
                  <a:srgbClr val="002060"/>
                </a:solidFill>
              </a:rPr>
              <a:t> </a:t>
            </a:r>
            <a:r>
              <a:rPr lang="ru-RU" sz="1600" dirty="0" err="1" smtClean="0">
                <a:solidFill>
                  <a:srgbClr val="002060"/>
                </a:solidFill>
                <a:hlinkClick r:id="rId6" tooltip="Акваторія"/>
              </a:rPr>
              <a:t>акваторії</a:t>
            </a:r>
            <a:r>
              <a:rPr lang="ru-RU" sz="1600" dirty="0" smtClean="0">
                <a:solidFill>
                  <a:srgbClr val="002060"/>
                </a:solidFill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</a:rPr>
              <a:t>що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вивчається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Дослідження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проходять</a:t>
            </a:r>
            <a:r>
              <a:rPr lang="ru-RU" sz="1600" dirty="0" smtClean="0">
                <a:solidFill>
                  <a:srgbClr val="002060"/>
                </a:solidFill>
              </a:rPr>
              <a:t> на </a:t>
            </a:r>
            <a:r>
              <a:rPr lang="ru-RU" sz="1600" dirty="0" err="1" smtClean="0">
                <a:solidFill>
                  <a:srgbClr val="002060"/>
                </a:solidFill>
              </a:rPr>
              <a:t>завчасно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запланованих</a:t>
            </a:r>
            <a:r>
              <a:rPr lang="ru-RU" sz="1600" dirty="0" smtClean="0">
                <a:solidFill>
                  <a:srgbClr val="002060"/>
                </a:solidFill>
              </a:rPr>
              <a:t> маршрутах. Слово «</a:t>
            </a:r>
            <a:r>
              <a:rPr lang="ru-RU" sz="1600" dirty="0" err="1" smtClean="0">
                <a:solidFill>
                  <a:srgbClr val="002060"/>
                </a:solidFill>
              </a:rPr>
              <a:t>експедиція</a:t>
            </a:r>
            <a:r>
              <a:rPr lang="ru-RU" sz="1600" dirty="0" smtClean="0">
                <a:solidFill>
                  <a:srgbClr val="002060"/>
                </a:solidFill>
              </a:rPr>
              <a:t>» </a:t>
            </a:r>
            <a:r>
              <a:rPr lang="ru-RU" sz="1600" dirty="0" err="1" smtClean="0">
                <a:solidFill>
                  <a:srgbClr val="002060"/>
                </a:solidFill>
              </a:rPr>
              <a:t>запозичене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з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французької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мови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smtClean="0">
                <a:solidFill>
                  <a:srgbClr val="002060"/>
                </a:solidFill>
              </a:rPr>
              <a:t>(</a:t>
            </a:r>
            <a:r>
              <a:rPr lang="ru-RU" sz="1600" dirty="0" smtClean="0">
                <a:solidFill>
                  <a:srgbClr val="002060"/>
                </a:solidFill>
              </a:rPr>
              <a:t>франц. </a:t>
            </a:r>
            <a:r>
              <a:rPr lang="en-US" sz="1600" dirty="0" err="1" smtClean="0">
                <a:solidFill>
                  <a:srgbClr val="002060"/>
                </a:solidFill>
              </a:rPr>
              <a:t>expe</a:t>
            </a:r>
            <a:r>
              <a:rPr lang="ru-RU" sz="1600" dirty="0" smtClean="0">
                <a:solidFill>
                  <a:srgbClr val="002060"/>
                </a:solidFill>
              </a:rPr>
              <a:t>м </a:t>
            </a:r>
            <a:r>
              <a:rPr lang="ru-RU" sz="1600" dirty="0" smtClean="0">
                <a:solidFill>
                  <a:srgbClr val="002060"/>
                </a:solidFill>
              </a:rPr>
              <a:t>- </a:t>
            </a:r>
            <a:r>
              <a:rPr lang="ru-RU" sz="1600" dirty="0" err="1" smtClean="0">
                <a:solidFill>
                  <a:srgbClr val="002060"/>
                </a:solidFill>
              </a:rPr>
              <a:t>рухаються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smtClean="0">
                <a:solidFill>
                  <a:srgbClr val="002060"/>
                </a:solidFill>
              </a:rPr>
              <a:t>до </a:t>
            </a:r>
            <a:r>
              <a:rPr lang="ru-RU" sz="1600" dirty="0" err="1" smtClean="0">
                <a:solidFill>
                  <a:srgbClr val="002060"/>
                </a:solidFill>
              </a:rPr>
              <a:t>наступного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і</a:t>
            </a:r>
            <a:r>
              <a:rPr lang="ru-RU" sz="1600" dirty="0" smtClean="0">
                <a:solidFill>
                  <a:srgbClr val="002060"/>
                </a:solidFill>
              </a:rPr>
              <a:t> т. д</a:t>
            </a:r>
            <a:r>
              <a:rPr lang="ru-RU" sz="1600" dirty="0" smtClean="0">
                <a:solidFill>
                  <a:srgbClr val="002060"/>
                </a:solidFill>
              </a:rPr>
              <a:t>.) </a:t>
            </a:r>
            <a:r>
              <a:rPr lang="ru-RU" sz="1600" dirty="0" smtClean="0">
                <a:solidFill>
                  <a:srgbClr val="002060"/>
                </a:solidFill>
              </a:rPr>
              <a:t>При </a:t>
            </a:r>
            <a:r>
              <a:rPr lang="ru-RU" sz="1600" dirty="0" err="1" smtClean="0">
                <a:solidFill>
                  <a:srgbClr val="002060"/>
                </a:solidFill>
              </a:rPr>
              <a:t>кущових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експедиціях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вибирається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основний</a:t>
            </a:r>
            <a:r>
              <a:rPr lang="ru-RU" sz="1600" dirty="0" smtClean="0">
                <a:solidFill>
                  <a:srgbClr val="002060"/>
                </a:solidFill>
              </a:rPr>
              <a:t> населений пункт як </a:t>
            </a:r>
            <a:r>
              <a:rPr lang="ru-RU" sz="1600" dirty="0" err="1" smtClean="0">
                <a:solidFill>
                  <a:srgbClr val="002060"/>
                </a:solidFill>
              </a:rPr>
              <a:t>базовий</a:t>
            </a:r>
            <a:r>
              <a:rPr lang="ru-RU" sz="1600" dirty="0" smtClean="0">
                <a:solidFill>
                  <a:srgbClr val="002060"/>
                </a:solidFill>
              </a:rPr>
              <a:t>. У </a:t>
            </a:r>
            <a:r>
              <a:rPr lang="ru-RU" sz="1600" dirty="0" err="1" smtClean="0">
                <a:solidFill>
                  <a:srgbClr val="002060"/>
                </a:solidFill>
              </a:rPr>
              <a:t>ньому</a:t>
            </a:r>
            <a:r>
              <a:rPr lang="ru-RU" sz="1600" dirty="0" smtClean="0">
                <a:solidFill>
                  <a:srgbClr val="002060"/>
                </a:solidFill>
              </a:rPr>
              <a:t> проводиться </a:t>
            </a:r>
            <a:r>
              <a:rPr lang="ru-RU" sz="1600" dirty="0" err="1" smtClean="0">
                <a:solidFill>
                  <a:srgbClr val="002060"/>
                </a:solidFill>
              </a:rPr>
              <a:t>найбільш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повний</a:t>
            </a:r>
            <a:r>
              <a:rPr lang="ru-RU" sz="1600" dirty="0" smtClean="0">
                <a:solidFill>
                  <a:srgbClr val="002060"/>
                </a:solidFill>
              </a:rPr>
              <a:t>, часто </a:t>
            </a:r>
            <a:r>
              <a:rPr lang="ru-RU" sz="1600" dirty="0" err="1" smtClean="0">
                <a:solidFill>
                  <a:srgbClr val="002060"/>
                </a:solidFill>
              </a:rPr>
              <a:t>комплексний</a:t>
            </a:r>
            <a:r>
              <a:rPr lang="ru-RU" sz="1600" dirty="0" smtClean="0">
                <a:solidFill>
                  <a:srgbClr val="002060"/>
                </a:solidFill>
              </a:rPr>
              <a:t>, </a:t>
            </a:r>
            <a:r>
              <a:rPr lang="ru-RU" sz="1600" dirty="0" err="1" smtClean="0">
                <a:solidFill>
                  <a:srgbClr val="002060"/>
                </a:solidFill>
              </a:rPr>
              <a:t>збір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матеріалів</a:t>
            </a:r>
            <a:r>
              <a:rPr lang="ru-RU" sz="1600" dirty="0" smtClean="0">
                <a:solidFill>
                  <a:srgbClr val="002060"/>
                </a:solidFill>
              </a:rPr>
              <a:t>. </a:t>
            </a:r>
            <a:r>
              <a:rPr lang="ru-RU" sz="1600" dirty="0" err="1" smtClean="0">
                <a:solidFill>
                  <a:srgbClr val="002060"/>
                </a:solidFill>
              </a:rPr>
              <a:t>Із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своєї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бази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етнографи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роблять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короткотермінові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виїзди</a:t>
            </a:r>
            <a:r>
              <a:rPr lang="ru-RU" sz="1600" dirty="0" smtClean="0">
                <a:solidFill>
                  <a:srgbClr val="002060"/>
                </a:solidFill>
              </a:rPr>
              <a:t> в </a:t>
            </a:r>
            <a:r>
              <a:rPr lang="ru-RU" sz="1600" dirty="0" err="1" smtClean="0">
                <a:solidFill>
                  <a:srgbClr val="002060"/>
                </a:solidFill>
              </a:rPr>
              <a:t>довколишні</a:t>
            </a:r>
            <a:r>
              <a:rPr lang="ru-RU" sz="1600" dirty="0" smtClean="0">
                <a:solidFill>
                  <a:srgbClr val="002060"/>
                </a:solidFill>
              </a:rPr>
              <a:t> села. Там вони </a:t>
            </a:r>
            <a:r>
              <a:rPr lang="ru-RU" sz="1600" dirty="0" err="1" smtClean="0">
                <a:solidFill>
                  <a:srgbClr val="002060"/>
                </a:solidFill>
              </a:rPr>
              <a:t>уточнюють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і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перевіряють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зібрані</a:t>
            </a:r>
            <a:r>
              <a:rPr lang="ru-RU" sz="1600" dirty="0" smtClean="0">
                <a:solidFill>
                  <a:srgbClr val="002060"/>
                </a:solidFill>
              </a:rPr>
              <a:t> на </a:t>
            </a:r>
            <a:r>
              <a:rPr lang="ru-RU" sz="1600" dirty="0" err="1" smtClean="0">
                <a:solidFill>
                  <a:srgbClr val="002060"/>
                </a:solidFill>
              </a:rPr>
              <a:t>базі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</a:rPr>
              <a:t>матеріали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9752" y="116632"/>
            <a:ext cx="680424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Georgia" pitchFamily="18" charset="0"/>
              </a:rPr>
              <a:t>                       </a:t>
            </a:r>
            <a:r>
              <a:rPr lang="uk-UA" b="1" dirty="0" smtClean="0">
                <a:latin typeface="Georgia" pitchFamily="18" charset="0"/>
              </a:rPr>
              <a:t>Історична довідка</a:t>
            </a:r>
          </a:p>
          <a:p>
            <a:r>
              <a:rPr lang="uk-UA" sz="1600" b="1" dirty="0" smtClean="0">
                <a:latin typeface="Georgia" pitchFamily="18" charset="0"/>
              </a:rPr>
              <a:t> </a:t>
            </a:r>
            <a:r>
              <a:rPr lang="uk-UA" sz="1600" b="1" dirty="0" smtClean="0">
                <a:latin typeface="Georgia" pitchFamily="18" charset="0"/>
              </a:rPr>
              <a:t>                                        (виступ учня)</a:t>
            </a:r>
          </a:p>
          <a:p>
            <a:endParaRPr lang="uk-UA" sz="1600" b="1" dirty="0" smtClean="0">
              <a:latin typeface="Georgia" pitchFamily="18" charset="0"/>
            </a:endParaRPr>
          </a:p>
          <a:p>
            <a:r>
              <a:rPr lang="ru-RU" b="1" dirty="0" smtClean="0"/>
              <a:t>    </a:t>
            </a:r>
            <a:r>
              <a:rPr lang="ru-RU" b="1" dirty="0" err="1" smtClean="0"/>
              <a:t>Балтщина</a:t>
            </a:r>
            <a:r>
              <a:rPr lang="ru-RU" b="1" dirty="0" smtClean="0"/>
              <a:t> </a:t>
            </a:r>
            <a:r>
              <a:rPr lang="ru-RU" b="1" dirty="0" smtClean="0"/>
              <a:t>– </a:t>
            </a:r>
            <a:r>
              <a:rPr lang="ru-RU" b="1" dirty="0" err="1" smtClean="0"/>
              <a:t>унікальний</a:t>
            </a:r>
            <a:r>
              <a:rPr lang="ru-RU" b="1" dirty="0" smtClean="0"/>
              <a:t> </a:t>
            </a:r>
            <a:r>
              <a:rPr lang="ru-RU" b="1" dirty="0" err="1" smtClean="0"/>
              <a:t>куточок</a:t>
            </a:r>
            <a:r>
              <a:rPr lang="ru-RU" b="1" dirty="0" smtClean="0"/>
              <a:t> </a:t>
            </a:r>
            <a:r>
              <a:rPr lang="ru-RU" b="1" dirty="0" err="1" smtClean="0"/>
              <a:t>нашої</a:t>
            </a:r>
            <a:r>
              <a:rPr lang="ru-RU" b="1" dirty="0" smtClean="0"/>
              <a:t> </a:t>
            </a:r>
            <a:r>
              <a:rPr lang="ru-RU" b="1" dirty="0" err="1" smtClean="0"/>
              <a:t>України</a:t>
            </a:r>
            <a:r>
              <a:rPr lang="ru-RU" b="1" dirty="0" smtClean="0"/>
              <a:t>, </a:t>
            </a:r>
            <a:r>
              <a:rPr lang="ru-RU" b="1" dirty="0" err="1" smtClean="0"/>
              <a:t>який</a:t>
            </a:r>
            <a:r>
              <a:rPr lang="ru-RU" b="1" dirty="0" smtClean="0"/>
              <a:t> </a:t>
            </a:r>
            <a:r>
              <a:rPr lang="ru-RU" b="1" dirty="0" err="1" smtClean="0"/>
              <a:t>має</a:t>
            </a:r>
            <a:r>
              <a:rPr lang="ru-RU" b="1" dirty="0" smtClean="0"/>
              <a:t> </a:t>
            </a:r>
            <a:r>
              <a:rPr lang="ru-RU" b="1" dirty="0" err="1" smtClean="0"/>
              <a:t>багату</a:t>
            </a:r>
            <a:r>
              <a:rPr lang="ru-RU" b="1" dirty="0" smtClean="0"/>
              <a:t> </a:t>
            </a:r>
            <a:r>
              <a:rPr lang="ru-RU" b="1" dirty="0" err="1" smtClean="0"/>
              <a:t>історію</a:t>
            </a:r>
            <a:r>
              <a:rPr lang="ru-RU" b="1" dirty="0" smtClean="0"/>
              <a:t>, культуру та </a:t>
            </a:r>
            <a:r>
              <a:rPr lang="ru-RU" b="1" dirty="0" err="1" smtClean="0"/>
              <a:t>традиції</a:t>
            </a:r>
            <a:r>
              <a:rPr lang="ru-RU" b="1" dirty="0" smtClean="0"/>
              <a:t>. </a:t>
            </a:r>
            <a:r>
              <a:rPr lang="ru-RU" b="1" dirty="0" err="1" smtClean="0"/>
              <a:t>Кожне</a:t>
            </a:r>
            <a:r>
              <a:rPr lang="ru-RU" b="1" dirty="0" smtClean="0"/>
              <a:t> село, </a:t>
            </a:r>
            <a:r>
              <a:rPr lang="ru-RU" b="1" dirty="0" err="1" smtClean="0"/>
              <a:t>кожна</a:t>
            </a:r>
            <a:r>
              <a:rPr lang="ru-RU" b="1" dirty="0" smtClean="0"/>
              <a:t> </a:t>
            </a:r>
            <a:r>
              <a:rPr lang="ru-RU" b="1" dirty="0" err="1" smtClean="0"/>
              <a:t>вулиця</a:t>
            </a:r>
            <a:r>
              <a:rPr lang="ru-RU" b="1" dirty="0" smtClean="0"/>
              <a:t> </a:t>
            </a:r>
            <a:r>
              <a:rPr lang="ru-RU" b="1" dirty="0" err="1" smtClean="0"/>
              <a:t>мають</a:t>
            </a:r>
            <a:r>
              <a:rPr lang="ru-RU" b="1" dirty="0" smtClean="0"/>
              <a:t> свою </a:t>
            </a:r>
            <a:r>
              <a:rPr lang="ru-RU" b="1" dirty="0" err="1" smtClean="0"/>
              <a:t>неповторну</a:t>
            </a:r>
            <a:r>
              <a:rPr lang="ru-RU" b="1" dirty="0" smtClean="0"/>
              <a:t> </a:t>
            </a:r>
            <a:r>
              <a:rPr lang="ru-RU" b="1" dirty="0" err="1" smtClean="0"/>
              <a:t>назву</a:t>
            </a:r>
            <a:r>
              <a:rPr lang="ru-RU" b="1" dirty="0" smtClean="0"/>
              <a:t>, яка </a:t>
            </a:r>
            <a:r>
              <a:rPr lang="ru-RU" b="1" dirty="0" err="1" smtClean="0"/>
              <a:t>відображає</a:t>
            </a:r>
            <a:r>
              <a:rPr lang="ru-RU" b="1" dirty="0" smtClean="0"/>
              <a:t> </a:t>
            </a:r>
            <a:r>
              <a:rPr lang="ru-RU" b="1" dirty="0" err="1" smtClean="0"/>
              <a:t>їх</a:t>
            </a:r>
            <a:r>
              <a:rPr lang="ru-RU" b="1" dirty="0" smtClean="0"/>
              <a:t> </a:t>
            </a:r>
            <a:r>
              <a:rPr lang="ru-RU" b="1" dirty="0" err="1" smtClean="0"/>
              <a:t>походження</a:t>
            </a:r>
            <a:r>
              <a:rPr lang="ru-RU" b="1" dirty="0" smtClean="0"/>
              <a:t>, </a:t>
            </a:r>
            <a:r>
              <a:rPr lang="ru-RU" b="1" dirty="0" err="1" smtClean="0"/>
              <a:t>особливості</a:t>
            </a:r>
            <a:r>
              <a:rPr lang="ru-RU" b="1" dirty="0" smtClean="0"/>
              <a:t> та долю. Часто вони </a:t>
            </a:r>
            <a:r>
              <a:rPr lang="ru-RU" b="1" dirty="0" err="1" smtClean="0"/>
              <a:t>овіяні</a:t>
            </a:r>
            <a:r>
              <a:rPr lang="ru-RU" b="1" dirty="0" smtClean="0"/>
              <a:t> легендами. </a:t>
            </a:r>
            <a:endParaRPr lang="uk-UA" sz="2400" b="1" dirty="0" smtClean="0">
              <a:latin typeface="Georgia" pitchFamily="18" charset="0"/>
            </a:endParaRPr>
          </a:p>
          <a:p>
            <a:endParaRPr lang="ru-RU" sz="2400" dirty="0">
              <a:latin typeface="Georgia" pitchFamily="18" charset="0"/>
            </a:endParaRPr>
          </a:p>
        </p:txBody>
      </p:sp>
      <p:pic>
        <p:nvPicPr>
          <p:cNvPr id="4" name="Рисунок 3" descr="Город_Балта_(карта_1860-х_годов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348880"/>
            <a:ext cx="8607397" cy="4468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:\9 кл. укр.мова ССР відкритий урок\наочність до відкр.урока мови\укр.фон для уроку сс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364088" y="692696"/>
            <a:ext cx="352839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rgbClr val="C00000"/>
                </a:solidFill>
                <a:latin typeface="Bookman Old Style" pitchFamily="18" charset="0"/>
              </a:rPr>
              <a:t>       </a:t>
            </a:r>
            <a:r>
              <a:rPr lang="uk-UA" sz="2000" b="1" i="1" dirty="0" smtClean="0">
                <a:solidFill>
                  <a:srgbClr val="C00000"/>
                </a:solidFill>
                <a:latin typeface="Bookman Old Style" pitchFamily="18" charset="0"/>
              </a:rPr>
              <a:t>Відео-подорож </a:t>
            </a:r>
          </a:p>
          <a:p>
            <a:r>
              <a:rPr lang="uk-UA" sz="2000" b="1" i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uk-UA" sz="2000" b="1" i="1" dirty="0" smtClean="0">
                <a:solidFill>
                  <a:srgbClr val="C00000"/>
                </a:solidFill>
                <a:latin typeface="Bookman Old Style" pitchFamily="18" charset="0"/>
              </a:rPr>
              <a:t>  селами </a:t>
            </a:r>
            <a:r>
              <a:rPr lang="uk-UA" sz="2000" b="1" i="1" dirty="0" err="1" smtClean="0">
                <a:solidFill>
                  <a:srgbClr val="C00000"/>
                </a:solidFill>
                <a:latin typeface="Bookman Old Style" pitchFamily="18" charset="0"/>
              </a:rPr>
              <a:t>Балтщини</a:t>
            </a:r>
            <a:endParaRPr lang="uk-UA" sz="2000" b="1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endParaRPr lang="uk-UA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uk-UA" sz="2000" i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uk-UA" sz="2000" i="1" dirty="0" smtClean="0">
                <a:solidFill>
                  <a:srgbClr val="C00000"/>
                </a:solidFill>
                <a:latin typeface="Bookman Old Style" pitchFamily="18" charset="0"/>
              </a:rPr>
              <a:t>   </a:t>
            </a:r>
            <a:r>
              <a:rPr lang="uk-UA" sz="1600" i="1" dirty="0" smtClean="0">
                <a:solidFill>
                  <a:srgbClr val="002060"/>
                </a:solidFill>
                <a:latin typeface="Bookman Old Style" pitchFamily="18" charset="0"/>
              </a:rPr>
              <a:t>(перегляд уривку відео </a:t>
            </a:r>
          </a:p>
          <a:p>
            <a:r>
              <a:rPr lang="uk-UA" sz="1600" i="1" dirty="0" smtClean="0">
                <a:solidFill>
                  <a:srgbClr val="002060"/>
                </a:solidFill>
                <a:latin typeface="Bookman Old Style" pitchFamily="18" charset="0"/>
              </a:rPr>
              <a:t>“Є на </a:t>
            </a:r>
            <a:r>
              <a:rPr lang="uk-UA" sz="1600" i="1" dirty="0" err="1" smtClean="0">
                <a:solidFill>
                  <a:srgbClr val="002060"/>
                </a:solidFill>
                <a:latin typeface="Bookman Old Style" pitchFamily="18" charset="0"/>
              </a:rPr>
              <a:t>Балтщині</a:t>
            </a:r>
            <a:r>
              <a:rPr lang="uk-UA" sz="1600" i="1" dirty="0" smtClean="0">
                <a:solidFill>
                  <a:srgbClr val="002060"/>
                </a:solidFill>
                <a:latin typeface="Bookman Old Style" pitchFamily="18" charset="0"/>
              </a:rPr>
              <a:t> невеличке село </a:t>
            </a:r>
            <a:r>
              <a:rPr lang="uk-UA" sz="1600" i="1" dirty="0" err="1" smtClean="0">
                <a:solidFill>
                  <a:srgbClr val="002060"/>
                </a:solidFill>
                <a:latin typeface="Bookman Old Style" pitchFamily="18" charset="0"/>
              </a:rPr>
              <a:t>Борсуки”</a:t>
            </a:r>
            <a:r>
              <a:rPr lang="uk-UA" sz="1600" i="1" dirty="0" smtClean="0">
                <a:solidFill>
                  <a:srgbClr val="002060"/>
                </a:solidFill>
                <a:latin typeface="Bookman Old Style" pitchFamily="18" charset="0"/>
              </a:rPr>
              <a:t>)</a:t>
            </a:r>
            <a:endParaRPr lang="uk-UA" sz="20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endParaRPr lang="uk-UA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uk-UA" i="1" dirty="0" smtClean="0">
                <a:solidFill>
                  <a:srgbClr val="002060"/>
                </a:solidFill>
                <a:latin typeface="Bookman Old Style" pitchFamily="18" charset="0"/>
              </a:rPr>
              <a:t>    </a:t>
            </a:r>
            <a:r>
              <a:rPr lang="en-US" i="1" dirty="0" smtClean="0">
                <a:solidFill>
                  <a:srgbClr val="002060"/>
                </a:solidFill>
                <a:latin typeface="Bookman Old Style" pitchFamily="18" charset="0"/>
              </a:rPr>
              <a:t>https</a:t>
            </a:r>
            <a:r>
              <a:rPr lang="en-US" i="1" dirty="0" smtClean="0">
                <a:solidFill>
                  <a:srgbClr val="002060"/>
                </a:solidFill>
                <a:latin typeface="Bookman Old Style" pitchFamily="18" charset="0"/>
              </a:rPr>
              <a:t>://youtu.be/BbxhrO7iDhU?si=wbnfr6XsJoU_oivt</a:t>
            </a:r>
            <a:endParaRPr lang="ru-RU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34820" name="Picture 4" descr="Неймовірні історії та дива за село Борсуки на Балтщині"/>
          <p:cNvPicPr>
            <a:picLocks noChangeAspect="1" noChangeArrowheads="1"/>
          </p:cNvPicPr>
          <p:nvPr/>
        </p:nvPicPr>
        <p:blipFill>
          <a:blip r:embed="rId3" cstate="print"/>
          <a:srcRect l="22148" r="21743"/>
          <a:stretch>
            <a:fillRect/>
          </a:stretch>
        </p:blipFill>
        <p:spPr bwMode="auto">
          <a:xfrm>
            <a:off x="0" y="0"/>
            <a:ext cx="5170963" cy="68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332656"/>
            <a:ext cx="770485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                         </a:t>
            </a:r>
            <a:r>
              <a:rPr lang="uk-UA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Випереджальне завдання</a:t>
            </a:r>
          </a:p>
          <a:p>
            <a:endParaRPr lang="uk-UA" sz="24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*Написати вільне есе </a:t>
            </a:r>
            <a:r>
              <a:rPr lang="uk-UA" sz="2000" i="1" dirty="0" smtClean="0">
                <a:solidFill>
                  <a:srgbClr val="C00000"/>
                </a:solidFill>
                <a:latin typeface="Bookman Old Style" pitchFamily="18" charset="0"/>
              </a:rPr>
              <a:t>“ Моє улюблене село </a:t>
            </a:r>
            <a:r>
              <a:rPr lang="uk-UA" sz="2000" i="1" dirty="0" err="1" smtClean="0">
                <a:solidFill>
                  <a:srgbClr val="C00000"/>
                </a:solidFill>
                <a:latin typeface="Bookman Old Style" pitchFamily="18" charset="0"/>
              </a:rPr>
              <a:t>Балтщини</a:t>
            </a:r>
            <a:r>
              <a:rPr lang="uk-UA" sz="2000" i="1" dirty="0" smtClean="0">
                <a:solidFill>
                  <a:srgbClr val="C00000"/>
                </a:solidFill>
                <a:latin typeface="Bookman Old Style" pitchFamily="18" charset="0"/>
              </a:rPr>
              <a:t> ”, </a:t>
            </a:r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використовуючи  складносурядні речення.</a:t>
            </a:r>
          </a:p>
          <a:p>
            <a:r>
              <a:rPr lang="uk-UA" sz="2000" i="1" dirty="0" smtClean="0">
                <a:solidFill>
                  <a:srgbClr val="002060"/>
                </a:solidFill>
                <a:latin typeface="Bookman Old Style" pitchFamily="18" charset="0"/>
              </a:rPr>
              <a:t>(Працюють над завданням 2-3 учня).</a:t>
            </a:r>
            <a:endParaRPr lang="ru-RU" sz="2000" i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У живописному селі Одеської області є шанс перемогти у Всеукраїнському конкурсі «Удивительные села Украины» — Ivasi.new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2856"/>
            <a:ext cx="5476875" cy="32861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Балтська міськрада закликала жителів громади прибрати могили ветеранів | Пульс Одещин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645024"/>
            <a:ext cx="3961016" cy="29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5897" y="476672"/>
            <a:ext cx="550810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Georgia" pitchFamily="18" charset="0"/>
              </a:rPr>
              <a:t>Актуалізація опорних знань.</a:t>
            </a:r>
            <a:endParaRPr lang="ru-RU" sz="2400" dirty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sz="2400" b="1" i="1" dirty="0">
                <a:solidFill>
                  <a:srgbClr val="7030A0"/>
                </a:solidFill>
                <a:latin typeface="Georgia" pitchFamily="18" charset="0"/>
              </a:rPr>
              <a:t>       </a:t>
            </a:r>
            <a:r>
              <a:rPr lang="uk-UA" sz="2400" b="1" i="1" dirty="0" smtClean="0">
                <a:solidFill>
                  <a:srgbClr val="7030A0"/>
                </a:solidFill>
                <a:latin typeface="Georgia" pitchFamily="18" charset="0"/>
              </a:rPr>
              <a:t>  </a:t>
            </a:r>
            <a:r>
              <a:rPr lang="uk-UA" sz="2400" b="1" i="1" dirty="0" smtClean="0">
                <a:solidFill>
                  <a:srgbClr val="7030A0"/>
                </a:solidFill>
                <a:latin typeface="Georgia" pitchFamily="18" charset="0"/>
              </a:rPr>
              <a:t>  Мозковий </a:t>
            </a:r>
            <a:r>
              <a:rPr lang="uk-UA" sz="2400" b="1" i="1" dirty="0" smtClean="0">
                <a:solidFill>
                  <a:srgbClr val="7030A0"/>
                </a:solidFill>
                <a:latin typeface="Georgia" pitchFamily="18" charset="0"/>
              </a:rPr>
              <a:t>штурм</a:t>
            </a:r>
          </a:p>
          <a:p>
            <a:endParaRPr lang="uk-UA" sz="2400" b="1" dirty="0">
              <a:latin typeface="Georgia" pitchFamily="18" charset="0"/>
            </a:endParaRPr>
          </a:p>
          <a:p>
            <a:r>
              <a:rPr lang="uk-UA" sz="2400" b="1" i="1" dirty="0" err="1">
                <a:solidFill>
                  <a:srgbClr val="002060"/>
                </a:solidFill>
              </a:rPr>
              <a:t>-Що</a:t>
            </a:r>
            <a:r>
              <a:rPr lang="uk-UA" sz="2400" b="1" i="1" dirty="0">
                <a:solidFill>
                  <a:srgbClr val="002060"/>
                </a:solidFill>
              </a:rPr>
              <a:t> називається реченням?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uk-UA" sz="2400" b="1" i="1" dirty="0" err="1">
                <a:solidFill>
                  <a:srgbClr val="002060"/>
                </a:solidFill>
              </a:rPr>
              <a:t>-Які</a:t>
            </a:r>
            <a:r>
              <a:rPr lang="uk-UA" sz="2400" b="1" i="1" dirty="0">
                <a:solidFill>
                  <a:srgbClr val="002060"/>
                </a:solidFill>
              </a:rPr>
              <a:t> бувають речення за будовою?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uk-UA" sz="2400" b="1" i="1" dirty="0" err="1">
                <a:solidFill>
                  <a:srgbClr val="002060"/>
                </a:solidFill>
              </a:rPr>
              <a:t>-Яке</a:t>
            </a:r>
            <a:r>
              <a:rPr lang="uk-UA" sz="2400" b="1" i="1" dirty="0">
                <a:solidFill>
                  <a:srgbClr val="002060"/>
                </a:solidFill>
              </a:rPr>
              <a:t> речення називається складносурядним?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uk-UA" sz="2400" b="1" i="1" dirty="0">
                <a:solidFill>
                  <a:srgbClr val="002060"/>
                </a:solidFill>
              </a:rPr>
              <a:t>- На які групи поділяються сполучники сурядності?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uk-UA" sz="2400" b="1" i="1" dirty="0">
                <a:solidFill>
                  <a:srgbClr val="002060"/>
                </a:solidFill>
              </a:rPr>
              <a:t>- Які змістові відношення бувають у такому реченні?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uk-UA" sz="2400" b="1" i="1" dirty="0">
                <a:solidFill>
                  <a:srgbClr val="002060"/>
                </a:solidFill>
              </a:rPr>
              <a:t>- А які ставляться розділові знаки?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- Чим </a:t>
            </a:r>
            <a:r>
              <a:rPr lang="uk-UA" sz="2400" b="1" i="1" dirty="0">
                <a:solidFill>
                  <a:srgbClr val="002060"/>
                </a:solidFill>
              </a:rPr>
              <a:t>складносурядне речення відрізняється від складнопідрядного?</a:t>
            </a:r>
            <a:endParaRPr lang="ru-RU" sz="2400" dirty="0">
              <a:solidFill>
                <a:srgbClr val="002060"/>
              </a:solidFill>
            </a:endParaRPr>
          </a:p>
          <a:p>
            <a:endParaRPr lang="ru-RU" sz="2400" dirty="0"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езультат пошуку зображень за запитом &quot;кома між частинами складносурядного речення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332656"/>
            <a:ext cx="576064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Georgia" pitchFamily="18" charset="0"/>
              </a:rPr>
              <a:t>                </a:t>
            </a:r>
            <a:r>
              <a:rPr lang="uk-UA" b="1" i="1" dirty="0" smtClean="0">
                <a:solidFill>
                  <a:srgbClr val="C00000"/>
                </a:solidFill>
                <a:latin typeface="Georgia" pitchFamily="18" charset="0"/>
              </a:rPr>
              <a:t>Дослідницький </a:t>
            </a:r>
            <a:r>
              <a:rPr lang="uk-UA" b="1" i="1" dirty="0" smtClean="0">
                <a:solidFill>
                  <a:srgbClr val="C00000"/>
                </a:solidFill>
                <a:latin typeface="Georgia" pitchFamily="18" charset="0"/>
              </a:rPr>
              <a:t>практикум</a:t>
            </a:r>
          </a:p>
          <a:p>
            <a:r>
              <a:rPr lang="uk-UA" sz="16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1600" b="1" i="1" dirty="0" smtClean="0">
                <a:solidFill>
                  <a:srgbClr val="C00000"/>
                </a:solidFill>
                <a:latin typeface="Georgia" pitchFamily="18" charset="0"/>
              </a:rPr>
              <a:t>                           </a:t>
            </a:r>
            <a:r>
              <a:rPr lang="uk-UA" sz="1600" b="1" i="1" dirty="0" smtClean="0">
                <a:solidFill>
                  <a:srgbClr val="002060"/>
                </a:solidFill>
                <a:latin typeface="Georgia" pitchFamily="18" charset="0"/>
              </a:rPr>
              <a:t>Робота в групах</a:t>
            </a:r>
            <a:endParaRPr lang="uk-UA" sz="16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endParaRPr lang="uk-UA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sz="1600" b="1" dirty="0" smtClean="0">
                <a:solidFill>
                  <a:srgbClr val="002060"/>
                </a:solidFill>
                <a:latin typeface="Georgia" pitchFamily="18" charset="0"/>
              </a:rPr>
              <a:t>*</a:t>
            </a:r>
            <a:r>
              <a:rPr lang="uk-UA" sz="1600" b="1" dirty="0" smtClean="0">
                <a:solidFill>
                  <a:srgbClr val="002060"/>
                </a:solidFill>
                <a:latin typeface="Georgia" pitchFamily="18" charset="0"/>
              </a:rPr>
              <a:t>Виконайте </a:t>
            </a:r>
            <a:r>
              <a:rPr lang="uk-UA" sz="1600" b="1" dirty="0">
                <a:solidFill>
                  <a:srgbClr val="002060"/>
                </a:solidFill>
                <a:latin typeface="Georgia" pitchFamily="18" charset="0"/>
              </a:rPr>
              <a:t>синтаксичний розбір речень, </a:t>
            </a:r>
            <a:r>
              <a:rPr lang="uk-UA" sz="1600" b="1" dirty="0" smtClean="0">
                <a:solidFill>
                  <a:srgbClr val="002060"/>
                </a:solidFill>
                <a:latin typeface="Georgia" pitchFamily="18" charset="0"/>
              </a:rPr>
              <a:t>надпишіть частини </a:t>
            </a:r>
            <a:r>
              <a:rPr lang="uk-UA" sz="1600" b="1" dirty="0">
                <a:solidFill>
                  <a:srgbClr val="002060"/>
                </a:solidFill>
                <a:latin typeface="Georgia" pitchFamily="18" charset="0"/>
              </a:rPr>
              <a:t>мови, </a:t>
            </a:r>
            <a:r>
              <a:rPr lang="uk-UA" sz="1600" b="1" dirty="0" smtClean="0">
                <a:solidFill>
                  <a:srgbClr val="002060"/>
                </a:solidFill>
                <a:latin typeface="Georgia" pitchFamily="18" charset="0"/>
              </a:rPr>
              <a:t>накресліть </a:t>
            </a:r>
            <a:r>
              <a:rPr lang="uk-UA" sz="1600" b="1" dirty="0">
                <a:solidFill>
                  <a:srgbClr val="002060"/>
                </a:solidFill>
                <a:latin typeface="Georgia" pitchFamily="18" charset="0"/>
              </a:rPr>
              <a:t>схеми</a:t>
            </a:r>
            <a:r>
              <a:rPr lang="uk-UA" sz="1600" b="1" dirty="0" smtClean="0">
                <a:solidFill>
                  <a:srgbClr val="002060"/>
                </a:solidFill>
                <a:latin typeface="Georgia" pitchFamily="18" charset="0"/>
              </a:rPr>
              <a:t>.  Поясніть розбір.</a:t>
            </a:r>
          </a:p>
          <a:p>
            <a:endParaRPr lang="ru-RU" b="1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dirty="0">
                <a:solidFill>
                  <a:srgbClr val="7030A0"/>
                </a:solidFill>
                <a:latin typeface="Georgia" pitchFamily="18" charset="0"/>
              </a:rPr>
              <a:t>І гр. </a:t>
            </a:r>
            <a:r>
              <a:rPr lang="uk-UA" i="1" dirty="0">
                <a:solidFill>
                  <a:srgbClr val="7030A0"/>
                </a:solidFill>
                <a:latin typeface="Georgia" pitchFamily="18" charset="0"/>
              </a:rPr>
              <a:t>Село Березівка було засноване у 1789 році, і  в ньому живуть дуже гостинні й доброзичливі люди.</a:t>
            </a:r>
            <a:r>
              <a:rPr lang="uk-UA" dirty="0">
                <a:solidFill>
                  <a:srgbClr val="7030A0"/>
                </a:solidFill>
                <a:latin typeface="Georgia" pitchFamily="18" charset="0"/>
              </a:rPr>
              <a:t> </a:t>
            </a:r>
            <a:endParaRPr lang="uk-UA" dirty="0" smtClean="0">
              <a:solidFill>
                <a:srgbClr val="7030A0"/>
              </a:solidFill>
              <a:latin typeface="Georgia" pitchFamily="18" charset="0"/>
            </a:endParaRPr>
          </a:p>
          <a:p>
            <a:endParaRPr lang="ru-RU" dirty="0">
              <a:latin typeface="Georgia" pitchFamily="18" charset="0"/>
            </a:endParaRPr>
          </a:p>
          <a:p>
            <a:r>
              <a:rPr lang="uk-UA" dirty="0">
                <a:solidFill>
                  <a:srgbClr val="00B0F0"/>
                </a:solidFill>
                <a:latin typeface="Georgia" pitchFamily="18" charset="0"/>
              </a:rPr>
              <a:t>ІІ гр.</a:t>
            </a:r>
            <a:r>
              <a:rPr lang="uk-UA" i="1" dirty="0">
                <a:solidFill>
                  <a:srgbClr val="00B0F0"/>
                </a:solidFill>
                <a:latin typeface="Georgia" pitchFamily="18" charset="0"/>
              </a:rPr>
              <a:t> Балта - маленьке місто з великою історією, і до цього року – районний центр, розташований на півночі Одеської області, на річці </a:t>
            </a:r>
            <a:r>
              <a:rPr lang="uk-UA" i="1" dirty="0" err="1">
                <a:solidFill>
                  <a:srgbClr val="00B0F0"/>
                </a:solidFill>
                <a:latin typeface="Georgia" pitchFamily="18" charset="0"/>
              </a:rPr>
              <a:t>Кодима</a:t>
            </a:r>
            <a:r>
              <a:rPr lang="uk-UA" i="1" dirty="0" smtClean="0">
                <a:solidFill>
                  <a:srgbClr val="00B0F0"/>
                </a:solidFill>
                <a:latin typeface="Georgia" pitchFamily="18" charset="0"/>
              </a:rPr>
              <a:t>.</a:t>
            </a:r>
          </a:p>
          <a:p>
            <a:endParaRPr lang="ru-RU" dirty="0">
              <a:latin typeface="Georgia" pitchFamily="18" charset="0"/>
            </a:endParaRPr>
          </a:p>
          <a:p>
            <a:r>
              <a:rPr lang="uk-UA" dirty="0">
                <a:solidFill>
                  <a:srgbClr val="0070C0"/>
                </a:solidFill>
                <a:latin typeface="Georgia" pitchFamily="18" charset="0"/>
              </a:rPr>
              <a:t>ІІІ гр.</a:t>
            </a:r>
            <a:r>
              <a:rPr lang="uk-UA" b="1" dirty="0">
                <a:solidFill>
                  <a:srgbClr val="0070C0"/>
                </a:solidFill>
                <a:latin typeface="Georgia" pitchFamily="18" charset="0"/>
              </a:rPr>
              <a:t> </a:t>
            </a:r>
            <a:r>
              <a:rPr lang="uk-UA" b="1" i="1" dirty="0" err="1">
                <a:solidFill>
                  <a:srgbClr val="0070C0"/>
                </a:solidFill>
                <a:latin typeface="Georgia" pitchFamily="18" charset="0"/>
              </a:rPr>
              <a:t>Обжиле́</a:t>
            </a:r>
            <a:r>
              <a:rPr lang="uk-UA" i="1" dirty="0">
                <a:solidFill>
                  <a:srgbClr val="0070C0"/>
                </a:solidFill>
                <a:latin typeface="Georgia" pitchFamily="18" charset="0"/>
              </a:rPr>
              <a:t> — </a:t>
            </a:r>
            <a:r>
              <a:rPr lang="uk-UA" i="1" dirty="0">
                <a:solidFill>
                  <a:srgbClr val="0070C0"/>
                </a:solidFill>
                <a:latin typeface="Georgia" pitchFamily="18" charset="0"/>
                <a:hlinkClick r:id="rId3" tooltip="Село"/>
              </a:rPr>
              <a:t>село</a:t>
            </a:r>
            <a:r>
              <a:rPr lang="uk-UA" i="1" dirty="0">
                <a:solidFill>
                  <a:srgbClr val="0070C0"/>
                </a:solidFill>
                <a:latin typeface="Georgia" pitchFamily="18" charset="0"/>
              </a:rPr>
              <a:t> у складі </a:t>
            </a:r>
            <a:r>
              <a:rPr lang="uk-UA" i="1" dirty="0">
                <a:solidFill>
                  <a:srgbClr val="0070C0"/>
                </a:solidFill>
                <a:latin typeface="Georgia" pitchFamily="18" charset="0"/>
                <a:hlinkClick r:id="rId4"/>
              </a:rPr>
              <a:t>Балтської міської громади</a:t>
            </a:r>
            <a:r>
              <a:rPr lang="uk-UA" i="1" dirty="0">
                <a:solidFill>
                  <a:srgbClr val="0070C0"/>
                </a:solidFill>
                <a:latin typeface="Georgia" pitchFamily="18" charset="0"/>
              </a:rPr>
              <a:t>, і воно знаходиться у Подільському районі Одеської </a:t>
            </a:r>
            <a:r>
              <a:rPr lang="ru-RU" i="1" dirty="0" err="1">
                <a:solidFill>
                  <a:srgbClr val="0070C0"/>
                </a:solidFill>
                <a:latin typeface="Georgia" pitchFamily="18" charset="0"/>
                <a:hlinkClick r:id="rId5" tooltip="Одеська область"/>
              </a:rPr>
              <a:t>області</a:t>
            </a:r>
            <a:r>
              <a:rPr lang="ru-RU" i="1" dirty="0" smtClean="0">
                <a:solidFill>
                  <a:srgbClr val="0070C0"/>
                </a:solidFill>
                <a:latin typeface="Georgia" pitchFamily="18" charset="0"/>
              </a:rPr>
              <a:t>.</a:t>
            </a:r>
          </a:p>
          <a:p>
            <a:endParaRPr lang="uk-UA" i="1" dirty="0" smtClean="0">
              <a:solidFill>
                <a:srgbClr val="0070C0"/>
              </a:solidFill>
              <a:latin typeface="Georgia" pitchFamily="18" charset="0"/>
            </a:endParaRPr>
          </a:p>
          <a:p>
            <a:r>
              <a:rPr lang="uk-UA" i="1" dirty="0" smtClean="0">
                <a:solidFill>
                  <a:srgbClr val="0070C0"/>
                </a:solidFill>
                <a:latin typeface="Georgia" pitchFamily="18" charset="0"/>
              </a:rPr>
              <a:t>		</a:t>
            </a:r>
            <a:r>
              <a:rPr lang="uk-UA" b="1" i="1" dirty="0" err="1" smtClean="0">
                <a:solidFill>
                  <a:srgbClr val="C00000"/>
                </a:solidFill>
                <a:latin typeface="Georgia" pitchFamily="18" charset="0"/>
              </a:rPr>
              <a:t>Мініпідсумок</a:t>
            </a:r>
            <a:endParaRPr lang="uk-UA" b="1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sz="1600" b="1" i="1" dirty="0" smtClean="0">
                <a:solidFill>
                  <a:srgbClr val="002060"/>
                </a:solidFill>
                <a:latin typeface="Georgia" pitchFamily="18" charset="0"/>
              </a:rPr>
              <a:t>- Що допомагає віднайти в тексті складносурядні речення?</a:t>
            </a:r>
          </a:p>
          <a:p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59832" y="332656"/>
            <a:ext cx="59046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Georgia" pitchFamily="18" charset="0"/>
              </a:rPr>
              <a:t>     </a:t>
            </a:r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Перевірка </a:t>
            </a:r>
            <a:r>
              <a:rPr lang="uk-UA" b="1" dirty="0">
                <a:solidFill>
                  <a:srgbClr val="002060"/>
                </a:solidFill>
                <a:latin typeface="Georgia" pitchFamily="18" charset="0"/>
              </a:rPr>
              <a:t>випереджального завдання </a:t>
            </a:r>
            <a:r>
              <a:rPr lang="uk-UA" b="1" dirty="0" smtClean="0">
                <a:latin typeface="Georgia" pitchFamily="18" charset="0"/>
              </a:rPr>
              <a:t>–</a:t>
            </a:r>
          </a:p>
          <a:p>
            <a:endParaRPr lang="uk-UA" b="1" dirty="0" smtClean="0">
              <a:latin typeface="Georgia" pitchFamily="18" charset="0"/>
            </a:endParaRPr>
          </a:p>
          <a:p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      написання </a:t>
            </a:r>
            <a:r>
              <a:rPr lang="uk-UA" b="1" dirty="0">
                <a:solidFill>
                  <a:srgbClr val="002060"/>
                </a:solidFill>
                <a:latin typeface="Georgia" pitchFamily="18" charset="0"/>
              </a:rPr>
              <a:t>учнями творів-есе на тему </a:t>
            </a:r>
            <a:endParaRPr lang="uk-UA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         </a:t>
            </a:r>
            <a:r>
              <a:rPr lang="uk-UA" b="1" dirty="0" smtClean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uk-UA" b="1" dirty="0">
                <a:solidFill>
                  <a:srgbClr val="C00000"/>
                </a:solidFill>
                <a:latin typeface="Georgia" pitchFamily="18" charset="0"/>
              </a:rPr>
              <a:t>Моє улюблене село </a:t>
            </a:r>
            <a:r>
              <a:rPr lang="uk-UA" b="1" dirty="0" err="1">
                <a:solidFill>
                  <a:srgbClr val="C00000"/>
                </a:solidFill>
                <a:latin typeface="Georgia" pitchFamily="18" charset="0"/>
              </a:rPr>
              <a:t>Балтщини</a:t>
            </a:r>
            <a:r>
              <a:rPr lang="uk-UA" b="1" dirty="0" smtClean="0">
                <a:solidFill>
                  <a:srgbClr val="C00000"/>
                </a:solidFill>
                <a:latin typeface="Georgia" pitchFamily="18" charset="0"/>
              </a:rPr>
              <a:t>»</a:t>
            </a:r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,  </a:t>
            </a:r>
          </a:p>
          <a:p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  </a:t>
            </a:r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 використовуючи складносурядні речення</a:t>
            </a:r>
            <a:endParaRPr lang="ru-RU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15362" name="Picture 2" descr="Балта пляж - Последние Одесские новости. Главные новости Одессы и Одесской  области за сегодн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3" y="2060848"/>
            <a:ext cx="8136903" cy="47959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79912" y="620688"/>
            <a:ext cx="38876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70C0"/>
                </a:solidFill>
                <a:latin typeface="Georgia" pitchFamily="18" charset="0"/>
              </a:rPr>
              <a:t>Музична </a:t>
            </a:r>
            <a:r>
              <a:rPr lang="uk-UA" sz="2800" b="1" dirty="0" smtClean="0">
                <a:solidFill>
                  <a:srgbClr val="0070C0"/>
                </a:solidFill>
                <a:latin typeface="Georgia" pitchFamily="18" charset="0"/>
              </a:rPr>
              <a:t>хвилинка</a:t>
            </a:r>
          </a:p>
          <a:p>
            <a:endParaRPr lang="uk-UA" sz="2800" b="1" dirty="0" smtClean="0">
              <a:latin typeface="Georgia" pitchFamily="18" charset="0"/>
            </a:endParaRPr>
          </a:p>
          <a:p>
            <a:r>
              <a:rPr lang="uk-UA" sz="2800" b="1" i="1" dirty="0" smtClean="0">
                <a:solidFill>
                  <a:srgbClr val="002060"/>
                </a:solidFill>
                <a:latin typeface="Georgia" pitchFamily="18" charset="0"/>
              </a:rPr>
              <a:t>Пісня</a:t>
            </a:r>
            <a:r>
              <a:rPr lang="uk-UA" sz="2800" b="1" i="1" dirty="0" smtClean="0">
                <a:latin typeface="Georgia" pitchFamily="18" charset="0"/>
              </a:rPr>
              <a:t> </a:t>
            </a:r>
            <a:r>
              <a:rPr lang="uk-UA" sz="2800" b="1" i="1" dirty="0" smtClean="0">
                <a:solidFill>
                  <a:srgbClr val="C00000"/>
                </a:solidFill>
                <a:latin typeface="Georgia" pitchFamily="18" charset="0"/>
              </a:rPr>
              <a:t>«Моє </a:t>
            </a:r>
            <a:r>
              <a:rPr lang="uk-UA" sz="2800" b="1" i="1" dirty="0">
                <a:solidFill>
                  <a:srgbClr val="C00000"/>
                </a:solidFill>
                <a:latin typeface="Georgia" pitchFamily="18" charset="0"/>
              </a:rPr>
              <a:t>село»</a:t>
            </a:r>
            <a:endParaRPr lang="ru-RU" sz="2800" i="1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24578" name="Picture 2" descr="Балта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348880"/>
            <a:ext cx="6048672" cy="4040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1839" y="332656"/>
            <a:ext cx="5832649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C00000"/>
                </a:solidFill>
                <a:latin typeface="Georgia" pitchFamily="18" charset="0"/>
              </a:rPr>
              <a:t>Пунктуаційний </a:t>
            </a:r>
            <a:r>
              <a:rPr lang="uk-UA" sz="2800" b="1" i="1" dirty="0" smtClean="0">
                <a:solidFill>
                  <a:srgbClr val="C00000"/>
                </a:solidFill>
                <a:latin typeface="Georgia" pitchFamily="18" charset="0"/>
              </a:rPr>
              <a:t>практикум</a:t>
            </a:r>
          </a:p>
          <a:p>
            <a:r>
              <a:rPr lang="uk-UA" sz="28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800" b="1" i="1" dirty="0" smtClean="0">
                <a:solidFill>
                  <a:srgbClr val="C00000"/>
                </a:solidFill>
                <a:latin typeface="Georgia" pitchFamily="18" charset="0"/>
              </a:rPr>
              <a:t>        </a:t>
            </a:r>
            <a:r>
              <a:rPr lang="uk-UA" sz="2000" b="1" i="1" dirty="0" smtClean="0">
                <a:solidFill>
                  <a:srgbClr val="002060"/>
                </a:solidFill>
                <a:latin typeface="Georgia" pitchFamily="18" charset="0"/>
              </a:rPr>
              <a:t>(Самостійна робота в групах)</a:t>
            </a:r>
            <a:endParaRPr lang="uk-UA" sz="28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endParaRPr lang="ru-RU" sz="2800" dirty="0">
              <a:latin typeface="Georgia" pitchFamily="18" charset="0"/>
            </a:endParaRPr>
          </a:p>
          <a:p>
            <a:r>
              <a:rPr lang="uk-UA" sz="1600" b="1" i="1" dirty="0">
                <a:solidFill>
                  <a:srgbClr val="002060"/>
                </a:solidFill>
                <a:latin typeface="Georgia" pitchFamily="18" charset="0"/>
              </a:rPr>
              <a:t>*Поставте розділові знаки у складносурядних реченнях, накресліть схеми</a:t>
            </a:r>
            <a:r>
              <a:rPr lang="uk-UA" sz="1600" b="1" i="1" dirty="0" smtClean="0">
                <a:solidFill>
                  <a:srgbClr val="002060"/>
                </a:solidFill>
                <a:latin typeface="Georgia" pitchFamily="18" charset="0"/>
              </a:rPr>
              <a:t>.</a:t>
            </a:r>
          </a:p>
          <a:p>
            <a:endParaRPr lang="ru-RU" i="1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ru-RU" b="1" dirty="0">
                <a:solidFill>
                  <a:srgbClr val="0070C0"/>
                </a:solidFill>
                <a:latin typeface="Georgia" pitchFamily="18" charset="0"/>
              </a:rPr>
              <a:t>І гр..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</a:rPr>
              <a:t>Згідно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</a:rPr>
              <a:t>з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 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  <a:hlinkClick r:id="rId3" tooltip="Перепис населення УРСР (1989)"/>
              </a:rPr>
              <a:t>переписом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  <a:hlinkClick r:id="rId3" tooltip="Перепис населення УРСР (1989)"/>
              </a:rPr>
              <a:t> 1989 року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 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</a:rPr>
              <a:t>населення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 села</a:t>
            </a:r>
            <a:r>
              <a:rPr lang="uk-UA" dirty="0">
                <a:solidFill>
                  <a:srgbClr val="0070C0"/>
                </a:solidFill>
                <a:latin typeface="Georgia" pitchFamily="18" charset="0"/>
              </a:rPr>
              <a:t> Березівки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 становило 473 особи </a:t>
            </a:r>
            <a:r>
              <a:rPr lang="uk-UA" dirty="0">
                <a:solidFill>
                  <a:srgbClr val="0070C0"/>
                </a:solidFill>
                <a:latin typeface="Georgia" pitchFamily="18" charset="0"/>
              </a:rPr>
              <a:t>а</a:t>
            </a:r>
            <a:endParaRPr lang="ru-RU" dirty="0">
              <a:solidFill>
                <a:srgbClr val="0070C0"/>
              </a:solidFill>
              <a:latin typeface="Georgia" pitchFamily="18" charset="0"/>
            </a:endParaRPr>
          </a:p>
          <a:p>
            <a:r>
              <a:rPr lang="uk-UA" dirty="0">
                <a:solidFill>
                  <a:srgbClr val="0070C0"/>
                </a:solidFill>
                <a:latin typeface="Georgia" pitchFamily="18" charset="0"/>
              </a:rPr>
              <a:t>з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а 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  <a:hlinkClick r:id="rId4" tooltip="Перепис населення України (2001)"/>
              </a:rPr>
              <a:t>переписом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  <a:hlinkClick r:id="rId4" tooltip="Перепис населення України (2001)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  <a:hlinkClick r:id="rId4" tooltip="Перепис населення України (2001)"/>
              </a:rPr>
              <a:t>населення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  <a:hlinkClick r:id="rId4" tooltip="Перепис населення України (2001)"/>
              </a:rPr>
              <a:t> 2001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 року в </a:t>
            </a:r>
            <a:r>
              <a:rPr lang="ru-RU" dirty="0" err="1">
                <a:solidFill>
                  <a:srgbClr val="0070C0"/>
                </a:solidFill>
                <a:latin typeface="Georgia" pitchFamily="18" charset="0"/>
              </a:rPr>
              <a:t>селі</a:t>
            </a:r>
            <a:r>
              <a:rPr lang="ru-RU" dirty="0">
                <a:solidFill>
                  <a:srgbClr val="0070C0"/>
                </a:solidFill>
                <a:latin typeface="Georgia" pitchFamily="18" charset="0"/>
              </a:rPr>
              <a:t> мешкала 261 особа. </a:t>
            </a:r>
          </a:p>
          <a:p>
            <a:r>
              <a:rPr lang="uk-UA" b="1" dirty="0">
                <a:latin typeface="Georgia" pitchFamily="18" charset="0"/>
              </a:rPr>
              <a:t> </a:t>
            </a:r>
            <a:endParaRPr lang="ru-RU" dirty="0">
              <a:latin typeface="Georgia" pitchFamily="18" charset="0"/>
            </a:endParaRPr>
          </a:p>
          <a:p>
            <a:r>
              <a:rPr lang="uk-UA" b="1" dirty="0">
                <a:solidFill>
                  <a:srgbClr val="7030A0"/>
                </a:solidFill>
                <a:latin typeface="Georgia" pitchFamily="18" charset="0"/>
              </a:rPr>
              <a:t>ІІ гр.</a:t>
            </a:r>
            <a:r>
              <a:rPr lang="uk-UA" dirty="0">
                <a:solidFill>
                  <a:srgbClr val="7030A0"/>
                </a:solidFill>
                <a:latin typeface="Georgia" pitchFamily="18" charset="0"/>
              </a:rPr>
              <a:t> Почалося все з невеличкої турецької фортеці та містечко пережило чимало війн та набігів </a:t>
            </a:r>
            <a:r>
              <a:rPr lang="uk-UA" dirty="0" smtClean="0">
                <a:solidFill>
                  <a:srgbClr val="7030A0"/>
                </a:solidFill>
                <a:latin typeface="Georgia" pitchFamily="18" charset="0"/>
              </a:rPr>
              <a:t>і </a:t>
            </a:r>
            <a:endParaRPr lang="uk-UA" dirty="0" smtClean="0">
              <a:solidFill>
                <a:srgbClr val="7030A0"/>
              </a:solidFill>
              <a:latin typeface="Georgia" pitchFamily="18" charset="0"/>
            </a:endParaRPr>
          </a:p>
          <a:p>
            <a:r>
              <a:rPr lang="uk-UA" dirty="0" smtClean="0">
                <a:solidFill>
                  <a:srgbClr val="7030A0"/>
                </a:solidFill>
                <a:latin typeface="Georgia" pitchFamily="18" charset="0"/>
              </a:rPr>
              <a:t>в</a:t>
            </a:r>
            <a:r>
              <a:rPr lang="uk-UA" dirty="0" smtClean="0">
                <a:solidFill>
                  <a:srgbClr val="7030A0"/>
                </a:solidFill>
                <a:latin typeface="Georgia" pitchFamily="18" charset="0"/>
              </a:rPr>
              <a:t> 1776 році </a:t>
            </a:r>
            <a:r>
              <a:rPr lang="uk-UA" dirty="0">
                <a:solidFill>
                  <a:srgbClr val="7030A0"/>
                </a:solidFill>
                <a:latin typeface="Georgia" pitchFamily="18" charset="0"/>
              </a:rPr>
              <a:t>отримало магдебурзьке право</a:t>
            </a:r>
            <a:r>
              <a:rPr lang="uk-UA" dirty="0" smtClean="0">
                <a:solidFill>
                  <a:srgbClr val="7030A0"/>
                </a:solidFill>
                <a:latin typeface="Georgia" pitchFamily="18" charset="0"/>
              </a:rPr>
              <a:t>.</a:t>
            </a:r>
          </a:p>
          <a:p>
            <a:endParaRPr lang="ru-RU" dirty="0">
              <a:latin typeface="Georgia" pitchFamily="18" charset="0"/>
            </a:endParaRPr>
          </a:p>
          <a:p>
            <a:r>
              <a:rPr lang="uk-UA" b="1" dirty="0">
                <a:solidFill>
                  <a:srgbClr val="002060"/>
                </a:solidFill>
                <a:latin typeface="Georgia" pitchFamily="18" charset="0"/>
              </a:rPr>
              <a:t>ІІІ гр..</a:t>
            </a:r>
            <a:r>
              <a:rPr lang="uk-UA" dirty="0">
                <a:solidFill>
                  <a:srgbClr val="002060"/>
                </a:solidFill>
                <a:latin typeface="Georgia" pitchFamily="18" charset="0"/>
              </a:rPr>
              <a:t> За переказами раніше було містечко і воно звалось </a:t>
            </a:r>
            <a:r>
              <a:rPr lang="uk-UA" dirty="0" err="1">
                <a:solidFill>
                  <a:srgbClr val="002060"/>
                </a:solidFill>
                <a:latin typeface="Georgia" pitchFamily="18" charset="0"/>
              </a:rPr>
              <a:t>Волосовинці</a:t>
            </a:r>
            <a:r>
              <a:rPr lang="uk-UA" dirty="0">
                <a:solidFill>
                  <a:srgbClr val="002060"/>
                </a:solidFill>
                <a:latin typeface="Georgia" pitchFamily="18" charset="0"/>
              </a:rPr>
              <a:t> або </a:t>
            </a:r>
            <a:r>
              <a:rPr lang="uk-UA" dirty="0" err="1">
                <a:solidFill>
                  <a:srgbClr val="002060"/>
                </a:solidFill>
                <a:latin typeface="Georgia" pitchFamily="18" charset="0"/>
              </a:rPr>
              <a:t>Гобжила</a:t>
            </a:r>
            <a:r>
              <a:rPr lang="uk-UA" dirty="0" smtClean="0">
                <a:solidFill>
                  <a:srgbClr val="002060"/>
                </a:solidFill>
                <a:latin typeface="Georgia" pitchFamily="18" charset="0"/>
              </a:rPr>
              <a:t>.</a:t>
            </a:r>
          </a:p>
          <a:p>
            <a:endParaRPr lang="uk-UA" dirty="0" smtClean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dirty="0" smtClean="0">
                <a:solidFill>
                  <a:srgbClr val="002060"/>
                </a:solidFill>
                <a:latin typeface="Georgia" pitchFamily="18" charset="0"/>
              </a:rPr>
              <a:t>	</a:t>
            </a:r>
            <a:r>
              <a:rPr lang="uk-UA" b="1" i="1" dirty="0" smtClean="0">
                <a:solidFill>
                  <a:srgbClr val="C00000"/>
                </a:solidFill>
                <a:latin typeface="Georgia" pitchFamily="18" charset="0"/>
              </a:rPr>
              <a:t>Перевірка виконання роботи</a:t>
            </a:r>
          </a:p>
          <a:p>
            <a:r>
              <a:rPr lang="uk-UA" smtClean="0">
                <a:solidFill>
                  <a:srgbClr val="002060"/>
                </a:solidFill>
                <a:latin typeface="Georgia" pitchFamily="18" charset="0"/>
              </a:rPr>
              <a:t>	</a:t>
            </a:r>
            <a:r>
              <a:rPr lang="uk-UA" smtClean="0">
                <a:solidFill>
                  <a:srgbClr val="002060"/>
                </a:solidFill>
                <a:latin typeface="Georgia" pitchFamily="18" charset="0"/>
              </a:rPr>
              <a:t> </a:t>
            </a:r>
            <a:r>
              <a:rPr lang="uk-UA" dirty="0" smtClean="0">
                <a:solidFill>
                  <a:srgbClr val="002060"/>
                </a:solidFill>
                <a:latin typeface="Georgia" pitchFamily="18" charset="0"/>
              </a:rPr>
              <a:t>(Робота біля дошки </a:t>
            </a:r>
            <a:r>
              <a:rPr lang="uk-UA" smtClean="0">
                <a:solidFill>
                  <a:srgbClr val="002060"/>
                </a:solidFill>
                <a:latin typeface="Georgia" pitchFamily="18" charset="0"/>
              </a:rPr>
              <a:t>з поясненням)</a:t>
            </a:r>
            <a:endParaRPr lang="ru-RU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b="1" i="1" dirty="0">
                <a:latin typeface="Georgia" pitchFamily="18" charset="0"/>
              </a:rPr>
              <a:t> </a:t>
            </a:r>
            <a:endParaRPr lang="ru-RU" dirty="0">
              <a:latin typeface="Georg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3848" y="476672"/>
            <a:ext cx="5419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>
                <a:solidFill>
                  <a:srgbClr val="C00000"/>
                </a:solidFill>
                <a:latin typeface="Georgia" pitchFamily="18" charset="0"/>
              </a:rPr>
              <a:t>Інтерактивна </a:t>
            </a:r>
            <a:r>
              <a:rPr lang="uk-UA" b="1" i="1" dirty="0">
                <a:solidFill>
                  <a:srgbClr val="C00000"/>
                </a:solidFill>
                <a:latin typeface="Georgia" pitchFamily="18" charset="0"/>
              </a:rPr>
              <a:t>вправа на </a:t>
            </a:r>
            <a:r>
              <a:rPr lang="uk-UA" b="1" i="1" dirty="0" err="1">
                <a:solidFill>
                  <a:srgbClr val="C00000"/>
                </a:solidFill>
                <a:latin typeface="Georgia" pitchFamily="18" charset="0"/>
              </a:rPr>
              <a:t>Learn</a:t>
            </a:r>
            <a:r>
              <a:rPr lang="en-US" b="1" i="1" dirty="0" err="1">
                <a:solidFill>
                  <a:srgbClr val="C00000"/>
                </a:solidFill>
                <a:latin typeface="Georgia" pitchFamily="18" charset="0"/>
              </a:rPr>
              <a:t>i</a:t>
            </a:r>
            <a:r>
              <a:rPr lang="uk-UA" b="1" i="1" dirty="0" err="1" smtClean="0">
                <a:solidFill>
                  <a:srgbClr val="C00000"/>
                </a:solidFill>
                <a:latin typeface="Georgia" pitchFamily="18" charset="0"/>
              </a:rPr>
              <a:t>ngApps</a:t>
            </a:r>
            <a:endParaRPr lang="uk-UA" b="1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endParaRPr lang="ru-RU" i="1" dirty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b="1" dirty="0" smtClean="0">
                <a:latin typeface="Georgia" pitchFamily="18" charset="0"/>
              </a:rPr>
              <a:t>        Розділові </a:t>
            </a:r>
            <a:r>
              <a:rPr lang="uk-UA" b="1" dirty="0">
                <a:latin typeface="Georgia" pitchFamily="18" charset="0"/>
              </a:rPr>
              <a:t>знаки </a:t>
            </a:r>
            <a:r>
              <a:rPr lang="uk-UA" b="1" dirty="0" smtClean="0">
                <a:latin typeface="Georgia" pitchFamily="18" charset="0"/>
              </a:rPr>
              <a:t>між частинами</a:t>
            </a:r>
            <a:r>
              <a:rPr lang="uk-UA" b="1" dirty="0" smtClean="0">
                <a:latin typeface="Georgia" pitchFamily="18" charset="0"/>
              </a:rPr>
              <a:t> ССР</a:t>
            </a:r>
          </a:p>
          <a:p>
            <a:endParaRPr lang="en-US" dirty="0" smtClean="0">
              <a:latin typeface="Georgia" pitchFamily="18" charset="0"/>
            </a:endParaRPr>
          </a:p>
          <a:p>
            <a:r>
              <a:rPr lang="en-US" dirty="0" smtClean="0">
                <a:solidFill>
                  <a:srgbClr val="0070C0"/>
                </a:solidFill>
                <a:latin typeface="Georgia" pitchFamily="18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  <a:latin typeface="Georgia" pitchFamily="18" charset="0"/>
              </a:rPr>
              <a:t>        </a:t>
            </a:r>
            <a:r>
              <a:rPr lang="uk-UA" dirty="0" smtClean="0">
                <a:solidFill>
                  <a:srgbClr val="0070C0"/>
                </a:solidFill>
                <a:latin typeface="Georgia" pitchFamily="18" charset="0"/>
              </a:rPr>
              <a:t>    </a:t>
            </a:r>
            <a:r>
              <a:rPr lang="en-US" dirty="0" smtClean="0">
                <a:solidFill>
                  <a:srgbClr val="0070C0"/>
                </a:solidFill>
                <a:latin typeface="Georgia" pitchFamily="18" charset="0"/>
              </a:rPr>
              <a:t> https</a:t>
            </a:r>
            <a:r>
              <a:rPr lang="en-US" dirty="0" smtClean="0">
                <a:solidFill>
                  <a:srgbClr val="0070C0"/>
                </a:solidFill>
                <a:latin typeface="Georgia" pitchFamily="18" charset="0"/>
              </a:rPr>
              <a:t>://learningapps.org/26499720</a:t>
            </a:r>
            <a:endParaRPr lang="ru-RU" dirty="0">
              <a:solidFill>
                <a:srgbClr val="0070C0"/>
              </a:solidFill>
              <a:latin typeface="Georgia" pitchFamily="18" charset="0"/>
            </a:endParaRPr>
          </a:p>
          <a:p>
            <a:endParaRPr lang="ru-RU" dirty="0"/>
          </a:p>
        </p:txBody>
      </p:sp>
      <p:pic>
        <p:nvPicPr>
          <p:cNvPr id="25602" name="Picture 2" descr="Міськрада Балти на Одещині вимагає заборонити УПЦ М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420888"/>
            <a:ext cx="6000750" cy="3429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1840" y="476672"/>
            <a:ext cx="601216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      Творче конструювання</a:t>
            </a:r>
          </a:p>
          <a:p>
            <a:r>
              <a:rPr lang="uk-UA" sz="2400" i="1" dirty="0" smtClean="0">
                <a:solidFill>
                  <a:srgbClr val="C00000"/>
                </a:solidFill>
                <a:latin typeface="Georgia" pitchFamily="18" charset="0"/>
              </a:rPr>
              <a:t>            </a:t>
            </a:r>
            <a:r>
              <a:rPr lang="uk-UA" sz="2400" i="1" dirty="0" smtClean="0">
                <a:solidFill>
                  <a:srgbClr val="002060"/>
                </a:solidFill>
                <a:latin typeface="Georgia" pitchFamily="18" charset="0"/>
              </a:rPr>
              <a:t>Гра “ Хто швидше? ”</a:t>
            </a:r>
            <a:endParaRPr lang="ru-RU" sz="2400" i="1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2400" b="1" dirty="0">
                <a:latin typeface="Georgia" pitchFamily="18" charset="0"/>
              </a:rPr>
              <a:t> 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b="1" i="1" dirty="0">
                <a:solidFill>
                  <a:srgbClr val="002060"/>
                </a:solidFill>
                <a:latin typeface="Georgia" pitchFamily="18" charset="0"/>
              </a:rPr>
              <a:t>*Складіть і запишіть речення за </a:t>
            </a:r>
            <a:r>
              <a:rPr lang="uk-UA" sz="2400" b="1" i="1" dirty="0" smtClean="0">
                <a:solidFill>
                  <a:srgbClr val="002060"/>
                </a:solidFill>
                <a:latin typeface="Georgia" pitchFamily="18" charset="0"/>
              </a:rPr>
              <a:t>поданими схемами.</a:t>
            </a:r>
            <a:endParaRPr lang="uk-UA" sz="2400" b="1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endParaRPr lang="ru-RU" sz="2400" dirty="0">
              <a:latin typeface="Georgia" pitchFamily="18" charset="0"/>
            </a:endParaRPr>
          </a:p>
          <a:p>
            <a:r>
              <a:rPr lang="uk-UA" sz="2400" b="1" dirty="0">
                <a:solidFill>
                  <a:srgbClr val="002060"/>
                </a:solidFill>
                <a:latin typeface="Georgia" pitchFamily="18" charset="0"/>
              </a:rPr>
              <a:t>І гр.. [  ], а [  </a:t>
            </a:r>
            <a:r>
              <a:rPr lang="uk-UA" sz="2400" b="1" dirty="0" smtClean="0">
                <a:solidFill>
                  <a:srgbClr val="002060"/>
                </a:solidFill>
                <a:latin typeface="Georgia" pitchFamily="18" charset="0"/>
              </a:rPr>
              <a:t>].</a:t>
            </a:r>
          </a:p>
          <a:p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2400" b="1" dirty="0">
                <a:solidFill>
                  <a:srgbClr val="002060"/>
                </a:solidFill>
                <a:latin typeface="Georgia" pitchFamily="18" charset="0"/>
              </a:rPr>
              <a:t>ІІ гр.. [  ], і [  ].</a:t>
            </a:r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2400" b="1" dirty="0">
                <a:solidFill>
                  <a:srgbClr val="002060"/>
                </a:solidFill>
                <a:latin typeface="Georgia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2400" b="1" dirty="0">
                <a:solidFill>
                  <a:srgbClr val="002060"/>
                </a:solidFill>
                <a:latin typeface="Georgia" pitchFamily="18" charset="0"/>
              </a:rPr>
              <a:t>ІІІ гр..[</a:t>
            </a:r>
            <a:r>
              <a:rPr lang="en-US" sz="2400" b="1" dirty="0">
                <a:solidFill>
                  <a:srgbClr val="002060"/>
                </a:solidFill>
                <a:latin typeface="Georgia" pitchFamily="18" charset="0"/>
              </a:rPr>
              <a:t>  ], </a:t>
            </a:r>
            <a:r>
              <a:rPr lang="uk-UA" sz="2400" b="1" dirty="0">
                <a:solidFill>
                  <a:srgbClr val="002060"/>
                </a:solidFill>
                <a:latin typeface="Georgia" pitchFamily="18" charset="0"/>
              </a:rPr>
              <a:t>зате </a:t>
            </a:r>
            <a:r>
              <a:rPr lang="en-US" sz="2400" b="1" dirty="0">
                <a:solidFill>
                  <a:srgbClr val="002060"/>
                </a:solidFill>
                <a:latin typeface="Georgia" pitchFamily="18" charset="0"/>
              </a:rPr>
              <a:t>[  ]</a:t>
            </a:r>
            <a:r>
              <a:rPr lang="uk-UA" sz="2400" b="1" dirty="0">
                <a:solidFill>
                  <a:srgbClr val="002060"/>
                </a:solidFill>
                <a:latin typeface="Georgia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dirty="0">
                <a:solidFill>
                  <a:srgbClr val="002060"/>
                </a:solidFill>
              </a:rPr>
              <a:t> 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27784" y="116632"/>
            <a:ext cx="65162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                                            </a:t>
            </a:r>
            <a:r>
              <a:rPr lang="uk-UA" b="1" dirty="0" smtClean="0">
                <a:solidFill>
                  <a:srgbClr val="002060"/>
                </a:solidFill>
              </a:rPr>
              <a:t>Творчий </a:t>
            </a:r>
            <a:r>
              <a:rPr lang="uk-UA" b="1" dirty="0" err="1" smtClean="0">
                <a:solidFill>
                  <a:srgbClr val="002060"/>
                </a:solidFill>
              </a:rPr>
              <a:t>проєкт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smtClean="0">
                <a:solidFill>
                  <a:srgbClr val="002060"/>
                </a:solidFill>
              </a:rPr>
              <a:t>                                        </a:t>
            </a:r>
            <a:r>
              <a:rPr lang="uk-UA" b="1" dirty="0" smtClean="0">
                <a:solidFill>
                  <a:srgbClr val="002060"/>
                </a:solidFill>
              </a:rPr>
              <a:t>       </a:t>
            </a:r>
            <a:r>
              <a:rPr lang="en-US" b="1" dirty="0" smtClean="0">
                <a:solidFill>
                  <a:srgbClr val="002060"/>
                </a:solidFill>
              </a:rPr>
              <a:t>(</a:t>
            </a:r>
            <a:r>
              <a:rPr lang="uk-UA" b="1" dirty="0" err="1" smtClean="0">
                <a:solidFill>
                  <a:srgbClr val="002060"/>
                </a:solidFill>
              </a:rPr>
              <a:t>мінізвіт</a:t>
            </a:r>
            <a:r>
              <a:rPr lang="uk-UA" b="1" dirty="0" smtClean="0">
                <a:solidFill>
                  <a:srgbClr val="002060"/>
                </a:solidFill>
              </a:rPr>
              <a:t>)</a:t>
            </a:r>
            <a:endParaRPr lang="uk-UA" b="1" dirty="0" smtClean="0">
              <a:solidFill>
                <a:srgbClr val="002060"/>
              </a:solidFill>
            </a:endParaRPr>
          </a:p>
          <a:p>
            <a:endParaRPr lang="uk-UA" b="1" dirty="0" smtClean="0">
              <a:solidFill>
                <a:srgbClr val="002060"/>
              </a:solidFill>
            </a:endParaRPr>
          </a:p>
          <a:p>
            <a:r>
              <a:rPr lang="uk-UA" b="1" dirty="0" smtClean="0"/>
              <a:t>     </a:t>
            </a:r>
            <a:r>
              <a:rPr lang="en-US" b="1" dirty="0" smtClean="0"/>
              <a:t>         </a:t>
            </a:r>
            <a:r>
              <a:rPr lang="uk-UA" b="1" dirty="0" smtClean="0"/>
              <a:t>      </a:t>
            </a:r>
            <a:r>
              <a:rPr lang="uk-UA" i="1" dirty="0" smtClean="0">
                <a:latin typeface="Bookman Old Style" pitchFamily="18" charset="0"/>
              </a:rPr>
              <a:t>Створення хмари </a:t>
            </a:r>
            <a:r>
              <a:rPr lang="uk-UA" i="1" dirty="0">
                <a:latin typeface="Bookman Old Style" pitchFamily="18" charset="0"/>
              </a:rPr>
              <a:t>слів на тему </a:t>
            </a:r>
            <a:endParaRPr lang="en-US" i="1" dirty="0" smtClean="0">
              <a:latin typeface="Bookman Old Style" pitchFamily="18" charset="0"/>
            </a:endParaRPr>
          </a:p>
          <a:p>
            <a:endParaRPr lang="uk-UA" i="1" dirty="0" smtClean="0">
              <a:latin typeface="Bookman Old Style" pitchFamily="18" charset="0"/>
            </a:endParaRPr>
          </a:p>
          <a:p>
            <a:r>
              <a:rPr lang="uk-UA" i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uk-UA" i="1" dirty="0" smtClean="0">
                <a:solidFill>
                  <a:srgbClr val="C00000"/>
                </a:solidFill>
                <a:latin typeface="Bookman Old Style" pitchFamily="18" charset="0"/>
              </a:rPr>
              <a:t>                     </a:t>
            </a:r>
            <a:r>
              <a:rPr lang="uk-UA" i="1" dirty="0" smtClean="0">
                <a:solidFill>
                  <a:srgbClr val="C00000"/>
                </a:solidFill>
                <a:latin typeface="Bookman Old Style" pitchFamily="18" charset="0"/>
              </a:rPr>
              <a:t>«Складносурядне </a:t>
            </a:r>
            <a:r>
              <a:rPr lang="uk-UA" i="1" dirty="0">
                <a:solidFill>
                  <a:srgbClr val="C00000"/>
                </a:solidFill>
                <a:latin typeface="Bookman Old Style" pitchFamily="18" charset="0"/>
              </a:rPr>
              <a:t>речення</a:t>
            </a:r>
            <a:r>
              <a:rPr lang="uk-UA" i="1" dirty="0" smtClean="0">
                <a:solidFill>
                  <a:srgbClr val="C00000"/>
                </a:solidFill>
                <a:latin typeface="Bookman Old Style" pitchFamily="18" charset="0"/>
              </a:rPr>
              <a:t>»</a:t>
            </a:r>
            <a:endParaRPr lang="en-US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endParaRPr lang="en-US" i="1" dirty="0" smtClean="0">
              <a:solidFill>
                <a:srgbClr val="C00000"/>
              </a:solidFill>
              <a:latin typeface="Bookman Old Style" pitchFamily="18" charset="0"/>
            </a:endParaRPr>
          </a:p>
          <a:p>
            <a:r>
              <a:rPr lang="en-US" i="1" dirty="0" smtClean="0">
                <a:solidFill>
                  <a:srgbClr val="C00000"/>
                </a:solidFill>
                <a:latin typeface="Bookman Old Style" pitchFamily="18" charset="0"/>
              </a:rPr>
              <a:t> </a:t>
            </a:r>
            <a:r>
              <a:rPr lang="en-US" i="1" dirty="0" smtClean="0">
                <a:solidFill>
                  <a:srgbClr val="C00000"/>
                </a:solidFill>
                <a:latin typeface="Bookman Old Style" pitchFamily="18" charset="0"/>
              </a:rPr>
              <a:t>           </a:t>
            </a:r>
            <a:r>
              <a:rPr lang="uk-UA" i="1" dirty="0" smtClean="0">
                <a:solidFill>
                  <a:srgbClr val="C00000"/>
                </a:solidFill>
                <a:latin typeface="Bookman Old Style" pitchFamily="18" charset="0"/>
              </a:rPr>
              <a:t>        </a:t>
            </a:r>
            <a:r>
              <a:rPr lang="uk-UA" i="1" dirty="0" smtClean="0">
                <a:solidFill>
                  <a:srgbClr val="002060"/>
                </a:solidFill>
                <a:latin typeface="Bookman Old Style" pitchFamily="18" charset="0"/>
              </a:rPr>
              <a:t>на </a:t>
            </a:r>
            <a:r>
              <a:rPr lang="uk-UA" i="1" dirty="0" err="1" smtClean="0">
                <a:solidFill>
                  <a:srgbClr val="002060"/>
                </a:solidFill>
                <a:latin typeface="Bookman Old Style" pitchFamily="18" charset="0"/>
              </a:rPr>
              <a:t>веб-сайті</a:t>
            </a:r>
            <a:r>
              <a:rPr lang="uk-UA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en-US" i="1" dirty="0" smtClean="0">
                <a:solidFill>
                  <a:srgbClr val="002060"/>
                </a:solidFill>
                <a:latin typeface="Bookman Old Style" pitchFamily="18" charset="0"/>
              </a:rPr>
              <a:t>worditout.com</a:t>
            </a:r>
            <a:endParaRPr lang="uk-UA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uk-UA" dirty="0"/>
              <a:t> </a:t>
            </a:r>
            <a:endParaRPr lang="ru-RU" dirty="0"/>
          </a:p>
          <a:p>
            <a:endParaRPr lang="ru-RU" dirty="0"/>
          </a:p>
        </p:txBody>
      </p:sp>
      <p:pic>
        <p:nvPicPr>
          <p:cNvPr id="27652" name="Picture 4" descr="В Одесской ОГА презентовали карту новых ОТГ: главная интрига - сколько  будет районов (карта) — УСІ Onl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564904"/>
            <a:ext cx="5810225" cy="410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3848" y="1124744"/>
            <a:ext cx="576064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Georgia" pitchFamily="18" charset="0"/>
              </a:rPr>
              <a:t>                    </a:t>
            </a:r>
            <a:r>
              <a:rPr lang="uk-UA" sz="2000" b="1" i="1" dirty="0" smtClean="0">
                <a:solidFill>
                  <a:srgbClr val="C00000"/>
                </a:solidFill>
                <a:latin typeface="Georgia" pitchFamily="18" charset="0"/>
              </a:rPr>
              <a:t>Домашнє завдання</a:t>
            </a:r>
            <a:endParaRPr lang="uk-UA" b="1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endParaRPr lang="ru-RU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b="1" dirty="0">
                <a:solidFill>
                  <a:srgbClr val="002060"/>
                </a:solidFill>
                <a:latin typeface="Georgia" pitchFamily="18" charset="0"/>
              </a:rPr>
              <a:t>Різнорівневе</a:t>
            </a:r>
            <a:r>
              <a:rPr lang="uk-UA" b="1" dirty="0" smtClean="0">
                <a:solidFill>
                  <a:srgbClr val="002060"/>
                </a:solidFill>
                <a:latin typeface="Georgia" pitchFamily="18" charset="0"/>
              </a:rPr>
              <a:t>:</a:t>
            </a:r>
          </a:p>
          <a:p>
            <a:endParaRPr lang="ru-RU" dirty="0">
              <a:latin typeface="Georgia" pitchFamily="18" charset="0"/>
            </a:endParaRPr>
          </a:p>
          <a:p>
            <a:r>
              <a:rPr lang="uk-UA" b="1" dirty="0">
                <a:solidFill>
                  <a:srgbClr val="92D050"/>
                </a:solidFill>
                <a:latin typeface="Georgia" pitchFamily="18" charset="0"/>
              </a:rPr>
              <a:t>На 6 б – вправа з будиночком на с. </a:t>
            </a:r>
            <a:r>
              <a:rPr lang="uk-UA" sz="1400" b="1" dirty="0" smtClean="0">
                <a:solidFill>
                  <a:srgbClr val="92D050"/>
                </a:solidFill>
                <a:latin typeface="Georgia" pitchFamily="18" charset="0"/>
              </a:rPr>
              <a:t>61</a:t>
            </a:r>
            <a:r>
              <a:rPr lang="uk-UA" sz="1400" b="1" dirty="0" smtClean="0">
                <a:solidFill>
                  <a:srgbClr val="92D050"/>
                </a:solidFill>
                <a:latin typeface="Georgia" pitchFamily="18" charset="0"/>
              </a:rPr>
              <a:t> (за підручником О. Авраменка </a:t>
            </a:r>
            <a:r>
              <a:rPr lang="uk-UA" sz="1400" b="1" dirty="0" err="1" smtClean="0">
                <a:solidFill>
                  <a:srgbClr val="92D050"/>
                </a:solidFill>
                <a:latin typeface="Georgia" pitchFamily="18" charset="0"/>
              </a:rPr>
              <a:t>“Українська</a:t>
            </a:r>
            <a:r>
              <a:rPr lang="uk-UA" sz="1400" b="1" dirty="0" smtClean="0">
                <a:solidFill>
                  <a:srgbClr val="92D050"/>
                </a:solidFill>
                <a:latin typeface="Georgia" pitchFamily="18" charset="0"/>
              </a:rPr>
              <a:t> </a:t>
            </a:r>
            <a:r>
              <a:rPr lang="uk-UA" sz="1400" b="1" dirty="0" err="1" smtClean="0">
                <a:solidFill>
                  <a:srgbClr val="92D050"/>
                </a:solidFill>
                <a:latin typeface="Georgia" pitchFamily="18" charset="0"/>
              </a:rPr>
              <a:t>мова”</a:t>
            </a:r>
            <a:r>
              <a:rPr lang="uk-UA" sz="1400" b="1" dirty="0" smtClean="0">
                <a:solidFill>
                  <a:srgbClr val="92D050"/>
                </a:solidFill>
                <a:latin typeface="Georgia" pitchFamily="18" charset="0"/>
              </a:rPr>
              <a:t> 9 клас)</a:t>
            </a:r>
            <a:endParaRPr lang="uk-UA" b="1" dirty="0" smtClean="0">
              <a:solidFill>
                <a:srgbClr val="92D050"/>
              </a:solidFill>
              <a:latin typeface="Georgia" pitchFamily="18" charset="0"/>
            </a:endParaRPr>
          </a:p>
          <a:p>
            <a:endParaRPr lang="ru-RU" dirty="0">
              <a:latin typeface="Georgia" pitchFamily="18" charset="0"/>
            </a:endParaRPr>
          </a:p>
          <a:p>
            <a:r>
              <a:rPr lang="uk-UA" b="1" dirty="0">
                <a:solidFill>
                  <a:srgbClr val="7030A0"/>
                </a:solidFill>
                <a:latin typeface="Georgia" pitchFamily="18" charset="0"/>
              </a:rPr>
              <a:t>На 12 б – написати твір - роздум на </a:t>
            </a:r>
            <a:r>
              <a:rPr lang="uk-UA" b="1" dirty="0" smtClean="0">
                <a:solidFill>
                  <a:srgbClr val="7030A0"/>
                </a:solidFill>
                <a:latin typeface="Georgia" pitchFamily="18" charset="0"/>
              </a:rPr>
              <a:t>тему</a:t>
            </a:r>
          </a:p>
          <a:p>
            <a:endParaRPr lang="uk-UA" b="1" dirty="0">
              <a:latin typeface="Georgia" pitchFamily="18" charset="0"/>
            </a:endParaRPr>
          </a:p>
          <a:p>
            <a:r>
              <a:rPr lang="uk-UA" sz="2400" b="1" i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400" b="1" i="1" dirty="0">
                <a:solidFill>
                  <a:srgbClr val="C00000"/>
                </a:solidFill>
                <a:latin typeface="Georgia" pitchFamily="18" charset="0"/>
              </a:rPr>
              <a:t>«</a:t>
            </a:r>
            <a:r>
              <a:rPr lang="uk-UA" sz="2400" i="1" dirty="0">
                <a:solidFill>
                  <a:srgbClr val="C00000"/>
                </a:solidFill>
                <a:latin typeface="Georgia" pitchFamily="18" charset="0"/>
              </a:rPr>
              <a:t>Чому необхідно знати свою </a:t>
            </a:r>
            <a:endParaRPr lang="uk-UA" sz="2400" i="1" dirty="0" smtClean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sz="2400" i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uk-UA" sz="2400" i="1" dirty="0" smtClean="0">
                <a:solidFill>
                  <a:srgbClr val="C00000"/>
                </a:solidFill>
                <a:latin typeface="Georgia" pitchFamily="18" charset="0"/>
              </a:rPr>
              <a:t>                                                   історію</a:t>
            </a:r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?»</a:t>
            </a:r>
          </a:p>
          <a:p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59832" y="0"/>
            <a:ext cx="590465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C00000"/>
                </a:solidFill>
                <a:latin typeface="Georgia" pitchFamily="18" charset="0"/>
              </a:rPr>
              <a:t>      Рефлексія</a:t>
            </a:r>
            <a:r>
              <a:rPr lang="uk-UA" sz="2000" b="1" dirty="0" smtClean="0">
                <a:solidFill>
                  <a:srgbClr val="C00000"/>
                </a:solidFill>
                <a:latin typeface="Georgia" pitchFamily="18" charset="0"/>
              </a:rPr>
              <a:t>.  Підсумок</a:t>
            </a:r>
          </a:p>
          <a:p>
            <a:r>
              <a:rPr lang="uk-UA" dirty="0" smtClean="0">
                <a:latin typeface="Georgia" pitchFamily="18" charset="0"/>
              </a:rPr>
              <a:t>           Метод </a:t>
            </a:r>
            <a:r>
              <a:rPr lang="uk-UA" dirty="0" err="1" smtClean="0">
                <a:latin typeface="Georgia" pitchFamily="18" charset="0"/>
              </a:rPr>
              <a:t>“Мікрофон”</a:t>
            </a:r>
            <a:endParaRPr lang="ru-RU" dirty="0"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Що ви могли б розповісти вашому другу про складносурядні речення?</a:t>
            </a:r>
            <a:endParaRPr lang="uk-UA" sz="1600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1600" i="1" dirty="0">
              <a:solidFill>
                <a:srgbClr val="002060"/>
              </a:solidFill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 Чим складносурядні речення відрізняються від складнопідрядних?</a:t>
            </a:r>
            <a:endParaRPr lang="uk-UA" sz="1600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1600" i="1" dirty="0">
              <a:solidFill>
                <a:srgbClr val="002060"/>
              </a:solidFill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Що </a:t>
            </a:r>
            <a:r>
              <a:rPr lang="uk-UA" sz="1600" i="1" dirty="0">
                <a:solidFill>
                  <a:srgbClr val="002060"/>
                </a:solidFill>
                <a:latin typeface="Georgia" pitchFamily="18" charset="0"/>
              </a:rPr>
              <a:t>найбільше </a:t>
            </a:r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сподобалося </a:t>
            </a:r>
            <a:r>
              <a:rPr lang="uk-UA" sz="1600" i="1" dirty="0">
                <a:solidFill>
                  <a:srgbClr val="002060"/>
                </a:solidFill>
                <a:latin typeface="Georgia" pitchFamily="18" charset="0"/>
              </a:rPr>
              <a:t>на уроці</a:t>
            </a:r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? Які ваші побажання на майбутнє.</a:t>
            </a:r>
            <a:endParaRPr lang="uk-UA" sz="1600" i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1600" i="1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- Чи </a:t>
            </a:r>
            <a:r>
              <a:rPr lang="uk-UA" sz="1600" i="1" dirty="0">
                <a:solidFill>
                  <a:srgbClr val="002060"/>
                </a:solidFill>
                <a:latin typeface="Georgia" pitchFamily="18" charset="0"/>
              </a:rPr>
              <a:t>здійснилися ваші очікування</a:t>
            </a:r>
            <a:r>
              <a:rPr lang="uk-UA" sz="1600" i="1" dirty="0" smtClean="0">
                <a:solidFill>
                  <a:srgbClr val="002060"/>
                </a:solidFill>
                <a:latin typeface="Georgia" pitchFamily="18" charset="0"/>
              </a:rPr>
              <a:t>? Де ви використаєте отримані знання?</a:t>
            </a:r>
          </a:p>
          <a:p>
            <a:endParaRPr lang="ru-RU" i="1" dirty="0">
              <a:solidFill>
                <a:srgbClr val="002060"/>
              </a:solidFill>
              <a:latin typeface="Georgia" pitchFamily="18" charset="0"/>
            </a:endParaRPr>
          </a:p>
          <a:p>
            <a:r>
              <a:rPr lang="uk-UA" dirty="0">
                <a:latin typeface="Georgia" pitchFamily="18" charset="0"/>
              </a:rPr>
              <a:t> </a:t>
            </a:r>
            <a:r>
              <a:rPr lang="uk-UA" dirty="0" smtClean="0">
                <a:latin typeface="Georgia" pitchFamily="18" charset="0"/>
              </a:rPr>
              <a:t>  </a:t>
            </a:r>
            <a:r>
              <a:rPr lang="uk-UA" sz="1600" b="1" dirty="0" smtClean="0">
                <a:solidFill>
                  <a:srgbClr val="002060"/>
                </a:solidFill>
                <a:latin typeface="Georgia" pitchFamily="18" charset="0"/>
              </a:rPr>
              <a:t>Робота </a:t>
            </a:r>
            <a:r>
              <a:rPr lang="uk-UA" sz="1600" b="1" dirty="0">
                <a:solidFill>
                  <a:srgbClr val="002060"/>
                </a:solidFill>
                <a:latin typeface="Georgia" pitchFamily="18" charset="0"/>
              </a:rPr>
              <a:t>в картці </a:t>
            </a:r>
            <a:r>
              <a:rPr lang="uk-UA" sz="1600" b="1" dirty="0" err="1">
                <a:solidFill>
                  <a:srgbClr val="002060"/>
                </a:solidFill>
                <a:latin typeface="Georgia" pitchFamily="18" charset="0"/>
              </a:rPr>
              <a:t>самооцінювання</a:t>
            </a:r>
            <a:endParaRPr lang="ru-RU" dirty="0">
              <a:solidFill>
                <a:srgbClr val="002060"/>
              </a:solidFill>
              <a:latin typeface="Georgia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Карта самооцінювання (робота в групах) | Інші методичні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3645024"/>
            <a:ext cx="5828586" cy="30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р.фон для уроку сс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3848" y="1124744"/>
            <a:ext cx="5832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i="1" dirty="0" smtClean="0">
                <a:solidFill>
                  <a:srgbClr val="0070C0"/>
                </a:solidFill>
                <a:latin typeface="Georgia" pitchFamily="18" charset="0"/>
              </a:rPr>
              <a:t>        Дякую вам, </a:t>
            </a:r>
            <a:r>
              <a:rPr lang="uk-UA" sz="2800" i="1" dirty="0" smtClean="0">
                <a:solidFill>
                  <a:srgbClr val="0070C0"/>
                </a:solidFill>
                <a:latin typeface="Georgia" pitchFamily="18" charset="0"/>
              </a:rPr>
              <a:t>любі діти, </a:t>
            </a:r>
            <a:endParaRPr lang="uk-UA" sz="2800" i="1" dirty="0" smtClean="0">
              <a:solidFill>
                <a:srgbClr val="0070C0"/>
              </a:solidFill>
              <a:latin typeface="Georgia" pitchFamily="18" charset="0"/>
            </a:endParaRPr>
          </a:p>
          <a:p>
            <a:r>
              <a:rPr lang="uk-UA" sz="2800" i="1" dirty="0" smtClean="0">
                <a:solidFill>
                  <a:srgbClr val="0070C0"/>
                </a:solidFill>
                <a:latin typeface="Georgia" pitchFamily="18" charset="0"/>
              </a:rPr>
              <a:t>за </a:t>
            </a:r>
            <a:r>
              <a:rPr lang="uk-UA" sz="2800" i="1" dirty="0" smtClean="0">
                <a:solidFill>
                  <a:srgbClr val="0070C0"/>
                </a:solidFill>
                <a:latin typeface="Georgia" pitchFamily="18" charset="0"/>
              </a:rPr>
              <a:t>активну роботу на уроці!</a:t>
            </a:r>
            <a:endParaRPr lang="ru-RU" sz="2800" i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29698" name="Picture 2" descr="День вчителя! - Місто щасливих діт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420888"/>
            <a:ext cx="4320480" cy="3772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718</Words>
  <Application>Microsoft Office PowerPoint</Application>
  <PresentationFormat>Экран (4:3)</PresentationFormat>
  <Paragraphs>173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vip</dc:creator>
  <cp:lastModifiedBy>vip</cp:lastModifiedBy>
  <cp:revision>62</cp:revision>
  <dcterms:created xsi:type="dcterms:W3CDTF">2023-11-20T00:44:17Z</dcterms:created>
  <dcterms:modified xsi:type="dcterms:W3CDTF">2024-08-29T22:21:01Z</dcterms:modified>
</cp:coreProperties>
</file>