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6" r:id="rId9"/>
    <p:sldId id="265" r:id="rId10"/>
    <p:sldId id="267" r:id="rId11"/>
    <p:sldId id="268" r:id="rId12"/>
    <p:sldId id="258" r:id="rId13"/>
    <p:sldId id="259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0033CC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485" autoAdjust="0"/>
    <p:restoredTop sz="94590" autoAdjust="0"/>
  </p:normalViewPr>
  <p:slideViewPr>
    <p:cSldViewPr>
      <p:cViewPr varScale="1">
        <p:scale>
          <a:sx n="87" d="100"/>
          <a:sy n="87" d="100"/>
        </p:scale>
        <p:origin x="2028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24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223944"/>
            <a:ext cx="5328592" cy="1143000"/>
          </a:xfrm>
        </p:spPr>
        <p:txBody>
          <a:bodyPr>
            <a:normAutofit/>
          </a:bodyPr>
          <a:lstStyle/>
          <a:p>
            <a:r>
              <a:rPr lang="uk-UA" sz="2800" b="1" i="1" dirty="0" smtClean="0">
                <a:solidFill>
                  <a:srgbClr val="0033CC"/>
                </a:solidFill>
              </a:rPr>
              <a:t>Назвіть дієприслівники.</a:t>
            </a:r>
            <a:br>
              <a:rPr lang="uk-UA" sz="2800" b="1" i="1" dirty="0" smtClean="0">
                <a:solidFill>
                  <a:srgbClr val="0033CC"/>
                </a:solidFill>
              </a:rPr>
            </a:br>
            <a:r>
              <a:rPr lang="uk-UA" sz="2800" b="1" i="1" dirty="0" smtClean="0">
                <a:solidFill>
                  <a:srgbClr val="0033CC"/>
                </a:solidFill>
              </a:rPr>
              <a:t> Скільки їх?</a:t>
            </a:r>
            <a:endParaRPr lang="ru-RU" sz="2800" b="1" i="1" dirty="0">
              <a:solidFill>
                <a:srgbClr val="0033CC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err="1" smtClean="0"/>
              <a:t>Шарудить</a:t>
            </a:r>
            <a:r>
              <a:rPr lang="uk-UA" dirty="0" smtClean="0"/>
              <a:t>, бешкетуючи, вітер. Палаючі степи далеко видно. Заквітчаний сад манить бджіл. Збираючи по ягідці, набереш цілий кошик. Тремтить жайворонок, </a:t>
            </a:r>
            <a:r>
              <a:rPr lang="uk-UA" dirty="0" err="1" smtClean="0"/>
              <a:t>сиплячи</a:t>
            </a:r>
            <a:r>
              <a:rPr lang="uk-UA" dirty="0" smtClean="0"/>
              <a:t> свої пісні на землю. Ліси стоять замислившись. Сяючі в небі вогники вказували дорогу додому.</a:t>
            </a:r>
            <a:endParaRPr lang="ru-RU" dirty="0"/>
          </a:p>
        </p:txBody>
      </p:sp>
      <p:sp>
        <p:nvSpPr>
          <p:cNvPr id="4" name="Овал 3"/>
          <p:cNvSpPr/>
          <p:nvPr/>
        </p:nvSpPr>
        <p:spPr>
          <a:xfrm rot="20983439">
            <a:off x="31099" y="232341"/>
            <a:ext cx="3568374" cy="82292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>
                <a:solidFill>
                  <a:srgbClr val="C00000"/>
                </a:solidFill>
              </a:rPr>
              <a:t>Пригадаймо!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21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223944"/>
            <a:ext cx="5328592" cy="1143000"/>
          </a:xfrm>
        </p:spPr>
        <p:txBody>
          <a:bodyPr>
            <a:normAutofit/>
          </a:bodyPr>
          <a:lstStyle/>
          <a:p>
            <a:r>
              <a:rPr lang="uk-UA" sz="2800" b="1" i="1" dirty="0" smtClean="0">
                <a:solidFill>
                  <a:srgbClr val="0033CC"/>
                </a:solidFill>
              </a:rPr>
              <a:t>Назвіть  дієприслівники. </a:t>
            </a:r>
            <a:br>
              <a:rPr lang="uk-UA" sz="2800" b="1" i="1" dirty="0" smtClean="0">
                <a:solidFill>
                  <a:srgbClr val="0033CC"/>
                </a:solidFill>
              </a:rPr>
            </a:br>
            <a:r>
              <a:rPr lang="uk-UA" sz="2800" b="1" i="1" dirty="0" smtClean="0">
                <a:solidFill>
                  <a:srgbClr val="0033CC"/>
                </a:solidFill>
              </a:rPr>
              <a:t>Скільки їх?</a:t>
            </a:r>
            <a:endParaRPr lang="ru-RU" sz="2800" b="1" i="1" dirty="0">
              <a:solidFill>
                <a:srgbClr val="0033CC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err="1" smtClean="0"/>
              <a:t>Шарудить</a:t>
            </a:r>
            <a:r>
              <a:rPr lang="uk-UA" dirty="0" smtClean="0"/>
              <a:t>, </a:t>
            </a:r>
            <a:r>
              <a:rPr lang="uk-UA" b="1" dirty="0" smtClean="0">
                <a:solidFill>
                  <a:srgbClr val="009900"/>
                </a:solidFill>
              </a:rPr>
              <a:t>бешкетуючи</a:t>
            </a:r>
            <a:r>
              <a:rPr lang="uk-UA" dirty="0" smtClean="0"/>
              <a:t>, вітер. Палаючі степи далеко видно. Заквітчаний сад манить бджіл. </a:t>
            </a:r>
            <a:r>
              <a:rPr lang="uk-UA" b="1" dirty="0" smtClean="0">
                <a:solidFill>
                  <a:srgbClr val="009900"/>
                </a:solidFill>
              </a:rPr>
              <a:t>Збираючи</a:t>
            </a:r>
            <a:r>
              <a:rPr lang="uk-UA" dirty="0" smtClean="0"/>
              <a:t> по ягідці, набереш цілий кошик. Тремтить жайворонок, </a:t>
            </a:r>
            <a:r>
              <a:rPr lang="uk-UA" b="1" dirty="0" err="1" smtClean="0">
                <a:solidFill>
                  <a:srgbClr val="009900"/>
                </a:solidFill>
              </a:rPr>
              <a:t>сиплячи</a:t>
            </a:r>
            <a:r>
              <a:rPr lang="uk-UA" dirty="0" smtClean="0"/>
              <a:t> свої пісні на землю. Ліси стоять </a:t>
            </a:r>
            <a:r>
              <a:rPr lang="uk-UA" b="1" dirty="0" smtClean="0">
                <a:solidFill>
                  <a:srgbClr val="009900"/>
                </a:solidFill>
              </a:rPr>
              <a:t>замислившись</a:t>
            </a:r>
            <a:r>
              <a:rPr lang="uk-UA" dirty="0" smtClean="0"/>
              <a:t>. Сяючі в небі вогники вказували дорогу додому.</a:t>
            </a:r>
            <a:endParaRPr lang="ru-RU" dirty="0"/>
          </a:p>
        </p:txBody>
      </p:sp>
      <p:sp>
        <p:nvSpPr>
          <p:cNvPr id="5" name="Овал 4"/>
          <p:cNvSpPr/>
          <p:nvPr/>
        </p:nvSpPr>
        <p:spPr>
          <a:xfrm rot="20983439">
            <a:off x="183499" y="384741"/>
            <a:ext cx="3568374" cy="82292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err="1" smtClean="0">
                <a:solidFill>
                  <a:srgbClr val="C00000"/>
                </a:solidFill>
              </a:rPr>
              <a:t>Перевірмо</a:t>
            </a:r>
            <a:r>
              <a:rPr lang="uk-UA" sz="3200" dirty="0" smtClean="0">
                <a:solidFill>
                  <a:srgbClr val="C00000"/>
                </a:solidFill>
              </a:rPr>
              <a:t>!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101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  <a:ln w="57150">
            <a:solidFill>
              <a:srgbClr val="FFFF00"/>
            </a:solidFill>
          </a:ln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/>
            </a:r>
            <a:br>
              <a:rPr lang="uk-UA" b="1" dirty="0" smtClean="0">
                <a:solidFill>
                  <a:srgbClr val="FF0000"/>
                </a:solidFill>
              </a:rPr>
            </a:br>
            <a:r>
              <a:rPr lang="uk-UA" b="1" dirty="0" smtClean="0">
                <a:solidFill>
                  <a:srgbClr val="FF0000"/>
                </a:solidFill>
              </a:rPr>
              <a:t>Дієприслівниковий  зворот </a:t>
            </a:r>
            <a:br>
              <a:rPr lang="uk-UA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0033CC"/>
                </a:solidFill>
              </a:rPr>
              <a:t>-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sz="3600" b="1" i="1" dirty="0" err="1">
                <a:solidFill>
                  <a:srgbClr val="0033CC"/>
                </a:solidFill>
              </a:rPr>
              <a:t>це</a:t>
            </a:r>
            <a:r>
              <a:rPr lang="ru-RU" sz="3600" b="1" i="1" dirty="0">
                <a:solidFill>
                  <a:srgbClr val="0033CC"/>
                </a:solidFill>
              </a:rPr>
              <a:t> </a:t>
            </a:r>
            <a:r>
              <a:rPr lang="ru-RU" sz="3600" b="1" i="1" dirty="0" err="1">
                <a:solidFill>
                  <a:srgbClr val="0033CC"/>
                </a:solidFill>
              </a:rPr>
              <a:t>дієприслівник</a:t>
            </a:r>
            <a:r>
              <a:rPr lang="ru-RU" sz="3600" b="1" i="1" dirty="0">
                <a:solidFill>
                  <a:srgbClr val="0033CC"/>
                </a:solidFill>
              </a:rPr>
              <a:t> </a:t>
            </a:r>
            <a:r>
              <a:rPr lang="ru-RU" sz="3600" b="1" i="1" dirty="0" err="1">
                <a:solidFill>
                  <a:srgbClr val="0033CC"/>
                </a:solidFill>
              </a:rPr>
              <a:t>із</a:t>
            </a:r>
            <a:r>
              <a:rPr lang="ru-RU" sz="3600" b="1" i="1" dirty="0">
                <a:solidFill>
                  <a:srgbClr val="0033CC"/>
                </a:solidFill>
              </a:rPr>
              <a:t> </a:t>
            </a:r>
            <a:r>
              <a:rPr lang="ru-RU" sz="3600" b="1" i="1" dirty="0" err="1">
                <a:solidFill>
                  <a:srgbClr val="0033CC"/>
                </a:solidFill>
              </a:rPr>
              <a:t>залежними</a:t>
            </a:r>
            <a:r>
              <a:rPr lang="ru-RU" sz="3600" b="1" i="1" dirty="0">
                <a:solidFill>
                  <a:srgbClr val="0033CC"/>
                </a:solidFill>
              </a:rPr>
              <a:t> словами</a:t>
            </a:r>
            <a:br>
              <a:rPr lang="ru-RU" sz="3600" b="1" i="1" dirty="0">
                <a:solidFill>
                  <a:srgbClr val="0033CC"/>
                </a:solidFill>
              </a:rPr>
            </a:br>
            <a:endParaRPr lang="ru-RU" sz="3600" b="1" i="1" dirty="0">
              <a:solidFill>
                <a:srgbClr val="0033CC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916832"/>
            <a:ext cx="8784976" cy="4209331"/>
          </a:xfrm>
        </p:spPr>
        <p:txBody>
          <a:bodyPr/>
          <a:lstStyle/>
          <a:p>
            <a:pPr marL="0" indent="0" algn="ctr">
              <a:buNone/>
            </a:pPr>
            <a:r>
              <a:rPr lang="uk-UA" dirty="0" smtClean="0"/>
              <a:t> </a:t>
            </a:r>
            <a:r>
              <a:rPr lang="uk-UA" sz="4800" b="1" i="1" dirty="0" smtClean="0"/>
              <a:t>Маки порозцвітали, </a:t>
            </a:r>
            <a:r>
              <a:rPr lang="uk-UA" sz="4800" b="1" i="1" u="dotDash" dirty="0" smtClean="0">
                <a:solidFill>
                  <a:srgbClr val="009900"/>
                </a:solidFill>
                <a:uFill>
                  <a:solidFill>
                    <a:srgbClr val="FF0000"/>
                  </a:solidFill>
                </a:uFill>
              </a:rPr>
              <a:t>прикрашаючи</a:t>
            </a:r>
            <a:r>
              <a:rPr lang="uk-UA" sz="4800" b="1" i="1" u="dotDash" dirty="0" smtClean="0"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uk-UA" sz="4800" b="1" i="1" u="dotDash" dirty="0" smtClean="0">
                <a:solidFill>
                  <a:schemeClr val="accent6">
                    <a:lumMod val="75000"/>
                  </a:schemeClr>
                </a:solidFill>
                <a:uFill>
                  <a:solidFill>
                    <a:srgbClr val="FF0000"/>
                  </a:solidFill>
                </a:uFill>
              </a:rPr>
              <a:t>пшеничне поле</a:t>
            </a:r>
            <a:r>
              <a:rPr lang="uk-UA" sz="4800" b="1" i="1" dirty="0" smtClean="0"/>
              <a:t>.</a:t>
            </a:r>
            <a:endParaRPr lang="ru-RU" sz="4800" b="1" i="1" dirty="0"/>
          </a:p>
        </p:txBody>
      </p:sp>
      <p:sp>
        <p:nvSpPr>
          <p:cNvPr id="5" name="Выгнутая вниз стрелка 4"/>
          <p:cNvSpPr/>
          <p:nvPr/>
        </p:nvSpPr>
        <p:spPr>
          <a:xfrm>
            <a:off x="2483768" y="3429000"/>
            <a:ext cx="5760640" cy="864096"/>
          </a:xfrm>
          <a:prstGeom prst="curvedUpArrow">
            <a:avLst/>
          </a:prstGeom>
          <a:solidFill>
            <a:srgbClr val="00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Выгнутая вниз стрелка 7"/>
          <p:cNvSpPr/>
          <p:nvPr/>
        </p:nvSpPr>
        <p:spPr>
          <a:xfrm flipH="1">
            <a:off x="6372200" y="3429000"/>
            <a:ext cx="1440160" cy="432048"/>
          </a:xfrm>
          <a:prstGeom prst="curvedUpArrow">
            <a:avLst/>
          </a:prstGeom>
          <a:solidFill>
            <a:srgbClr val="00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421943"/>
            <a:ext cx="3024336" cy="2436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013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204864"/>
          </a:xfrm>
          <a:solidFill>
            <a:schemeClr val="accent6">
              <a:lumMod val="20000"/>
              <a:lumOff val="80000"/>
            </a:schemeClr>
          </a:solidFill>
          <a:ln w="57150">
            <a:solidFill>
              <a:srgbClr val="FFFF00"/>
            </a:solidFill>
          </a:ln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/>
            </a:r>
            <a:br>
              <a:rPr lang="uk-UA" b="1" dirty="0" smtClean="0">
                <a:solidFill>
                  <a:srgbClr val="FF0000"/>
                </a:solidFill>
              </a:rPr>
            </a:br>
            <a:r>
              <a:rPr lang="uk-UA" b="1" dirty="0" smtClean="0">
                <a:solidFill>
                  <a:srgbClr val="FF0000"/>
                </a:solidFill>
              </a:rPr>
              <a:t>Дієприслівниковий  зворот </a:t>
            </a:r>
            <a:br>
              <a:rPr lang="uk-UA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0033CC"/>
                </a:solidFill>
              </a:rPr>
              <a:t>-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sz="3600" b="1" i="1" dirty="0" err="1">
                <a:solidFill>
                  <a:srgbClr val="0033CC"/>
                </a:solidFill>
              </a:rPr>
              <a:t>це</a:t>
            </a:r>
            <a:r>
              <a:rPr lang="ru-RU" sz="3600" b="1" i="1" dirty="0">
                <a:solidFill>
                  <a:srgbClr val="0033CC"/>
                </a:solidFill>
              </a:rPr>
              <a:t> </a:t>
            </a:r>
            <a:r>
              <a:rPr lang="ru-RU" sz="3600" b="1" i="1" dirty="0" smtClean="0">
                <a:solidFill>
                  <a:srgbClr val="0033CC"/>
                </a:solidFill>
              </a:rPr>
              <a:t>один член </a:t>
            </a:r>
            <a:r>
              <a:rPr lang="ru-RU" sz="3600" b="1" i="1" dirty="0" err="1" smtClean="0">
                <a:solidFill>
                  <a:srgbClr val="0033CC"/>
                </a:solidFill>
              </a:rPr>
              <a:t>речення</a:t>
            </a:r>
            <a:r>
              <a:rPr lang="ru-RU" sz="3600" b="1" i="1" dirty="0" smtClean="0">
                <a:solidFill>
                  <a:srgbClr val="0033CC"/>
                </a:solidFill>
              </a:rPr>
              <a:t> – </a:t>
            </a:r>
            <a:r>
              <a:rPr lang="ru-RU" sz="3600" b="1" i="1" dirty="0" err="1" smtClean="0">
                <a:solidFill>
                  <a:srgbClr val="C00000"/>
                </a:solidFill>
              </a:rPr>
              <a:t>обставина</a:t>
            </a:r>
            <a:r>
              <a:rPr lang="ru-RU" sz="3600" b="1" i="1" dirty="0" smtClean="0">
                <a:solidFill>
                  <a:srgbClr val="C00000"/>
                </a:solidFill>
              </a:rPr>
              <a:t>.</a:t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dirty="0" smtClean="0">
                <a:solidFill>
                  <a:srgbClr val="0033CC"/>
                </a:solidFill>
              </a:rPr>
              <a:t>На </a:t>
            </a:r>
            <a:r>
              <a:rPr lang="ru-RU" sz="3600" b="1" dirty="0" err="1" smtClean="0">
                <a:solidFill>
                  <a:srgbClr val="0033CC"/>
                </a:solidFill>
              </a:rPr>
              <a:t>письмі</a:t>
            </a:r>
            <a:r>
              <a:rPr lang="ru-RU" sz="3600" b="1" dirty="0" smtClean="0">
                <a:solidFill>
                  <a:srgbClr val="0033CC"/>
                </a:solidFill>
              </a:rPr>
              <a:t> </a:t>
            </a:r>
            <a:r>
              <a:rPr lang="ru-RU" sz="3600" b="1" dirty="0" err="1" smtClean="0">
                <a:solidFill>
                  <a:srgbClr val="0033CC"/>
                </a:solidFill>
              </a:rPr>
              <a:t>виділяється</a:t>
            </a:r>
            <a:r>
              <a:rPr lang="ru-RU" sz="3600" b="1" dirty="0" smtClean="0">
                <a:solidFill>
                  <a:srgbClr val="0033CC"/>
                </a:solidFill>
              </a:rPr>
              <a:t> комами</a:t>
            </a:r>
            <a:r>
              <a:rPr lang="ru-RU" sz="3600" b="1" i="1" dirty="0" smtClean="0">
                <a:solidFill>
                  <a:srgbClr val="C00000"/>
                </a:solidFill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</a:rPr>
              <a:t>ЗАВЖДИ</a:t>
            </a:r>
            <a:r>
              <a:rPr lang="ru-RU" sz="3600" b="1" i="1" dirty="0" smtClean="0">
                <a:solidFill>
                  <a:srgbClr val="C00000"/>
                </a:solidFill>
              </a:rPr>
              <a:t>.</a:t>
            </a:r>
            <a:r>
              <a:rPr lang="ru-RU" sz="3600" b="1" i="1" dirty="0">
                <a:solidFill>
                  <a:srgbClr val="C00000"/>
                </a:solidFill>
              </a:rPr>
              <a:t/>
            </a:r>
            <a:br>
              <a:rPr lang="ru-RU" sz="3600" b="1" i="1" dirty="0">
                <a:solidFill>
                  <a:srgbClr val="C00000"/>
                </a:solidFill>
              </a:rPr>
            </a:br>
            <a:endParaRPr lang="ru-RU" sz="3600" b="1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708920"/>
            <a:ext cx="8784976" cy="3417243"/>
          </a:xfrm>
        </p:spPr>
        <p:txBody>
          <a:bodyPr/>
          <a:lstStyle/>
          <a:p>
            <a:pPr marL="0" indent="0" algn="ctr">
              <a:buNone/>
            </a:pPr>
            <a:r>
              <a:rPr lang="ru-RU" sz="4800" b="1" i="1" dirty="0"/>
              <a:t>Козак </a:t>
            </a:r>
            <a:r>
              <a:rPr lang="ru-RU" sz="4800" b="1" i="1" dirty="0" smtClean="0"/>
              <a:t>любить </a:t>
            </a:r>
            <a:r>
              <a:rPr lang="ru-RU" sz="4800" b="1" i="1" dirty="0" err="1"/>
              <a:t>Україну</a:t>
            </a:r>
            <a:r>
              <a:rPr lang="ru-RU" sz="4800" b="1" i="1" dirty="0"/>
              <a:t>, </a:t>
            </a:r>
            <a:r>
              <a:rPr lang="ru-RU" sz="4800" b="1" i="1" u="dotDash" dirty="0">
                <a:solidFill>
                  <a:srgbClr val="009900"/>
                </a:solidFill>
              </a:rPr>
              <a:t>над усе </a:t>
            </a:r>
            <a:r>
              <a:rPr lang="ru-RU" sz="4800" b="1" i="1" u="dotDash" dirty="0" err="1">
                <a:solidFill>
                  <a:srgbClr val="009900"/>
                </a:solidFill>
              </a:rPr>
              <a:t>цінуючи</a:t>
            </a:r>
            <a:r>
              <a:rPr lang="ru-RU" sz="4800" b="1" i="1" u="dotDash" dirty="0">
                <a:solidFill>
                  <a:srgbClr val="009900"/>
                </a:solidFill>
              </a:rPr>
              <a:t> </a:t>
            </a:r>
            <a:r>
              <a:rPr lang="ru-RU" sz="4800" b="1" i="1" u="dotDash" dirty="0" smtClean="0">
                <a:solidFill>
                  <a:srgbClr val="009900"/>
                </a:solidFill>
              </a:rPr>
              <a:t>волю</a:t>
            </a:r>
            <a:r>
              <a:rPr lang="ru-RU" sz="4800" b="1" i="1" dirty="0" smtClean="0"/>
              <a:t>.</a:t>
            </a:r>
            <a:endParaRPr lang="ru-RU" sz="4800" b="1" i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352049"/>
            <a:ext cx="2808314" cy="242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995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>
            <a:normAutofit/>
          </a:bodyPr>
          <a:lstStyle/>
          <a:p>
            <a:r>
              <a:rPr lang="uk-UA" sz="2800" b="1" i="1" dirty="0" smtClean="0">
                <a:solidFill>
                  <a:srgbClr val="0033CC"/>
                </a:solidFill>
              </a:rPr>
              <a:t>Поставити пропущені розділові знаки, підкреслити дієприслівникові звороти</a:t>
            </a:r>
            <a:endParaRPr lang="ru-RU" sz="2800" b="1" i="1" dirty="0">
              <a:solidFill>
                <a:srgbClr val="0033CC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556792"/>
            <a:ext cx="8964488" cy="4569371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/>
              <a:t>Добре попрацювавши краще </a:t>
            </a:r>
            <a:r>
              <a:rPr lang="ru-RU" dirty="0" smtClean="0"/>
              <a:t>відпочиватимеш.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Лінь лежачи на печі </a:t>
            </a:r>
            <a:r>
              <a:rPr lang="ru-RU" dirty="0" smtClean="0"/>
              <a:t>змерзне.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Не спечеш калачі сидячи на </a:t>
            </a:r>
            <a:r>
              <a:rPr lang="ru-RU" dirty="0" smtClean="0"/>
              <a:t>печі.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Людину </a:t>
            </a:r>
            <a:r>
              <a:rPr lang="ru-RU" dirty="0" smtClean="0"/>
              <a:t>пізнаєш з</a:t>
            </a:r>
            <a:r>
              <a:rPr lang="en-US" dirty="0" smtClean="0"/>
              <a:t>’</a:t>
            </a:r>
            <a:r>
              <a:rPr lang="ru-RU" dirty="0" smtClean="0"/>
              <a:t>ївши з нею пуд солі.</a:t>
            </a:r>
            <a:endParaRPr lang="en-US" dirty="0" smtClean="0"/>
          </a:p>
          <a:p>
            <a:pPr marL="0" indent="0">
              <a:buNone/>
            </a:pPr>
            <a:endParaRPr lang="ru-RU" dirty="0" smtClean="0"/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973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332656"/>
            <a:ext cx="885698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i="1" dirty="0">
                <a:solidFill>
                  <a:srgbClr val="FF0000"/>
                </a:solidFill>
              </a:rPr>
              <a:t>Якщо два чи більше дієприслівникових зворотів стоять підряд, </a:t>
            </a:r>
            <a:r>
              <a:rPr lang="ru-RU" b="1" i="1" dirty="0" smtClean="0">
                <a:solidFill>
                  <a:srgbClr val="FF0000"/>
                </a:solidFill>
              </a:rPr>
              <a:t>вони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ru-RU" b="1" i="1" dirty="0" smtClean="0">
                <a:solidFill>
                  <a:srgbClr val="FF0000"/>
                </a:solidFill>
              </a:rPr>
              <a:t>є </a:t>
            </a:r>
            <a:r>
              <a:rPr lang="ru-RU" b="1" i="1" dirty="0">
                <a:solidFill>
                  <a:srgbClr val="FF0000"/>
                </a:solidFill>
              </a:rPr>
              <a:t>однорідними обставинами, тому між ними ставлять кому</a:t>
            </a:r>
            <a:r>
              <a:rPr lang="ru-RU" b="1" i="1" dirty="0" smtClean="0">
                <a:solidFill>
                  <a:srgbClr val="FF0000"/>
                </a:solidFill>
              </a:rPr>
              <a:t>:</a:t>
            </a:r>
            <a:endParaRPr lang="en-US" b="1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dirty="0" smtClean="0"/>
              <a:t>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0033CC"/>
                </a:solidFill>
              </a:rPr>
              <a:t>Умившись</a:t>
            </a:r>
            <a:r>
              <a:rPr lang="en-US" b="1" dirty="0" smtClean="0">
                <a:solidFill>
                  <a:srgbClr val="0033CC"/>
                </a:solidFill>
              </a:rPr>
              <a:t> </a:t>
            </a:r>
            <a:r>
              <a:rPr lang="ru-RU" b="1" dirty="0" smtClean="0">
                <a:solidFill>
                  <a:srgbClr val="0033CC"/>
                </a:solidFill>
              </a:rPr>
              <a:t>у </a:t>
            </a:r>
            <a:r>
              <a:rPr lang="ru-RU" b="1" dirty="0">
                <a:solidFill>
                  <a:srgbClr val="0033CC"/>
                </a:solidFill>
              </a:rPr>
              <a:t>гірському потоці</a:t>
            </a:r>
            <a:r>
              <a:rPr lang="ru-RU" b="1" dirty="0"/>
              <a:t>, </a:t>
            </a:r>
            <a:r>
              <a:rPr lang="ru-RU" b="1" dirty="0">
                <a:solidFill>
                  <a:srgbClr val="009900"/>
                </a:solidFill>
              </a:rPr>
              <a:t>простягнувшись у пахучій долині</a:t>
            </a:r>
            <a:r>
              <a:rPr lang="ru-RU" b="1" dirty="0"/>
              <a:t>,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</a:rPr>
              <a:t>під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 голову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гори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поклавши</a:t>
            </a:r>
            <a:r>
              <a:rPr lang="ru-RU" b="1" dirty="0"/>
              <a:t>, спочину в краю </a:t>
            </a:r>
            <a:r>
              <a:rPr lang="ru-RU" b="1" dirty="0" smtClean="0"/>
              <a:t>буковинськім</a:t>
            </a:r>
            <a:r>
              <a:rPr lang="uk-UA" b="1" dirty="0"/>
              <a:t>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07404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548680"/>
            <a:ext cx="8640960" cy="4525963"/>
          </a:xfrm>
        </p:spPr>
        <p:txBody>
          <a:bodyPr/>
          <a:lstStyle/>
          <a:p>
            <a:pPr marL="0" indent="0">
              <a:buNone/>
            </a:pPr>
            <a:r>
              <a:rPr lang="ru-RU" b="1" i="1" u="sng" dirty="0">
                <a:solidFill>
                  <a:srgbClr val="FF0000"/>
                </a:solidFill>
              </a:rPr>
              <a:t>Кому не ставлять</a:t>
            </a:r>
            <a:r>
              <a:rPr lang="ru-RU" b="1" i="1" dirty="0">
                <a:solidFill>
                  <a:srgbClr val="FF0000"/>
                </a:solidFill>
              </a:rPr>
              <a:t>, якщо дієприслівникові звороти з’єднані </a:t>
            </a:r>
            <a:r>
              <a:rPr lang="ru-RU" b="1" i="1" dirty="0" smtClean="0">
                <a:solidFill>
                  <a:srgbClr val="FF0000"/>
                </a:solidFill>
              </a:rPr>
              <a:t>неповторюваним </a:t>
            </a:r>
            <a:r>
              <a:rPr lang="ru-RU" b="1" i="1" dirty="0">
                <a:solidFill>
                  <a:srgbClr val="FF0000"/>
                </a:solidFill>
              </a:rPr>
              <a:t>сполучником: </a:t>
            </a:r>
            <a:endParaRPr lang="ru-RU" b="1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3600" b="1" dirty="0" smtClean="0"/>
              <a:t>Cтеп</a:t>
            </a:r>
            <a:r>
              <a:rPr lang="ru-RU" sz="3600" b="1" dirty="0"/>
              <a:t>, </a:t>
            </a:r>
            <a:r>
              <a:rPr lang="ru-RU" sz="3600" b="1" dirty="0">
                <a:solidFill>
                  <a:srgbClr val="0033CC"/>
                </a:solidFill>
              </a:rPr>
              <a:t>струснувши росу </a:t>
            </a:r>
            <a:r>
              <a:rPr lang="ru-RU" sz="3600" b="1" dirty="0"/>
              <a:t>та </a:t>
            </a:r>
            <a:r>
              <a:rPr lang="ru-RU" sz="3600" b="1" dirty="0">
                <a:solidFill>
                  <a:srgbClr val="009900"/>
                </a:solidFill>
              </a:rPr>
              <a:t>зігнавши тіні</a:t>
            </a:r>
            <a:r>
              <a:rPr lang="ru-RU" sz="3600" b="1" dirty="0"/>
              <a:t>, </a:t>
            </a:r>
            <a:r>
              <a:rPr lang="ru-RU" sz="3600" b="1" dirty="0" smtClean="0"/>
              <a:t>горить  жовто-зеленим кольором.</a:t>
            </a:r>
            <a:endParaRPr lang="ru-RU" sz="3600" b="1" dirty="0"/>
          </a:p>
        </p:txBody>
      </p:sp>
      <p:sp>
        <p:nvSpPr>
          <p:cNvPr id="4" name="Полилиния 3"/>
          <p:cNvSpPr/>
          <p:nvPr/>
        </p:nvSpPr>
        <p:spPr>
          <a:xfrm>
            <a:off x="4872237" y="2838734"/>
            <a:ext cx="436776" cy="518615"/>
          </a:xfrm>
          <a:custGeom>
            <a:avLst/>
            <a:gdLst>
              <a:gd name="connsiteX0" fmla="*/ 409447 w 436776"/>
              <a:gd name="connsiteY0" fmla="*/ 54591 h 518615"/>
              <a:gd name="connsiteX1" fmla="*/ 341208 w 436776"/>
              <a:gd name="connsiteY1" fmla="*/ 27296 h 518615"/>
              <a:gd name="connsiteX2" fmla="*/ 259321 w 436776"/>
              <a:gd name="connsiteY2" fmla="*/ 0 h 518615"/>
              <a:gd name="connsiteX3" fmla="*/ 81900 w 436776"/>
              <a:gd name="connsiteY3" fmla="*/ 27296 h 518615"/>
              <a:gd name="connsiteX4" fmla="*/ 40957 w 436776"/>
              <a:gd name="connsiteY4" fmla="*/ 54591 h 518615"/>
              <a:gd name="connsiteX5" fmla="*/ 14 w 436776"/>
              <a:gd name="connsiteY5" fmla="*/ 204717 h 518615"/>
              <a:gd name="connsiteX6" fmla="*/ 13662 w 436776"/>
              <a:gd name="connsiteY6" fmla="*/ 368490 h 518615"/>
              <a:gd name="connsiteX7" fmla="*/ 150139 w 436776"/>
              <a:gd name="connsiteY7" fmla="*/ 504967 h 518615"/>
              <a:gd name="connsiteX8" fmla="*/ 191082 w 436776"/>
              <a:gd name="connsiteY8" fmla="*/ 518615 h 518615"/>
              <a:gd name="connsiteX9" fmla="*/ 354856 w 436776"/>
              <a:gd name="connsiteY9" fmla="*/ 504967 h 518615"/>
              <a:gd name="connsiteX10" fmla="*/ 368503 w 436776"/>
              <a:gd name="connsiteY10" fmla="*/ 464024 h 518615"/>
              <a:gd name="connsiteX11" fmla="*/ 409447 w 436776"/>
              <a:gd name="connsiteY11" fmla="*/ 423081 h 518615"/>
              <a:gd name="connsiteX12" fmla="*/ 436742 w 436776"/>
              <a:gd name="connsiteY12" fmla="*/ 259308 h 518615"/>
              <a:gd name="connsiteX13" fmla="*/ 423094 w 436776"/>
              <a:gd name="connsiteY13" fmla="*/ 95535 h 518615"/>
              <a:gd name="connsiteX14" fmla="*/ 382151 w 436776"/>
              <a:gd name="connsiteY14" fmla="*/ 68239 h 518615"/>
              <a:gd name="connsiteX15" fmla="*/ 409447 w 436776"/>
              <a:gd name="connsiteY15" fmla="*/ 54591 h 5186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36776" h="518615">
                <a:moveTo>
                  <a:pt x="409447" y="54591"/>
                </a:moveTo>
                <a:cubicBezTo>
                  <a:pt x="402623" y="47767"/>
                  <a:pt x="364232" y="35668"/>
                  <a:pt x="341208" y="27296"/>
                </a:cubicBezTo>
                <a:cubicBezTo>
                  <a:pt x="314168" y="17463"/>
                  <a:pt x="259321" y="0"/>
                  <a:pt x="259321" y="0"/>
                </a:cubicBezTo>
                <a:cubicBezTo>
                  <a:pt x="220177" y="3915"/>
                  <a:pt x="131086" y="2704"/>
                  <a:pt x="81900" y="27296"/>
                </a:cubicBezTo>
                <a:cubicBezTo>
                  <a:pt x="67229" y="34631"/>
                  <a:pt x="54605" y="45493"/>
                  <a:pt x="40957" y="54591"/>
                </a:cubicBezTo>
                <a:cubicBezTo>
                  <a:pt x="331" y="115532"/>
                  <a:pt x="14" y="102784"/>
                  <a:pt x="14" y="204717"/>
                </a:cubicBezTo>
                <a:cubicBezTo>
                  <a:pt x="14" y="259497"/>
                  <a:pt x="-1000" y="315708"/>
                  <a:pt x="13662" y="368490"/>
                </a:cubicBezTo>
                <a:cubicBezTo>
                  <a:pt x="28517" y="421966"/>
                  <a:pt x="98891" y="487884"/>
                  <a:pt x="150139" y="504967"/>
                </a:cubicBezTo>
                <a:lnTo>
                  <a:pt x="191082" y="518615"/>
                </a:lnTo>
                <a:cubicBezTo>
                  <a:pt x="245673" y="514066"/>
                  <a:pt x="302498" y="521077"/>
                  <a:pt x="354856" y="504967"/>
                </a:cubicBezTo>
                <a:cubicBezTo>
                  <a:pt x="368606" y="500736"/>
                  <a:pt x="360523" y="475994"/>
                  <a:pt x="368503" y="464024"/>
                </a:cubicBezTo>
                <a:cubicBezTo>
                  <a:pt x="379209" y="447965"/>
                  <a:pt x="395799" y="436729"/>
                  <a:pt x="409447" y="423081"/>
                </a:cubicBezTo>
                <a:cubicBezTo>
                  <a:pt x="430800" y="359020"/>
                  <a:pt x="436742" y="350724"/>
                  <a:pt x="436742" y="259308"/>
                </a:cubicBezTo>
                <a:cubicBezTo>
                  <a:pt x="436742" y="204528"/>
                  <a:pt x="438143" y="148208"/>
                  <a:pt x="423094" y="95535"/>
                </a:cubicBezTo>
                <a:cubicBezTo>
                  <a:pt x="418588" y="79764"/>
                  <a:pt x="395273" y="78081"/>
                  <a:pt x="382151" y="68239"/>
                </a:cubicBezTo>
                <a:cubicBezTo>
                  <a:pt x="377004" y="64379"/>
                  <a:pt x="416271" y="61415"/>
                  <a:pt x="409447" y="54591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2544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08112"/>
          </a:xfrm>
          <a:solidFill>
            <a:srgbClr val="FFFFCC"/>
          </a:solidFill>
        </p:spPr>
        <p:txBody>
          <a:bodyPr>
            <a:noAutofit/>
          </a:bodyPr>
          <a:lstStyle/>
          <a:p>
            <a:r>
              <a:rPr lang="uk-UA" sz="3600" b="1" i="1" dirty="0" smtClean="0">
                <a:solidFill>
                  <a:srgbClr val="0033CC"/>
                </a:solidFill>
              </a:rPr>
              <a:t>Дієприслівниковий зворот - </a:t>
            </a:r>
            <a:r>
              <a:rPr lang="uk-UA" sz="3600" b="1" i="1" dirty="0" smtClean="0">
                <a:solidFill>
                  <a:srgbClr val="C00000"/>
                </a:solidFill>
              </a:rPr>
              <a:t>фразеологізм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340768"/>
            <a:ext cx="8892480" cy="4785395"/>
          </a:xfrm>
        </p:spPr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ru-RU" dirty="0" smtClean="0"/>
              <a:t>після дієслів-присудків  </a:t>
            </a:r>
            <a:r>
              <a:rPr lang="ru-RU" dirty="0"/>
              <a:t>комами не </a:t>
            </a:r>
            <a:r>
              <a:rPr lang="ru-RU" dirty="0" smtClean="0"/>
              <a:t>виділяють: </a:t>
            </a:r>
          </a:p>
          <a:p>
            <a:pPr marL="0" indent="0">
              <a:buNone/>
            </a:pPr>
            <a:r>
              <a:rPr lang="ru-RU" b="1" i="1" dirty="0" smtClean="0"/>
              <a:t>Тікати </a:t>
            </a:r>
            <a:r>
              <a:rPr lang="ru-RU" b="1" i="1" dirty="0">
                <a:solidFill>
                  <a:srgbClr val="0033CC"/>
                </a:solidFill>
              </a:rPr>
              <a:t>не чуючи ніг</a:t>
            </a:r>
            <a:r>
              <a:rPr lang="ru-RU" b="1" i="1" dirty="0"/>
              <a:t>. </a:t>
            </a:r>
            <a:r>
              <a:rPr lang="ru-RU" b="1" i="1" dirty="0" smtClean="0"/>
              <a:t>Сидіти </a:t>
            </a:r>
            <a:r>
              <a:rPr lang="ru-RU" b="1" i="1" dirty="0" smtClean="0">
                <a:solidFill>
                  <a:srgbClr val="0033CC"/>
                </a:solidFill>
              </a:rPr>
              <a:t>склавши </a:t>
            </a:r>
            <a:r>
              <a:rPr lang="ru-RU" b="1" i="1" dirty="0">
                <a:solidFill>
                  <a:srgbClr val="0033CC"/>
                </a:solidFill>
              </a:rPr>
              <a:t>руки</a:t>
            </a:r>
            <a:r>
              <a:rPr lang="ru-RU" b="1" i="1" dirty="0"/>
              <a:t>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2) перед дієсловом-присудком виділяють комою: </a:t>
            </a:r>
          </a:p>
          <a:p>
            <a:pPr marL="0" indent="0">
              <a:buNone/>
            </a:pPr>
            <a:r>
              <a:rPr lang="ru-RU" b="1" i="1" dirty="0" smtClean="0">
                <a:solidFill>
                  <a:srgbClr val="009900"/>
                </a:solidFill>
              </a:rPr>
              <a:t>Не чуючи ніг</a:t>
            </a:r>
            <a:r>
              <a:rPr lang="ru-RU" b="1" i="1" dirty="0"/>
              <a:t>, тікати. </a:t>
            </a:r>
            <a:r>
              <a:rPr lang="ru-RU" b="1" i="1" dirty="0">
                <a:solidFill>
                  <a:srgbClr val="009900"/>
                </a:solidFill>
              </a:rPr>
              <a:t>Склавши руки</a:t>
            </a:r>
            <a:r>
              <a:rPr lang="ru-RU" b="1" i="1" dirty="0"/>
              <a:t>, сидіти.</a:t>
            </a:r>
          </a:p>
        </p:txBody>
      </p:sp>
    </p:spTree>
    <p:extLst>
      <p:ext uri="{BB962C8B-B14F-4D97-AF65-F5344CB8AC3E}">
        <p14:creationId xmlns:p14="http://schemas.microsoft.com/office/powerpoint/2010/main" val="253392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44" y="188640"/>
            <a:ext cx="9108255" cy="1143000"/>
          </a:xfrm>
          <a:solidFill>
            <a:srgbClr val="FFFFCC"/>
          </a:solidFill>
          <a:ln w="57150">
            <a:solidFill>
              <a:srgbClr val="FFFF00"/>
            </a:solidFill>
          </a:ln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Коми при </a:t>
            </a:r>
            <a:r>
              <a:rPr lang="uk-UA" b="1" u="sng" dirty="0" smtClean="0">
                <a:solidFill>
                  <a:srgbClr val="FF0000"/>
                </a:solidFill>
              </a:rPr>
              <a:t>одиничном</a:t>
            </a:r>
            <a:r>
              <a:rPr lang="uk-UA" b="1" dirty="0" smtClean="0">
                <a:solidFill>
                  <a:srgbClr val="FF0000"/>
                </a:solidFill>
              </a:rPr>
              <a:t>у дієприслівнику </a:t>
            </a:r>
            <a:r>
              <a:rPr lang="uk-UA" sz="2200" b="1" dirty="0" smtClean="0"/>
              <a:t>(при ньому немає пояснювальних слів)</a:t>
            </a:r>
            <a:endParaRPr lang="ru-RU" sz="2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412776"/>
            <a:ext cx="8856984" cy="4713387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НЕ</a:t>
            </a:r>
            <a:r>
              <a:rPr lang="ru-RU" dirty="0"/>
              <a:t> </a:t>
            </a:r>
            <a:r>
              <a:rPr lang="ru-RU" dirty="0" smtClean="0"/>
              <a:t>ВИДІЛЯЮТЬ КОМАМИ:</a:t>
            </a:r>
          </a:p>
          <a:p>
            <a:pPr marL="0" indent="0">
              <a:buNone/>
            </a:pPr>
            <a:r>
              <a:rPr lang="ru-RU" i="1" dirty="0">
                <a:solidFill>
                  <a:srgbClr val="0033CC"/>
                </a:solidFill>
              </a:rPr>
              <a:t>якщо стоїть </a:t>
            </a:r>
            <a:r>
              <a:rPr lang="ru-RU" b="1" i="1" dirty="0">
                <a:solidFill>
                  <a:srgbClr val="0033CC"/>
                </a:solidFill>
              </a:rPr>
              <a:t>після </a:t>
            </a:r>
            <a:r>
              <a:rPr lang="ru-RU" b="1" i="1" dirty="0" smtClean="0">
                <a:solidFill>
                  <a:srgbClr val="0033CC"/>
                </a:solidFill>
              </a:rPr>
              <a:t>присудка </a:t>
            </a:r>
            <a:r>
              <a:rPr lang="ru-RU" i="1" dirty="0" smtClean="0">
                <a:solidFill>
                  <a:srgbClr val="0033CC"/>
                </a:solidFill>
              </a:rPr>
              <a:t>і має </a:t>
            </a:r>
            <a:r>
              <a:rPr lang="ru-RU" i="1" dirty="0">
                <a:solidFill>
                  <a:srgbClr val="0033CC"/>
                </a:solidFill>
              </a:rPr>
              <a:t>значення обставини способу </a:t>
            </a:r>
            <a:r>
              <a:rPr lang="ru-RU" i="1" dirty="0" smtClean="0">
                <a:solidFill>
                  <a:srgbClr val="0033CC"/>
                </a:solidFill>
              </a:rPr>
              <a:t>дії </a:t>
            </a:r>
            <a:r>
              <a:rPr lang="ru-RU" b="1" i="1" dirty="0" smtClean="0">
                <a:solidFill>
                  <a:srgbClr val="0033CC"/>
                </a:solidFill>
              </a:rPr>
              <a:t>(</a:t>
            </a:r>
            <a:r>
              <a:rPr lang="ru-RU" b="1" i="1" dirty="0" smtClean="0">
                <a:solidFill>
                  <a:srgbClr val="7030A0"/>
                </a:solidFill>
              </a:rPr>
              <a:t>як</a:t>
            </a:r>
            <a:r>
              <a:rPr lang="ru-RU" b="1" i="1" dirty="0">
                <a:solidFill>
                  <a:srgbClr val="7030A0"/>
                </a:solidFill>
              </a:rPr>
              <a:t>? </a:t>
            </a:r>
            <a:r>
              <a:rPr lang="ru-RU" b="1" i="1" dirty="0" smtClean="0">
                <a:solidFill>
                  <a:srgbClr val="7030A0"/>
                </a:solidFill>
              </a:rPr>
              <a:t>яким способом</a:t>
            </a:r>
            <a:r>
              <a:rPr lang="ru-RU" b="1" i="1" dirty="0" smtClean="0">
                <a:solidFill>
                  <a:srgbClr val="0033CC"/>
                </a:solidFill>
              </a:rPr>
              <a:t>?)</a:t>
            </a:r>
          </a:p>
          <a:p>
            <a:pPr marL="0" indent="0" algn="ctr">
              <a:buNone/>
            </a:pPr>
            <a:r>
              <a:rPr lang="uk-UA" b="1" u="dbl" dirty="0" smtClean="0"/>
              <a:t>Співають</a:t>
            </a:r>
            <a:r>
              <a:rPr lang="uk-UA" b="1" dirty="0" smtClean="0"/>
              <a:t> </a:t>
            </a:r>
            <a:r>
              <a:rPr lang="uk-UA" b="1" dirty="0" smtClean="0">
                <a:solidFill>
                  <a:srgbClr val="009900"/>
                </a:solidFill>
              </a:rPr>
              <a:t>ідучи</a:t>
            </a:r>
            <a:r>
              <a:rPr lang="uk-UA" b="1" dirty="0" smtClean="0"/>
              <a:t> дівчата.</a:t>
            </a:r>
            <a:endParaRPr lang="ru-RU" b="1" dirty="0"/>
          </a:p>
        </p:txBody>
      </p:sp>
      <p:sp>
        <p:nvSpPr>
          <p:cNvPr id="4" name="Выгнутая вниз стрелка 3"/>
          <p:cNvSpPr/>
          <p:nvPr/>
        </p:nvSpPr>
        <p:spPr>
          <a:xfrm>
            <a:off x="3131840" y="3609020"/>
            <a:ext cx="1656184" cy="3600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31840" y="3969060"/>
            <a:ext cx="180020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tx1"/>
                </a:solidFill>
              </a:rPr>
              <a:t>як?</a:t>
            </a:r>
            <a:endParaRPr lang="ru-RU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78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0033CC"/>
                </a:solidFill>
              </a:rPr>
              <a:t>Порівняймо!</a:t>
            </a:r>
            <a:endParaRPr lang="ru-RU" sz="2800" b="1" dirty="0">
              <a:solidFill>
                <a:srgbClr val="0033CC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b="1" dirty="0"/>
              <a:t>Остап стояв </a:t>
            </a:r>
            <a:r>
              <a:rPr lang="ru-RU" sz="3600" b="1" dirty="0" smtClean="0"/>
              <a:t>вагаючись.</a:t>
            </a:r>
          </a:p>
          <a:p>
            <a:pPr marL="0" indent="0" algn="ctr">
              <a:buNone/>
            </a:pPr>
            <a:r>
              <a:rPr lang="ru-RU" sz="3600" b="1" dirty="0" smtClean="0"/>
              <a:t>Остап, вагаючись, стояв.</a:t>
            </a:r>
          </a:p>
          <a:p>
            <a:pPr marL="0" indent="0" algn="ctr">
              <a:buNone/>
            </a:pPr>
            <a:r>
              <a:rPr lang="ru-RU" sz="3600" b="1" dirty="0" smtClean="0"/>
              <a:t>Вагаючись, </a:t>
            </a:r>
            <a:r>
              <a:rPr lang="ru-RU" sz="3600" b="1" dirty="0"/>
              <a:t>Остап </a:t>
            </a:r>
            <a:r>
              <a:rPr lang="ru-RU" sz="3600" b="1" dirty="0" smtClean="0"/>
              <a:t>стояв.</a:t>
            </a:r>
            <a:endParaRPr lang="ru-RU" sz="3600" b="1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5" y="4581128"/>
            <a:ext cx="2962297" cy="2276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9853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20080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solidFill>
                  <a:srgbClr val="0033CC"/>
                </a:solidFill>
              </a:rPr>
              <a:t>Поставте, де потрібно, розділові знаки</a:t>
            </a:r>
            <a:endParaRPr lang="ru-RU" sz="2800" b="1" dirty="0">
              <a:solidFill>
                <a:srgbClr val="0033CC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836712"/>
            <a:ext cx="8856984" cy="5289451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Із вирію летять </a:t>
            </a:r>
            <a:r>
              <a:rPr lang="ru-RU" dirty="0"/>
              <a:t>курличучи </a:t>
            </a:r>
            <a:r>
              <a:rPr lang="ru-RU" dirty="0" smtClean="0"/>
              <a:t>ключі.</a:t>
            </a:r>
          </a:p>
          <a:p>
            <a:pPr marL="514350" indent="-514350">
              <a:buAutoNum type="arabicPeriod"/>
            </a:pPr>
            <a:r>
              <a:rPr lang="ru-RU" dirty="0" smtClean="0"/>
              <a:t>Земля світаючи всміхалась.</a:t>
            </a:r>
          </a:p>
          <a:p>
            <a:pPr marL="514350" indent="-514350">
              <a:buAutoNum type="arabicPeriod"/>
            </a:pPr>
            <a:r>
              <a:rPr lang="ru-RU" dirty="0"/>
              <a:t>Ніхто не спиниться </a:t>
            </a:r>
            <a:r>
              <a:rPr lang="ru-RU" dirty="0" smtClean="0"/>
              <a:t>йдучи.</a:t>
            </a:r>
          </a:p>
          <a:p>
            <a:pPr marL="514350" indent="-514350">
              <a:buAutoNum type="arabicPeriod"/>
            </a:pPr>
            <a:r>
              <a:rPr lang="ru-RU" dirty="0"/>
              <a:t>Співає українець </a:t>
            </a:r>
            <a:r>
              <a:rPr lang="ru-RU" dirty="0" smtClean="0"/>
              <a:t>воюючи.</a:t>
            </a:r>
          </a:p>
          <a:p>
            <a:pPr marL="514350" indent="-514350">
              <a:buAutoNum type="arabicPeriod"/>
            </a:pPr>
            <a:r>
              <a:rPr lang="ru-RU" dirty="0" smtClean="0"/>
              <a:t>Співають </a:t>
            </a:r>
            <a:r>
              <a:rPr lang="ru-RU" dirty="0"/>
              <a:t>хлопці </a:t>
            </a:r>
            <a:r>
              <a:rPr lang="ru-RU" dirty="0" smtClean="0"/>
              <a:t>їдуч</a:t>
            </a:r>
            <a:r>
              <a:rPr lang="ru-RU" dirty="0"/>
              <a:t>и</a:t>
            </a:r>
            <a:r>
              <a:rPr lang="ru-RU" dirty="0" smtClean="0"/>
              <a:t> </a:t>
            </a:r>
            <a:r>
              <a:rPr lang="ru-RU" dirty="0"/>
              <a:t>в </a:t>
            </a:r>
            <a:r>
              <a:rPr lang="ru-RU" dirty="0" smtClean="0"/>
              <a:t>кіно.</a:t>
            </a:r>
          </a:p>
          <a:p>
            <a:pPr marL="514350" indent="-514350">
              <a:buAutoNum type="arabicPeriod"/>
            </a:pPr>
            <a:r>
              <a:rPr lang="ru-RU" dirty="0" smtClean="0"/>
              <a:t>Співають ідучи в </a:t>
            </a:r>
            <a:r>
              <a:rPr lang="ru-RU" dirty="0"/>
              <a:t>вечірній </a:t>
            </a:r>
            <a:r>
              <a:rPr lang="ru-RU" dirty="0" smtClean="0"/>
              <a:t>млі  дівчата.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94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495" y="1052736"/>
            <a:ext cx="878085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7166" y="3717032"/>
            <a:ext cx="7537242" cy="8572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>
                <a:solidFill>
                  <a:srgbClr val="0033CC"/>
                </a:solidFill>
              </a:rPr>
              <a:t>Ліси </a:t>
            </a:r>
            <a:r>
              <a:rPr lang="ru-RU" sz="3600" b="1" u="dbl" dirty="0">
                <a:solidFill>
                  <a:srgbClr val="0033CC"/>
                </a:solidFill>
              </a:rPr>
              <a:t>стоять</a:t>
            </a:r>
            <a:r>
              <a:rPr lang="ru-RU" sz="3600" b="1" dirty="0">
                <a:solidFill>
                  <a:srgbClr val="0033CC"/>
                </a:solidFill>
              </a:rPr>
              <a:t> </a:t>
            </a:r>
            <a:r>
              <a:rPr lang="ru-RU" sz="3600" b="1" dirty="0" smtClean="0">
                <a:solidFill>
                  <a:srgbClr val="009900"/>
                </a:solidFill>
              </a:rPr>
              <a:t>замислившись</a:t>
            </a:r>
            <a:r>
              <a:rPr lang="ru-RU" sz="3600" b="1" dirty="0" smtClean="0">
                <a:solidFill>
                  <a:srgbClr val="0033CC"/>
                </a:solidFill>
              </a:rPr>
              <a:t>.</a:t>
            </a:r>
            <a:endParaRPr lang="ru-RU" sz="3600" b="1" dirty="0">
              <a:solidFill>
                <a:srgbClr val="0033CC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1098" y="116632"/>
            <a:ext cx="9005398" cy="82292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0033CC"/>
                </a:solidFill>
              </a:rPr>
              <a:t>Дієприслівник називає </a:t>
            </a:r>
            <a:r>
              <a:rPr lang="ru-RU" sz="2400" u="sng" dirty="0">
                <a:solidFill>
                  <a:srgbClr val="FF0000"/>
                </a:solidFill>
              </a:rPr>
              <a:t>додатков</a:t>
            </a:r>
            <a:r>
              <a:rPr lang="ru-RU" sz="2400" dirty="0">
                <a:solidFill>
                  <a:srgbClr val="FF0000"/>
                </a:solidFill>
              </a:rPr>
              <a:t>у</a:t>
            </a:r>
            <a:r>
              <a:rPr lang="ru-RU" sz="2400" dirty="0">
                <a:solidFill>
                  <a:srgbClr val="0033CC"/>
                </a:solidFill>
              </a:rPr>
              <a:t> дію підмета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89922" y="1916832"/>
            <a:ext cx="144016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u="sng" dirty="0" smtClean="0">
                <a:solidFill>
                  <a:schemeClr val="tx1"/>
                </a:solidFill>
              </a:rPr>
              <a:t>ПІДМЕТ</a:t>
            </a:r>
            <a:r>
              <a:rPr lang="uk-UA" dirty="0" smtClean="0"/>
              <a:t>Т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868144" y="2782911"/>
            <a:ext cx="1908769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ДІЄПРИСЛІВНИК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979712" y="2492896"/>
            <a:ext cx="144016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ПРИСУДОК</a:t>
            </a:r>
            <a:endParaRPr lang="ru-RU" dirty="0"/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3419872" y="2276872"/>
            <a:ext cx="777623" cy="36004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5075581" y="2292765"/>
            <a:ext cx="1224611" cy="452159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1295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>
            <a:normAutofit/>
          </a:bodyPr>
          <a:lstStyle/>
          <a:p>
            <a:r>
              <a:rPr lang="uk-UA" sz="3600" dirty="0" smtClean="0">
                <a:solidFill>
                  <a:srgbClr val="0033CC"/>
                </a:solidFill>
              </a:rPr>
              <a:t>Відредагуйте речення</a:t>
            </a:r>
            <a:r>
              <a:rPr lang="uk-UA" sz="3200" dirty="0" smtClean="0">
                <a:solidFill>
                  <a:srgbClr val="0033CC"/>
                </a:solidFill>
              </a:rPr>
              <a:t>!</a:t>
            </a:r>
            <a:endParaRPr lang="ru-RU" sz="3200" dirty="0">
              <a:solidFill>
                <a:srgbClr val="0033CC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24744"/>
            <a:ext cx="8964488" cy="5001419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/>
              <a:t>Прокинувшись </a:t>
            </a:r>
            <a:r>
              <a:rPr lang="ru-RU" dirty="0" smtClean="0"/>
              <a:t> уранці</a:t>
            </a:r>
            <a:r>
              <a:rPr lang="ru-RU" dirty="0"/>
              <a:t>, мене </a:t>
            </a:r>
            <a:r>
              <a:rPr lang="ru-RU" dirty="0" smtClean="0"/>
              <a:t> здивував  сніг.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 smtClean="0"/>
              <a:t> </a:t>
            </a:r>
            <a:r>
              <a:rPr lang="ru-RU" dirty="0"/>
              <a:t>Побачивши таку красу, моє </a:t>
            </a:r>
            <a:r>
              <a:rPr lang="ru-RU" dirty="0" smtClean="0"/>
              <a:t> серце 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сповнилося </a:t>
            </a:r>
            <a:r>
              <a:rPr lang="ru-RU" dirty="0" smtClean="0"/>
              <a:t> радістю.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k-UA" dirty="0" smtClean="0"/>
              <a:t>Прочитавши лист, </a:t>
            </a:r>
            <a:r>
              <a:rPr lang="uk-UA" dirty="0"/>
              <a:t>м</a:t>
            </a:r>
            <a:r>
              <a:rPr lang="uk-UA" dirty="0" smtClean="0"/>
              <a:t>ене охопила радість.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dirty="0"/>
              <a:t>Заходячи в кімнату, мати сиділа й читала книгу.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7104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116632"/>
            <a:ext cx="5184576" cy="836712"/>
          </a:xfrm>
          <a:solidFill>
            <a:srgbClr val="FFFFCC"/>
          </a:solidFill>
        </p:spPr>
        <p:txBody>
          <a:bodyPr>
            <a:normAutofit/>
          </a:bodyPr>
          <a:lstStyle/>
          <a:p>
            <a:r>
              <a:rPr lang="uk-UA" sz="2800" b="1" smtClean="0">
                <a:solidFill>
                  <a:srgbClr val="FF0000"/>
                </a:solidFill>
              </a:rPr>
              <a:t>Домашнє завдання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i="1" dirty="0" smtClean="0">
                <a:solidFill>
                  <a:srgbClr val="0033CC"/>
                </a:solidFill>
              </a:rPr>
              <a:t>Поставити пропущені розділові знаки, підкреслити  дієприслівникові звороти та одиничні дієприслівники</a:t>
            </a:r>
          </a:p>
          <a:p>
            <a:pPr marL="0" indent="0">
              <a:buNone/>
            </a:pPr>
            <a:r>
              <a:rPr lang="uk-UA" sz="2800" dirty="0" smtClean="0"/>
              <a:t>1.Йдучи в широкий світ я бачу всі дороги. 2.</a:t>
            </a:r>
            <a:r>
              <a:rPr lang="ru-RU" sz="2800" dirty="0" smtClean="0"/>
              <a:t>Свіжим  вітром </a:t>
            </a:r>
            <a:r>
              <a:rPr lang="ru-RU" sz="2800" dirty="0"/>
              <a:t>день </a:t>
            </a:r>
            <a:r>
              <a:rPr lang="ru-RU" sz="2800" dirty="0" smtClean="0"/>
              <a:t> сміється  владно  кличучи </a:t>
            </a:r>
            <a:r>
              <a:rPr lang="ru-RU" sz="2800" dirty="0"/>
              <a:t>до себе. </a:t>
            </a:r>
            <a:r>
              <a:rPr lang="ru-RU" sz="2800" dirty="0" smtClean="0"/>
              <a:t>3.Не  піднявшись </a:t>
            </a:r>
            <a:r>
              <a:rPr lang="ru-RU" sz="2800" dirty="0"/>
              <a:t>на </a:t>
            </a:r>
            <a:r>
              <a:rPr lang="ru-RU" sz="2800" dirty="0" smtClean="0"/>
              <a:t>гору  </a:t>
            </a:r>
            <a:r>
              <a:rPr lang="ru-RU" sz="2800" dirty="0"/>
              <a:t>не </a:t>
            </a:r>
            <a:r>
              <a:rPr lang="ru-RU" sz="2800" dirty="0" smtClean="0"/>
              <a:t> побачиш   долини. 4.Земля всміхалась співаючи. 5.Зима скрадаючись повіяла крилом.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06638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445</Words>
  <Application>Microsoft Office PowerPoint</Application>
  <PresentationFormat>Екран (4:3)</PresentationFormat>
  <Paragraphs>57</Paragraphs>
  <Slides>14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18" baseType="lpstr">
      <vt:lpstr>Arial</vt:lpstr>
      <vt:lpstr>Calibri</vt:lpstr>
      <vt:lpstr>Wingdings</vt:lpstr>
      <vt:lpstr>Тема Office</vt:lpstr>
      <vt:lpstr>Назвіть дієприслівники.  Скільки їх?</vt:lpstr>
      <vt:lpstr>Назвіть  дієприслівники.  Скільки їх?</vt:lpstr>
      <vt:lpstr> Дієприслівниковий  зворот  - це дієприслівник із залежними словами </vt:lpstr>
      <vt:lpstr> Дієприслівниковий  зворот  - це один член речення – обставина. На письмі виділяється комами ЗАВЖДИ. </vt:lpstr>
      <vt:lpstr>Поставити пропущені розділові знаки, підкреслити дієприслівникові звороти</vt:lpstr>
      <vt:lpstr>Презентація PowerPoint</vt:lpstr>
      <vt:lpstr>Презентація PowerPoint</vt:lpstr>
      <vt:lpstr>Дієприслівниковий зворот - фразеологізм</vt:lpstr>
      <vt:lpstr>Коми при одиничному дієприслівнику (при ньому немає пояснювальних слів)</vt:lpstr>
      <vt:lpstr>Порівняймо!</vt:lpstr>
      <vt:lpstr>Поставте, де потрібно, розділові знаки</vt:lpstr>
      <vt:lpstr>Презентація PowerPoint</vt:lpstr>
      <vt:lpstr>Відредагуйте речення!</vt:lpstr>
      <vt:lpstr>Домашнє завдання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Знайдіть дієприслівники</dc:title>
  <dc:creator>1</dc:creator>
  <cp:lastModifiedBy>Comp-219-4</cp:lastModifiedBy>
  <cp:revision>35</cp:revision>
  <dcterms:created xsi:type="dcterms:W3CDTF">2022-03-17T11:16:44Z</dcterms:created>
  <dcterms:modified xsi:type="dcterms:W3CDTF">2024-01-09T07:18:58Z</dcterms:modified>
</cp:coreProperties>
</file>