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74" y="-9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Равнобедренный треугольник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540544" y="776288"/>
            <a:ext cx="8062912" cy="1470025"/>
          </a:xfrm>
        </p:spPr>
        <p:txBody>
          <a:bodyPr anchor="b">
            <a:normAutofit/>
          </a:bodyPr>
          <a:lstStyle>
            <a:lvl1pPr algn="r">
              <a:defRPr sz="4400"/>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1371600" y="6012656"/>
            <a:ext cx="5791200" cy="365125"/>
          </a:xfrm>
        </p:spPr>
        <p:txBody>
          <a:bodyPr tIns="0" bIns="0" anchor="t"/>
          <a:lstStyle>
            <a:lvl1pPr algn="r">
              <a:defRPr sz="1000"/>
            </a:lvl1pPr>
          </a:lstStyle>
          <a:p>
            <a:fld id="{EC48AE77-E53C-4D49-90EC-00FFE5A34DEE}" type="datetimeFigureOut">
              <a:rPr lang="uk-UA" smtClean="0"/>
              <a:t>04.12.2024</a:t>
            </a:fld>
            <a:endParaRPr lang="uk-UA"/>
          </a:p>
        </p:txBody>
      </p:sp>
      <p:sp>
        <p:nvSpPr>
          <p:cNvPr id="17" name="Нижний колонтитул 16"/>
          <p:cNvSpPr>
            <a:spLocks noGrp="1"/>
          </p:cNvSpPr>
          <p:nvPr>
            <p:ph type="ftr" sz="quarter" idx="11"/>
          </p:nvPr>
        </p:nvSpPr>
        <p:spPr>
          <a:xfrm>
            <a:off x="1371600" y="5650704"/>
            <a:ext cx="5791200" cy="365125"/>
          </a:xfrm>
        </p:spPr>
        <p:txBody>
          <a:bodyPr tIns="0" bIns="0" anchor="b"/>
          <a:lstStyle>
            <a:lvl1pPr algn="r">
              <a:defRPr sz="1100"/>
            </a:lvl1pPr>
          </a:lstStyle>
          <a:p>
            <a:endParaRPr lang="uk-UA"/>
          </a:p>
        </p:txBody>
      </p:sp>
      <p:sp>
        <p:nvSpPr>
          <p:cNvPr id="29" name="Номер слайда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B4DDFA5A-6932-4B5F-BE73-84E7EE20DBBA}" type="slidenum">
              <a:rPr lang="uk-UA" smtClean="0"/>
              <a:t>‹#›</a:t>
            </a:fld>
            <a:endParaRPr lang="uk-U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399032"/>
          </a:xfrm>
        </p:spPr>
        <p:txBody>
          <a:bodyPr/>
          <a:lstStyle/>
          <a:p>
            <a:r>
              <a:rPr kumimoji="0" lang="ru-RU" smtClean="0"/>
              <a:t>Образец заголовка</a:t>
            </a:r>
            <a:endParaRPr kumimoji="0" lang="en-US"/>
          </a:p>
        </p:txBody>
      </p:sp>
      <p:sp>
        <p:nvSpPr>
          <p:cNvPr id="3" name="Объект 2"/>
          <p:cNvSpPr>
            <a:spLocks noGrp="1"/>
          </p:cNvSpPr>
          <p:nvPr>
            <p:ph idx="1"/>
          </p:nvPr>
        </p:nvSpPr>
        <p:spPr>
          <a:xfrm>
            <a:off x="457200" y="1882808"/>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791456" y="6480048"/>
            <a:ext cx="2133600" cy="301752"/>
          </a:xfrm>
        </p:spPr>
        <p:txBody>
          <a:bodyPr/>
          <a:lstStyle/>
          <a:p>
            <a:fld id="{EC48AE77-E53C-4D49-90EC-00FFE5A34DEE}" type="datetimeFigureOut">
              <a:rPr lang="uk-UA" smtClean="0"/>
              <a:t>04.12.2024</a:t>
            </a:fld>
            <a:endParaRPr lang="uk-UA"/>
          </a:p>
        </p:txBody>
      </p:sp>
      <p:sp>
        <p:nvSpPr>
          <p:cNvPr id="5" name="Нижний колонтитул 4"/>
          <p:cNvSpPr>
            <a:spLocks noGrp="1"/>
          </p:cNvSpPr>
          <p:nvPr>
            <p:ph type="ftr" sz="quarter" idx="11"/>
          </p:nvPr>
        </p:nvSpPr>
        <p:spPr>
          <a:xfrm>
            <a:off x="457200" y="6480969"/>
            <a:ext cx="4260056" cy="300831"/>
          </a:xfrm>
        </p:spPr>
        <p:txBody>
          <a:bodyPr/>
          <a:lstStyle/>
          <a:p>
            <a:endParaRPr lang="uk-UA"/>
          </a:p>
        </p:txBody>
      </p:sp>
      <p:sp>
        <p:nvSpPr>
          <p:cNvPr id="6" name="Номер слайда 5"/>
          <p:cNvSpPr>
            <a:spLocks noGrp="1"/>
          </p:cNvSpPr>
          <p:nvPr>
            <p:ph type="sldNum" sz="quarter" idx="12"/>
          </p:nvPr>
        </p:nvSpPr>
        <p:spPr/>
        <p:txBody>
          <a:bodyPr/>
          <a:lstStyle/>
          <a:p>
            <a:fld id="{B4DDFA5A-6932-4B5F-BE73-84E7EE20DBBA}" type="slidenum">
              <a:rPr lang="uk-UA" smtClean="0"/>
              <a:t>‹#›</a:t>
            </a:fld>
            <a:endParaRPr lang="uk-U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9" name="Прямоугольный треугольник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Равнобедренный треугольник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Дата 3"/>
          <p:cNvSpPr>
            <a:spLocks noGrp="1"/>
          </p:cNvSpPr>
          <p:nvPr>
            <p:ph type="dt" sz="half" idx="10"/>
          </p:nvPr>
        </p:nvSpPr>
        <p:spPr>
          <a:xfrm>
            <a:off x="6955632" y="6477000"/>
            <a:ext cx="2133600" cy="304800"/>
          </a:xfrm>
        </p:spPr>
        <p:txBody>
          <a:bodyPr/>
          <a:lstStyle/>
          <a:p>
            <a:fld id="{EC48AE77-E53C-4D49-90EC-00FFE5A34DEE}" type="datetimeFigureOut">
              <a:rPr lang="uk-UA" smtClean="0"/>
              <a:t>04.12.2024</a:t>
            </a:fld>
            <a:endParaRPr lang="uk-UA"/>
          </a:p>
        </p:txBody>
      </p:sp>
      <p:sp>
        <p:nvSpPr>
          <p:cNvPr id="5" name="Нижний колонтитул 4"/>
          <p:cNvSpPr>
            <a:spLocks noGrp="1"/>
          </p:cNvSpPr>
          <p:nvPr>
            <p:ph type="ftr" sz="quarter" idx="11"/>
          </p:nvPr>
        </p:nvSpPr>
        <p:spPr>
          <a:xfrm>
            <a:off x="2619376" y="6480969"/>
            <a:ext cx="4260056" cy="300831"/>
          </a:xfrm>
        </p:spPr>
        <p:txBody>
          <a:bodyPr/>
          <a:lstStyle/>
          <a:p>
            <a:endParaRPr lang="uk-UA"/>
          </a:p>
        </p:txBody>
      </p:sp>
      <p:sp>
        <p:nvSpPr>
          <p:cNvPr id="6" name="Номер слайда 5"/>
          <p:cNvSpPr>
            <a:spLocks noGrp="1"/>
          </p:cNvSpPr>
          <p:nvPr>
            <p:ph type="sldNum" sz="quarter" idx="12"/>
          </p:nvPr>
        </p:nvSpPr>
        <p:spPr>
          <a:xfrm>
            <a:off x="8451056" y="809624"/>
            <a:ext cx="502920" cy="300831"/>
          </a:xfrm>
        </p:spPr>
        <p:txBody>
          <a:bodyPr/>
          <a:lstStyle/>
          <a:p>
            <a:fld id="{B4DDFA5A-6932-4B5F-BE73-84E7EE20DBBA}" type="slidenum">
              <a:rPr lang="uk-UA" smtClean="0"/>
              <a:t>‹#›</a:t>
            </a:fld>
            <a:endParaRPr lang="uk-UA"/>
          </a:p>
        </p:txBody>
      </p:sp>
      <p:cxnSp>
        <p:nvCxnSpPr>
          <p:cNvPr id="11" name="Прямая соединительная линия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Прямая соединительная линия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Заголовок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marL="0" algn="l">
              <a:defRPr/>
            </a:lvl1pPr>
          </a:lstStyle>
          <a:p>
            <a:r>
              <a:rPr kumimoji="0" lang="ru-RU" smtClean="0"/>
              <a:t>Образец заголовка</a:t>
            </a:r>
            <a:endParaRPr kumimoji="0" lang="en-US"/>
          </a:p>
        </p:txBody>
      </p:sp>
      <p:sp>
        <p:nvSpPr>
          <p:cNvPr id="3" name="Объект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4791456" y="6480969"/>
            <a:ext cx="2133600" cy="301752"/>
          </a:xfrm>
        </p:spPr>
        <p:txBody>
          <a:bodyPr/>
          <a:lstStyle/>
          <a:p>
            <a:fld id="{EC48AE77-E53C-4D49-90EC-00FFE5A34DEE}" type="datetimeFigureOut">
              <a:rPr lang="uk-UA" smtClean="0"/>
              <a:t>04.12.2024</a:t>
            </a:fld>
            <a:endParaRPr lang="uk-UA"/>
          </a:p>
        </p:txBody>
      </p:sp>
      <p:sp>
        <p:nvSpPr>
          <p:cNvPr id="6" name="Нижний колонтитул 5"/>
          <p:cNvSpPr>
            <a:spLocks noGrp="1"/>
          </p:cNvSpPr>
          <p:nvPr>
            <p:ph type="ftr" sz="quarter" idx="11"/>
          </p:nvPr>
        </p:nvSpPr>
        <p:spPr>
          <a:xfrm>
            <a:off x="457200" y="6480969"/>
            <a:ext cx="4260056" cy="301752"/>
          </a:xfrm>
        </p:spPr>
        <p:txBody>
          <a:bodyPr/>
          <a:lstStyle/>
          <a:p>
            <a:endParaRPr lang="uk-UA"/>
          </a:p>
        </p:txBody>
      </p:sp>
      <p:sp>
        <p:nvSpPr>
          <p:cNvPr id="7" name="Номер слайда 6"/>
          <p:cNvSpPr>
            <a:spLocks noGrp="1"/>
          </p:cNvSpPr>
          <p:nvPr>
            <p:ph type="sldNum" sz="quarter" idx="12"/>
          </p:nvPr>
        </p:nvSpPr>
        <p:spPr>
          <a:xfrm>
            <a:off x="7589520" y="6480969"/>
            <a:ext cx="502920" cy="301752"/>
          </a:xfrm>
        </p:spPr>
        <p:txBody>
          <a:bodyPr/>
          <a:lstStyle/>
          <a:p>
            <a:fld id="{B4DDFA5A-6932-4B5F-BE73-84E7EE20DBBA}" type="slidenum">
              <a:rPr lang="uk-UA" smtClean="0"/>
              <a:t>‹#›</a:t>
            </a:fld>
            <a:endParaRPr lang="uk-U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a:xfrm>
            <a:off x="4791456" y="6480969"/>
            <a:ext cx="2130552" cy="301752"/>
          </a:xfrm>
        </p:spPr>
        <p:txBody>
          <a:bodyPr/>
          <a:lstStyle/>
          <a:p>
            <a:fld id="{EC48AE77-E53C-4D49-90EC-00FFE5A34DEE}" type="datetimeFigureOut">
              <a:rPr lang="uk-UA" smtClean="0"/>
              <a:t>04.12.2024</a:t>
            </a:fld>
            <a:endParaRPr lang="uk-UA"/>
          </a:p>
        </p:txBody>
      </p:sp>
      <p:sp>
        <p:nvSpPr>
          <p:cNvPr id="8" name="Нижний колонтитул 7"/>
          <p:cNvSpPr>
            <a:spLocks noGrp="1"/>
          </p:cNvSpPr>
          <p:nvPr>
            <p:ph type="ftr" sz="quarter" idx="11"/>
          </p:nvPr>
        </p:nvSpPr>
        <p:spPr>
          <a:xfrm>
            <a:off x="457200" y="6480969"/>
            <a:ext cx="4261104" cy="301752"/>
          </a:xfrm>
        </p:spPr>
        <p:txBody>
          <a:bodyPr/>
          <a:lstStyle/>
          <a:p>
            <a:endParaRPr lang="uk-UA"/>
          </a:p>
        </p:txBody>
      </p:sp>
      <p:sp>
        <p:nvSpPr>
          <p:cNvPr id="9" name="Номер слайда 8"/>
          <p:cNvSpPr>
            <a:spLocks noGrp="1"/>
          </p:cNvSpPr>
          <p:nvPr>
            <p:ph type="sldNum" sz="quarter" idx="12"/>
          </p:nvPr>
        </p:nvSpPr>
        <p:spPr>
          <a:xfrm>
            <a:off x="7589520" y="6483096"/>
            <a:ext cx="502920" cy="301752"/>
          </a:xfrm>
        </p:spPr>
        <p:txBody>
          <a:bodyPr/>
          <a:lstStyle>
            <a:lvl1pPr algn="ctr">
              <a:defRPr/>
            </a:lvl1pPr>
          </a:lstStyle>
          <a:p>
            <a:fld id="{B4DDFA5A-6932-4B5F-BE73-84E7EE20DBBA}" type="slidenum">
              <a:rPr lang="uk-UA" smtClean="0"/>
              <a:t>‹#›</a:t>
            </a:fld>
            <a:endParaRPr lang="uk-U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b="0"/>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EC48AE77-E53C-4D49-90EC-00FFE5A34DEE}" type="datetimeFigureOut">
              <a:rPr lang="uk-UA" smtClean="0"/>
              <a:t>04.12.2024</a:t>
            </a:fld>
            <a:endParaRPr lang="uk-UA"/>
          </a:p>
        </p:txBody>
      </p:sp>
      <p:sp>
        <p:nvSpPr>
          <p:cNvPr id="4" name="Нижний колонтитул 3"/>
          <p:cNvSpPr>
            <a:spLocks noGrp="1"/>
          </p:cNvSpPr>
          <p:nvPr>
            <p:ph type="ftr" sz="quarter" idx="11"/>
          </p:nvPr>
        </p:nvSpPr>
        <p:spPr/>
        <p:txBody>
          <a:bodyPr/>
          <a:lstStyle/>
          <a:p>
            <a:endParaRPr lang="uk-UA"/>
          </a:p>
        </p:txBody>
      </p:sp>
      <p:sp>
        <p:nvSpPr>
          <p:cNvPr id="5" name="Номер слайда 4"/>
          <p:cNvSpPr>
            <a:spLocks noGrp="1"/>
          </p:cNvSpPr>
          <p:nvPr>
            <p:ph type="sldNum" sz="quarter" idx="12"/>
          </p:nvPr>
        </p:nvSpPr>
        <p:spPr/>
        <p:txBody>
          <a:bodyPr/>
          <a:lstStyle/>
          <a:p>
            <a:fld id="{B4DDFA5A-6932-4B5F-BE73-84E7EE20DBBA}" type="slidenum">
              <a:rPr lang="uk-UA" smtClean="0"/>
              <a:t>‹#›</a:t>
            </a:fld>
            <a:endParaRPr lang="uk-U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4791456" y="6480969"/>
            <a:ext cx="2133600" cy="301752"/>
          </a:xfrm>
        </p:spPr>
        <p:txBody>
          <a:bodyPr/>
          <a:lstStyle/>
          <a:p>
            <a:fld id="{EC48AE77-E53C-4D49-90EC-00FFE5A34DEE}" type="datetimeFigureOut">
              <a:rPr lang="uk-UA" smtClean="0"/>
              <a:t>04.12.2024</a:t>
            </a:fld>
            <a:endParaRPr lang="uk-UA"/>
          </a:p>
        </p:txBody>
      </p:sp>
      <p:sp>
        <p:nvSpPr>
          <p:cNvPr id="3" name="Нижний колонтитул 2"/>
          <p:cNvSpPr>
            <a:spLocks noGrp="1"/>
          </p:cNvSpPr>
          <p:nvPr>
            <p:ph type="ftr" sz="quarter" idx="11"/>
          </p:nvPr>
        </p:nvSpPr>
        <p:spPr>
          <a:xfrm>
            <a:off x="457200" y="6481890"/>
            <a:ext cx="4260056" cy="300831"/>
          </a:xfrm>
        </p:spPr>
        <p:txBody>
          <a:bodyPr/>
          <a:lstStyle/>
          <a:p>
            <a:endParaRPr lang="uk-UA"/>
          </a:p>
        </p:txBody>
      </p:sp>
      <p:sp>
        <p:nvSpPr>
          <p:cNvPr id="4" name="Номер слайда 3"/>
          <p:cNvSpPr>
            <a:spLocks noGrp="1"/>
          </p:cNvSpPr>
          <p:nvPr>
            <p:ph type="sldNum" sz="quarter" idx="12"/>
          </p:nvPr>
        </p:nvSpPr>
        <p:spPr>
          <a:xfrm>
            <a:off x="7589520" y="6480969"/>
            <a:ext cx="502920" cy="301752"/>
          </a:xfrm>
        </p:spPr>
        <p:txBody>
          <a:bodyPr/>
          <a:lstStyle/>
          <a:p>
            <a:fld id="{B4DDFA5A-6932-4B5F-BE73-84E7EE20DBBA}" type="slidenum">
              <a:rPr lang="uk-UA" smtClean="0"/>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278976" y="6556248"/>
            <a:ext cx="2133600" cy="301752"/>
          </a:xfrm>
        </p:spPr>
        <p:txBody>
          <a:bodyPr/>
          <a:lstStyle>
            <a:lvl1pPr>
              <a:defRPr sz="900"/>
            </a:lvl1pPr>
          </a:lstStyle>
          <a:p>
            <a:fld id="{EC48AE77-E53C-4D49-90EC-00FFE5A34DEE}" type="datetimeFigureOut">
              <a:rPr lang="uk-UA" smtClean="0"/>
              <a:t>04.12.2024</a:t>
            </a:fld>
            <a:endParaRPr lang="uk-UA"/>
          </a:p>
        </p:txBody>
      </p:sp>
      <p:sp>
        <p:nvSpPr>
          <p:cNvPr id="6" name="Нижний колонтитул 5"/>
          <p:cNvSpPr>
            <a:spLocks noGrp="1"/>
          </p:cNvSpPr>
          <p:nvPr>
            <p:ph type="ftr" sz="quarter" idx="11"/>
          </p:nvPr>
        </p:nvSpPr>
        <p:spPr>
          <a:xfrm>
            <a:off x="1135856" y="6556248"/>
            <a:ext cx="5143120" cy="301752"/>
          </a:xfrm>
        </p:spPr>
        <p:txBody>
          <a:bodyPr/>
          <a:lstStyle>
            <a:lvl1pPr>
              <a:defRPr sz="900"/>
            </a:lvl1pPr>
          </a:lstStyle>
          <a:p>
            <a:endParaRPr lang="uk-UA"/>
          </a:p>
        </p:txBody>
      </p:sp>
      <p:sp>
        <p:nvSpPr>
          <p:cNvPr id="7" name="Номер слайда 6"/>
          <p:cNvSpPr>
            <a:spLocks noGrp="1"/>
          </p:cNvSpPr>
          <p:nvPr>
            <p:ph type="sldNum" sz="quarter" idx="12"/>
          </p:nvPr>
        </p:nvSpPr>
        <p:spPr>
          <a:xfrm>
            <a:off x="8410576" y="6556248"/>
            <a:ext cx="502920" cy="301752"/>
          </a:xfrm>
        </p:spPr>
        <p:txBody>
          <a:bodyPr/>
          <a:lstStyle>
            <a:lvl1pPr>
              <a:defRPr sz="900"/>
            </a:lvl1pPr>
          </a:lstStyle>
          <a:p>
            <a:fld id="{B4DDFA5A-6932-4B5F-BE73-84E7EE20DBBA}" type="slidenum">
              <a:rPr lang="uk-UA" smtClean="0"/>
              <a:t>‹#›</a:t>
            </a:fld>
            <a:endParaRPr lang="uk-U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6108192" y="6556248"/>
            <a:ext cx="2103120" cy="301752"/>
          </a:xfrm>
        </p:spPr>
        <p:txBody>
          <a:bodyPr/>
          <a:lstStyle>
            <a:lvl1pPr>
              <a:defRPr sz="900"/>
            </a:lvl1pPr>
          </a:lstStyle>
          <a:p>
            <a:fld id="{EC48AE77-E53C-4D49-90EC-00FFE5A34DEE}" type="datetimeFigureOut">
              <a:rPr lang="uk-UA" smtClean="0"/>
              <a:t>04.12.2024</a:t>
            </a:fld>
            <a:endParaRPr lang="uk-UA"/>
          </a:p>
        </p:txBody>
      </p:sp>
      <p:sp>
        <p:nvSpPr>
          <p:cNvPr id="6" name="Нижний колонтитул 5"/>
          <p:cNvSpPr>
            <a:spLocks noGrp="1"/>
          </p:cNvSpPr>
          <p:nvPr>
            <p:ph type="ftr" sz="quarter" idx="11"/>
          </p:nvPr>
        </p:nvSpPr>
        <p:spPr>
          <a:xfrm>
            <a:off x="1170432" y="6557169"/>
            <a:ext cx="4948072" cy="301752"/>
          </a:xfrm>
        </p:spPr>
        <p:txBody>
          <a:bodyPr/>
          <a:lstStyle>
            <a:lvl1pPr>
              <a:defRPr sz="900"/>
            </a:lvl1pPr>
          </a:lstStyle>
          <a:p>
            <a:endParaRPr lang="uk-UA"/>
          </a:p>
        </p:txBody>
      </p:sp>
      <p:sp>
        <p:nvSpPr>
          <p:cNvPr id="7" name="Номер слайда 6"/>
          <p:cNvSpPr>
            <a:spLocks noGrp="1"/>
          </p:cNvSpPr>
          <p:nvPr>
            <p:ph type="sldNum" sz="quarter" idx="12"/>
          </p:nvPr>
        </p:nvSpPr>
        <p:spPr>
          <a:xfrm>
            <a:off x="8217192" y="6556248"/>
            <a:ext cx="365760" cy="301752"/>
          </a:xfrm>
        </p:spPr>
        <p:txBody>
          <a:bodyPr/>
          <a:lstStyle>
            <a:lvl1pPr algn="ctr">
              <a:defRPr sz="900"/>
            </a:lvl1pPr>
          </a:lstStyle>
          <a:p>
            <a:fld id="{B4DDFA5A-6932-4B5F-BE73-84E7EE20DBBA}" type="slidenum">
              <a:rPr lang="uk-UA" smtClean="0"/>
              <a:t>‹#›</a:t>
            </a:fld>
            <a:endParaRPr lang="uk-U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C48AE77-E53C-4D49-90EC-00FFE5A34DEE}" type="datetimeFigureOut">
              <a:rPr lang="uk-UA" smtClean="0"/>
              <a:t>04.12.2024</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B4DDFA5A-6932-4B5F-BE73-84E7EE20DBBA}" type="slidenum">
              <a:rPr lang="uk-UA" smtClean="0"/>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381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381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C48AE77-E53C-4D49-90EC-00FFE5A34DEE}" type="datetimeFigureOut">
              <a:rPr lang="uk-UA" smtClean="0"/>
              <a:t>04.12.2024</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B4DDFA5A-6932-4B5F-BE73-84E7EE20DBBA}" type="slidenum">
              <a:rPr lang="uk-UA" smtClean="0"/>
              <a:t>‹#›</a:t>
            </a:fld>
            <a:endParaRPr lang="uk-U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1" name="Прямоугольный треугольник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Прямая соединительная линия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Прямая соединительная линия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Заголовок 21"/>
          <p:cNvSpPr>
            <a:spLocks noGrp="1"/>
          </p:cNvSpPr>
          <p:nvPr>
            <p:ph type="title"/>
          </p:nvPr>
        </p:nvSpPr>
        <p:spPr>
          <a:xfrm>
            <a:off x="457200" y="267494"/>
            <a:ext cx="8229600" cy="1399032"/>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EC48AE77-E53C-4D49-90EC-00FFE5A34DEE}" type="datetimeFigureOut">
              <a:rPr lang="uk-UA" smtClean="0"/>
              <a:t>04.12.2024</a:t>
            </a:fld>
            <a:endParaRPr lang="uk-UA"/>
          </a:p>
        </p:txBody>
      </p:sp>
      <p:sp>
        <p:nvSpPr>
          <p:cNvPr id="3" name="Нижний колонтитул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uk-UA"/>
          </a:p>
        </p:txBody>
      </p:sp>
      <p:sp>
        <p:nvSpPr>
          <p:cNvPr id="23" name="Номер слайда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B4DDFA5A-6932-4B5F-BE73-84E7EE20DBBA}" type="slidenum">
              <a:rPr lang="uk-UA" smtClean="0"/>
              <a:t>‹#›</a:t>
            </a:fld>
            <a:endParaRPr lang="uk-U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pPr algn="ctr"/>
            <a:r>
              <a:rPr lang="uk-UA" b="1" dirty="0" smtClean="0">
                <a:solidFill>
                  <a:srgbClr val="002060"/>
                </a:solidFill>
                <a:latin typeface="Times New Roman" pitchFamily="18" charset="0"/>
                <a:cs typeface="Times New Roman" pitchFamily="18" charset="0"/>
              </a:rPr>
              <a:t>Використання граматичних форм дієслів у різних стилях</a:t>
            </a:r>
            <a:endParaRPr lang="uk-UA" b="1" dirty="0">
              <a:solidFill>
                <a:srgbClr val="002060"/>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3779912" y="5085184"/>
            <a:ext cx="4823544" cy="1224136"/>
          </a:xfrm>
        </p:spPr>
        <p:txBody>
          <a:bodyPr>
            <a:normAutofit/>
          </a:bodyPr>
          <a:lstStyle/>
          <a:p>
            <a:pPr marR="0" lvl="0" algn="ctr">
              <a:buClrTx/>
              <a:buSzTx/>
            </a:pPr>
            <a:r>
              <a:rPr lang="uk-UA" sz="1600" dirty="0">
                <a:ln>
                  <a:noFill/>
                </a:ln>
                <a:solidFill>
                  <a:prstClr val="black"/>
                </a:solidFill>
                <a:latin typeface="Times New Roman"/>
                <a:ea typeface="Calibri"/>
              </a:rPr>
              <a:t> </a:t>
            </a:r>
            <a:r>
              <a:rPr lang="uk-UA" sz="1600" dirty="0" smtClean="0">
                <a:ln>
                  <a:noFill/>
                </a:ln>
                <a:solidFill>
                  <a:prstClr val="black"/>
                </a:solidFill>
                <a:latin typeface="Times New Roman"/>
                <a:ea typeface="Calibri"/>
              </a:rPr>
              <a:t>             Кондратюк </a:t>
            </a:r>
            <a:r>
              <a:rPr lang="uk-UA" sz="1600" dirty="0">
                <a:ln>
                  <a:noFill/>
                </a:ln>
                <a:solidFill>
                  <a:prstClr val="black"/>
                </a:solidFill>
                <a:latin typeface="Times New Roman"/>
                <a:ea typeface="Calibri"/>
              </a:rPr>
              <a:t>Людмила Олександрівна</a:t>
            </a:r>
          </a:p>
          <a:p>
            <a:pPr marR="0" lvl="0" algn="ctr">
              <a:buClrTx/>
              <a:buSzTx/>
            </a:pPr>
            <a:r>
              <a:rPr lang="uk-UA" sz="1600" dirty="0">
                <a:ln>
                  <a:noFill/>
                </a:ln>
                <a:solidFill>
                  <a:prstClr val="black"/>
                </a:solidFill>
                <a:latin typeface="Times New Roman"/>
                <a:ea typeface="Calibri"/>
              </a:rPr>
              <a:t>          </a:t>
            </a:r>
            <a:r>
              <a:rPr lang="uk-UA" sz="1600" dirty="0" smtClean="0">
                <a:ln>
                  <a:noFill/>
                </a:ln>
                <a:solidFill>
                  <a:prstClr val="black"/>
                </a:solidFill>
                <a:latin typeface="Times New Roman"/>
                <a:ea typeface="Calibri"/>
              </a:rPr>
              <a:t>Вчитель </a:t>
            </a:r>
            <a:r>
              <a:rPr lang="uk-UA" sz="1600" dirty="0">
                <a:ln>
                  <a:noFill/>
                </a:ln>
                <a:solidFill>
                  <a:prstClr val="black"/>
                </a:solidFill>
                <a:latin typeface="Times New Roman"/>
                <a:ea typeface="Calibri"/>
              </a:rPr>
              <a:t>української мови та літератури</a:t>
            </a:r>
          </a:p>
          <a:p>
            <a:pPr marR="0" lvl="0" algn="ctr">
              <a:buClrTx/>
              <a:buSzTx/>
            </a:pPr>
            <a:r>
              <a:rPr lang="uk-UA" sz="1600" dirty="0">
                <a:ln>
                  <a:noFill/>
                </a:ln>
                <a:solidFill>
                  <a:prstClr val="black"/>
                </a:solidFill>
                <a:latin typeface="Times New Roman"/>
                <a:ea typeface="Calibri"/>
              </a:rPr>
              <a:t>                   Вечірньої (змінної) школи м. Києва</a:t>
            </a:r>
            <a:endParaRPr lang="uk-UA" dirty="0"/>
          </a:p>
        </p:txBody>
      </p:sp>
    </p:spTree>
    <p:extLst>
      <p:ext uri="{BB962C8B-B14F-4D97-AF65-F5344CB8AC3E}">
        <p14:creationId xmlns:p14="http://schemas.microsoft.com/office/powerpoint/2010/main" val="33874404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713234"/>
          </a:xfrm>
        </p:spPr>
        <p:txBody>
          <a:bodyPr>
            <a:noAutofit/>
          </a:bodyPr>
          <a:lstStyle/>
          <a:p>
            <a:pPr algn="ctr"/>
            <a:r>
              <a:rPr lang="uk-UA" sz="1800" b="1" dirty="0" smtClean="0">
                <a:solidFill>
                  <a:schemeClr val="tx1"/>
                </a:solidFill>
                <a:effectLst/>
                <a:latin typeface="Times New Roman" pitchFamily="18" charset="0"/>
                <a:cs typeface="Times New Roman" pitchFamily="18" charset="0"/>
              </a:rPr>
              <a:t>Прочитайте тексти, визначте, до якого стилю кожен із них належить. Знайдіть дієслова. Чи однакову роль відіграють дієслова в різних стилях?</a:t>
            </a:r>
            <a:endParaRPr lang="uk-UA" sz="1800" b="1" dirty="0">
              <a:solidFill>
                <a:schemeClr val="tx1"/>
              </a:solidFill>
              <a:effectLst/>
              <a:latin typeface="Times New Roman" pitchFamily="18" charset="0"/>
              <a:cs typeface="Times New Roman" pitchFamily="18" charset="0"/>
            </a:endParaRPr>
          </a:p>
        </p:txBody>
      </p:sp>
      <p:sp>
        <p:nvSpPr>
          <p:cNvPr id="3" name="Объект 2"/>
          <p:cNvSpPr>
            <a:spLocks noGrp="1"/>
          </p:cNvSpPr>
          <p:nvPr>
            <p:ph idx="1"/>
          </p:nvPr>
        </p:nvSpPr>
        <p:spPr>
          <a:xfrm>
            <a:off x="457200" y="1196752"/>
            <a:ext cx="8229600" cy="5258056"/>
          </a:xfrm>
        </p:spPr>
        <p:txBody>
          <a:bodyPr>
            <a:normAutofit/>
          </a:bodyPr>
          <a:lstStyle/>
          <a:p>
            <a:pPr marL="64008" indent="0" algn="just">
              <a:buNone/>
            </a:pPr>
            <a:r>
              <a:rPr lang="uk-UA" sz="1800" dirty="0" smtClean="0">
                <a:latin typeface="Times New Roman" pitchFamily="18" charset="0"/>
                <a:cs typeface="Times New Roman" pitchFamily="18" charset="0"/>
              </a:rPr>
              <a:t>1.  Барабанна порожнина об’ємом близько 1 см ³, має барабанну перетинку, слухову трубку, містить три слухові кісточки, що сполучені між собою: молоточок, коваделко, стремінце. Ці кісточки передають звукові коливання з барабанної перетинки до овального вікна внутрішнього вуха, зменшуючи амплітуду і збільшуючи силу звуку (</a:t>
            </a:r>
            <a:r>
              <a:rPr lang="uk-UA" sz="1800" i="1" dirty="0" smtClean="0">
                <a:latin typeface="Times New Roman" pitchFamily="18" charset="0"/>
                <a:cs typeface="Times New Roman" pitchFamily="18" charset="0"/>
              </a:rPr>
              <a:t>З підручника).</a:t>
            </a:r>
          </a:p>
          <a:p>
            <a:pPr marL="406908" indent="-342900">
              <a:buAutoNum type="arabicPeriod"/>
            </a:pPr>
            <a:endParaRPr lang="uk-UA" sz="1800" i="1" dirty="0">
              <a:latin typeface="Times New Roman" pitchFamily="18" charset="0"/>
              <a:cs typeface="Times New Roman" pitchFamily="18" charset="0"/>
            </a:endParaRPr>
          </a:p>
          <a:p>
            <a:pPr marL="64008" indent="0" algn="just">
              <a:buNone/>
            </a:pPr>
            <a:r>
              <a:rPr lang="uk-UA" sz="1800" i="1" dirty="0" smtClean="0">
                <a:latin typeface="Times New Roman" pitchFamily="18" charset="0"/>
                <a:cs typeface="Times New Roman" pitchFamily="18" charset="0"/>
              </a:rPr>
              <a:t>2.  </a:t>
            </a:r>
            <a:r>
              <a:rPr lang="uk-UA" sz="1800" dirty="0" smtClean="0">
                <a:latin typeface="Times New Roman" pitchFamily="18" charset="0"/>
                <a:cs typeface="Times New Roman" pitchFamily="18" charset="0"/>
              </a:rPr>
              <a:t>Вітер кидає пригорщі піску, він сухо шелестить на стінах намету. Вгорі пролетіли якісь птахи, попискуючи. Дивишся в небо й не бачиш його, просто твердь перед очима  ( такі ночі лише в серпні бувають), та потроху зникаєш до темряви, призвичаюєшся, і ось уже кілька зірок прокльовується на темному тлі, за ними дрібніші, а потім Чумацький Шлях висіється, небо перед тобою все безкрає. Товариш також лежить горілиць, а згодом тихо говорить, що вітер розгодує дишло Воза. І справді, коли довго дивитися на Віз, то починає здаватися, що він котиться. Заплющиш очі, зупиниш його рух, почуєш, як невпинно б’є в берег висока хвиля, як шелестить шелюга, як пахне прив’ялою корою, - і знову покотився Віз… (</a:t>
            </a:r>
            <a:r>
              <a:rPr lang="uk-UA" sz="1800" i="1" dirty="0" smtClean="0">
                <a:latin typeface="Times New Roman" pitchFamily="18" charset="0"/>
                <a:cs typeface="Times New Roman" pitchFamily="18" charset="0"/>
              </a:rPr>
              <a:t>За О. Васильківським</a:t>
            </a:r>
            <a:r>
              <a:rPr lang="uk-UA" sz="1800" dirty="0" smtClean="0">
                <a:latin typeface="Times New Roman" pitchFamily="18" charset="0"/>
                <a:cs typeface="Times New Roman" pitchFamily="18" charset="0"/>
              </a:rPr>
              <a:t>).</a:t>
            </a:r>
            <a:endParaRPr lang="uk-UA" sz="1800" dirty="0">
              <a:latin typeface="Times New Roman" pitchFamily="18" charset="0"/>
              <a:cs typeface="Times New Roman" pitchFamily="18" charset="0"/>
            </a:endParaRPr>
          </a:p>
        </p:txBody>
      </p:sp>
    </p:spTree>
    <p:extLst>
      <p:ext uri="{BB962C8B-B14F-4D97-AF65-F5344CB8AC3E}">
        <p14:creationId xmlns:p14="http://schemas.microsoft.com/office/powerpoint/2010/main" val="38128884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484784"/>
            <a:ext cx="8229600" cy="4970024"/>
          </a:xfrm>
        </p:spPr>
        <p:txBody>
          <a:bodyPr>
            <a:normAutofit/>
          </a:bodyPr>
          <a:lstStyle/>
          <a:p>
            <a:pPr marL="64008" indent="0" algn="ctr">
              <a:buNone/>
            </a:pPr>
            <a:r>
              <a:rPr lang="uk-UA" sz="1600" dirty="0" smtClean="0">
                <a:latin typeface="Times New Roman" pitchFamily="18" charset="0"/>
                <a:cs typeface="Times New Roman" pitchFamily="18" charset="0"/>
              </a:rPr>
              <a:t> </a:t>
            </a:r>
            <a:r>
              <a:rPr lang="uk-UA" sz="1600" b="1" dirty="0" smtClean="0">
                <a:latin typeface="Times New Roman" pitchFamily="18" charset="0"/>
                <a:cs typeface="Times New Roman" pitchFamily="18" charset="0"/>
              </a:rPr>
              <a:t>У переносному значенні здатні вживатися і різні форми дієслова.</a:t>
            </a:r>
          </a:p>
          <a:p>
            <a:pPr marL="64008" indent="0" algn="just">
              <a:buNone/>
            </a:pPr>
            <a:r>
              <a:rPr lang="uk-UA" sz="1600" dirty="0" smtClean="0">
                <a:latin typeface="Times New Roman" pitchFamily="18" charset="0"/>
                <a:cs typeface="Times New Roman" pitchFamily="18" charset="0"/>
              </a:rPr>
              <a:t>У другому прикладі автор розповідає про свої відчуття і мав би вживати форму першої особи: </a:t>
            </a:r>
            <a:r>
              <a:rPr lang="uk-UA" sz="1600" i="1" dirty="0" smtClean="0">
                <a:latin typeface="Times New Roman" pitchFamily="18" charset="0"/>
                <a:cs typeface="Times New Roman" pitchFamily="18" charset="0"/>
              </a:rPr>
              <a:t>я дивлюся, бачу, призвичаюся … почую, </a:t>
            </a:r>
            <a:r>
              <a:rPr lang="uk-UA" sz="1600" dirty="0" smtClean="0">
                <a:latin typeface="Times New Roman" pitchFamily="18" charset="0"/>
                <a:cs typeface="Times New Roman" pitchFamily="18" charset="0"/>
              </a:rPr>
              <a:t>а вживає другу особу: </a:t>
            </a:r>
            <a:r>
              <a:rPr lang="uk-UA" sz="1600" i="1" dirty="0" smtClean="0">
                <a:latin typeface="Times New Roman" pitchFamily="18" charset="0"/>
                <a:cs typeface="Times New Roman" pitchFamily="18" charset="0"/>
              </a:rPr>
              <a:t>дивишся, бачиш, призвичаюєшся. </a:t>
            </a:r>
            <a:r>
              <a:rPr lang="uk-UA" sz="1600" dirty="0" smtClean="0">
                <a:latin typeface="Times New Roman" pitchFamily="18" charset="0"/>
                <a:cs typeface="Times New Roman" pitchFamily="18" charset="0"/>
              </a:rPr>
              <a:t>Це і є переносне вживання форми особи дієслова. Речення з другою особою передає почуття більш узагальнено і водночас інтимно, довірливо. Ця форма допомагає читачеві уявити себе на місці автора, пережити його досвід як власний.</a:t>
            </a:r>
          </a:p>
          <a:p>
            <a:pPr marL="64008" indent="0" algn="ctr">
              <a:buNone/>
            </a:pPr>
            <a:endParaRPr lang="uk-UA" sz="1600" b="1" i="1" dirty="0">
              <a:latin typeface="Times New Roman" pitchFamily="18" charset="0"/>
              <a:cs typeface="Times New Roman" pitchFamily="18" charset="0"/>
            </a:endParaRPr>
          </a:p>
          <a:p>
            <a:pPr marL="64008" indent="0" algn="ctr">
              <a:buNone/>
            </a:pPr>
            <a:r>
              <a:rPr lang="uk-UA" sz="1600" b="1" i="1" dirty="0" smtClean="0">
                <a:latin typeface="Times New Roman" pitchFamily="18" charset="0"/>
                <a:cs typeface="Times New Roman" pitchFamily="18" charset="0"/>
              </a:rPr>
              <a:t>Зі стилістичною метою можуть уживатися:</a:t>
            </a:r>
          </a:p>
          <a:p>
            <a:pPr marL="64008" indent="0" algn="ctr">
              <a:buNone/>
            </a:pPr>
            <a:r>
              <a:rPr lang="uk-UA" sz="1600" b="1" i="1" dirty="0" smtClean="0">
                <a:latin typeface="Times New Roman" pitchFamily="18" charset="0"/>
                <a:cs typeface="Times New Roman" pitchFamily="18" charset="0"/>
              </a:rPr>
              <a:t>- </a:t>
            </a:r>
            <a:r>
              <a:rPr lang="uk-UA" sz="1600" dirty="0" smtClean="0">
                <a:latin typeface="Times New Roman" pitchFamily="18" charset="0"/>
                <a:cs typeface="Times New Roman" pitchFamily="18" charset="0"/>
              </a:rPr>
              <a:t>один час замість іншого;</a:t>
            </a:r>
          </a:p>
          <a:p>
            <a:pPr marL="64008" indent="0" algn="ctr">
              <a:buNone/>
            </a:pPr>
            <a:r>
              <a:rPr lang="uk-UA" sz="1600" dirty="0" smtClean="0">
                <a:latin typeface="Times New Roman" pitchFamily="18" charset="0"/>
                <a:cs typeface="Times New Roman" pitchFamily="18" charset="0"/>
              </a:rPr>
              <a:t>- один спосіб замість іншого;</a:t>
            </a:r>
          </a:p>
          <a:p>
            <a:pPr marL="64008" indent="0" algn="ctr">
              <a:buNone/>
            </a:pPr>
            <a:r>
              <a:rPr lang="uk-UA" sz="1600" dirty="0" smtClean="0">
                <a:latin typeface="Times New Roman" pitchFamily="18" charset="0"/>
                <a:cs typeface="Times New Roman" pitchFamily="18" charset="0"/>
              </a:rPr>
              <a:t>- одна особа замість іншої;</a:t>
            </a:r>
          </a:p>
          <a:p>
            <a:pPr algn="ctr">
              <a:buFontTx/>
              <a:buChar char="-"/>
            </a:pPr>
            <a:r>
              <a:rPr lang="uk-UA" sz="1600" dirty="0" smtClean="0">
                <a:latin typeface="Times New Roman" pitchFamily="18" charset="0"/>
                <a:cs typeface="Times New Roman" pitchFamily="18" charset="0"/>
              </a:rPr>
              <a:t>одне число замість іншого.</a:t>
            </a:r>
          </a:p>
          <a:p>
            <a:pPr algn="ctr">
              <a:buFontTx/>
              <a:buChar char="-"/>
            </a:pPr>
            <a:endParaRPr lang="uk-UA" sz="1600" dirty="0" smtClean="0">
              <a:latin typeface="Times New Roman" pitchFamily="18" charset="0"/>
              <a:cs typeface="Times New Roman" pitchFamily="18" charset="0"/>
            </a:endParaRPr>
          </a:p>
          <a:p>
            <a:pPr marL="64008" indent="0" algn="just">
              <a:buNone/>
            </a:pPr>
            <a:r>
              <a:rPr lang="uk-UA" sz="1600" dirty="0" smtClean="0">
                <a:latin typeface="Times New Roman" pitchFamily="18" charset="0"/>
                <a:cs typeface="Times New Roman" pitchFamily="18" charset="0"/>
              </a:rPr>
              <a:t>      Але є ще </a:t>
            </a:r>
            <a:r>
              <a:rPr lang="uk-UA" sz="1600" b="1" dirty="0" smtClean="0">
                <a:latin typeface="Times New Roman" pitchFamily="18" charset="0"/>
                <a:cs typeface="Times New Roman" pitchFamily="18" charset="0"/>
              </a:rPr>
              <a:t>інфінітив, </a:t>
            </a:r>
            <a:r>
              <a:rPr lang="uk-UA" sz="1600" dirty="0" smtClean="0">
                <a:latin typeface="Times New Roman" pitchFamily="18" charset="0"/>
                <a:cs typeface="Times New Roman" pitchFamily="18" charset="0"/>
              </a:rPr>
              <a:t>який має яскраві відтінки (хоч і не має часу, способу, особи й числа), </a:t>
            </a:r>
            <a:r>
              <a:rPr lang="uk-UA" sz="1600" b="1" dirty="0" smtClean="0">
                <a:latin typeface="Times New Roman" pitchFamily="18" charset="0"/>
                <a:cs typeface="Times New Roman" pitchFamily="18" charset="0"/>
              </a:rPr>
              <a:t>безособові дієслова, архаїчні форми дієслова…</a:t>
            </a:r>
            <a:endParaRPr lang="uk-UA" sz="1600" dirty="0">
              <a:latin typeface="Times New Roman" pitchFamily="18" charset="0"/>
              <a:cs typeface="Times New Roman" pitchFamily="18" charset="0"/>
            </a:endParaRPr>
          </a:p>
        </p:txBody>
      </p:sp>
      <p:sp>
        <p:nvSpPr>
          <p:cNvPr id="4" name="Волна 3"/>
          <p:cNvSpPr/>
          <p:nvPr/>
        </p:nvSpPr>
        <p:spPr>
          <a:xfrm>
            <a:off x="971600" y="215009"/>
            <a:ext cx="6984776" cy="914400"/>
          </a:xfrm>
          <a:prstGeom prst="wav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smtClean="0">
                <a:solidFill>
                  <a:srgbClr val="C00000"/>
                </a:solidFill>
                <a:latin typeface="Times New Roman" pitchFamily="18" charset="0"/>
                <a:cs typeface="Times New Roman" pitchFamily="18" charset="0"/>
              </a:rPr>
              <a:t>Граматичні секрети дієслова</a:t>
            </a:r>
            <a:endParaRPr lang="uk-UA" sz="32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8788524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548680"/>
            <a:ext cx="8291264" cy="5906128"/>
          </a:xfrm>
        </p:spPr>
        <p:txBody>
          <a:bodyPr>
            <a:normAutofit/>
          </a:bodyPr>
          <a:lstStyle/>
          <a:p>
            <a:pPr marL="64008" indent="0" algn="just">
              <a:buNone/>
            </a:pPr>
            <a:r>
              <a:rPr lang="uk-UA" sz="1600" dirty="0" smtClean="0">
                <a:latin typeface="Times New Roman" pitchFamily="18" charset="0"/>
                <a:cs typeface="Times New Roman" pitchFamily="18" charset="0"/>
              </a:rPr>
              <a:t>  Щоб наблизити до слухача (або читача) події, </a:t>
            </a:r>
            <a:r>
              <a:rPr lang="uk-UA" sz="1600" b="1" dirty="0" smtClean="0">
                <a:solidFill>
                  <a:srgbClr val="C00000"/>
                </a:solidFill>
                <a:latin typeface="Times New Roman" pitchFamily="18" charset="0"/>
                <a:cs typeface="Times New Roman" pitchFamily="18" charset="0"/>
              </a:rPr>
              <a:t>у художньому, розмовному й публіцистичному стилях уживають теперішній час замість минулого</a:t>
            </a:r>
            <a:r>
              <a:rPr lang="uk-UA" sz="1600" dirty="0" smtClean="0">
                <a:latin typeface="Times New Roman" pitchFamily="18" charset="0"/>
                <a:cs typeface="Times New Roman" pitchFamily="18" charset="0"/>
              </a:rPr>
              <a:t>: </a:t>
            </a:r>
            <a:r>
              <a:rPr lang="uk-UA" sz="1600" i="1" dirty="0" smtClean="0">
                <a:latin typeface="Times New Roman" pitchFamily="18" charset="0"/>
                <a:cs typeface="Times New Roman" pitchFamily="18" charset="0"/>
              </a:rPr>
              <a:t>Їду я недавно через міст Патона і бачу дивну рекламу.</a:t>
            </a:r>
          </a:p>
          <a:p>
            <a:pPr marL="64008" indent="0" algn="just">
              <a:buNone/>
            </a:pPr>
            <a:r>
              <a:rPr lang="uk-UA" sz="1600" dirty="0">
                <a:latin typeface="Times New Roman" pitchFamily="18" charset="0"/>
                <a:cs typeface="Times New Roman" pitchFamily="18" charset="0"/>
              </a:rPr>
              <a:t> </a:t>
            </a:r>
            <a:r>
              <a:rPr lang="uk-UA" sz="1600" dirty="0" smtClean="0">
                <a:latin typeface="Times New Roman" pitchFamily="18" charset="0"/>
                <a:cs typeface="Times New Roman" pitchFamily="18" charset="0"/>
              </a:rPr>
              <a:t>  Близьке </a:t>
            </a:r>
            <a:r>
              <a:rPr lang="uk-UA" sz="1600" b="1" dirty="0" smtClean="0">
                <a:solidFill>
                  <a:srgbClr val="002060"/>
                </a:solidFill>
                <a:latin typeface="Times New Roman" pitchFamily="18" charset="0"/>
                <a:cs typeface="Times New Roman" pitchFamily="18" charset="0"/>
              </a:rPr>
              <a:t>майбутнє передають форми теперішнього або минулого часу </a:t>
            </a:r>
            <a:r>
              <a:rPr lang="uk-UA" sz="1600" i="1" dirty="0" smtClean="0">
                <a:latin typeface="Times New Roman" pitchFamily="18" charset="0"/>
                <a:cs typeface="Times New Roman" pitchFamily="18" charset="0"/>
              </a:rPr>
              <a:t>( завтра я їду до бабусі; ви ще поговоріть, а я вже пішла), </a:t>
            </a:r>
            <a:r>
              <a:rPr lang="uk-UA" sz="1600" dirty="0" smtClean="0">
                <a:latin typeface="Times New Roman" pitchFamily="18" charset="0"/>
                <a:cs typeface="Times New Roman" pitchFamily="18" charset="0"/>
              </a:rPr>
              <a:t>підкреслюючи впевненість у тому, що дія обов’язково відбудеться. </a:t>
            </a:r>
          </a:p>
          <a:p>
            <a:pPr marL="64008" indent="0" algn="just">
              <a:buNone/>
            </a:pPr>
            <a:r>
              <a:rPr lang="uk-UA" sz="1600" b="1" dirty="0">
                <a:solidFill>
                  <a:srgbClr val="002060"/>
                </a:solidFill>
                <a:latin typeface="Times New Roman" pitchFamily="18" charset="0"/>
                <a:cs typeface="Times New Roman" pitchFamily="18" charset="0"/>
              </a:rPr>
              <a:t> </a:t>
            </a:r>
            <a:r>
              <a:rPr lang="uk-UA" sz="1600" b="1" dirty="0" smtClean="0">
                <a:solidFill>
                  <a:srgbClr val="002060"/>
                </a:solidFill>
                <a:latin typeface="Times New Roman" pitchFamily="18" charset="0"/>
                <a:cs typeface="Times New Roman" pitchFamily="18" charset="0"/>
              </a:rPr>
              <a:t>   </a:t>
            </a:r>
            <a:r>
              <a:rPr lang="uk-UA" sz="1600" dirty="0" smtClean="0">
                <a:latin typeface="Times New Roman" pitchFamily="18" charset="0"/>
                <a:cs typeface="Times New Roman" pitchFamily="18" charset="0"/>
              </a:rPr>
              <a:t>Більш м’яке прохання висловлюють не в </a:t>
            </a:r>
            <a:r>
              <a:rPr lang="uk-UA" sz="1600" b="1" dirty="0" smtClean="0">
                <a:solidFill>
                  <a:schemeClr val="accent3">
                    <a:lumMod val="50000"/>
                  </a:schemeClr>
                </a:solidFill>
                <a:latin typeface="Times New Roman" pitchFamily="18" charset="0"/>
                <a:cs typeface="Times New Roman" pitchFamily="18" charset="0"/>
              </a:rPr>
              <a:t>наказовому, а в умовному способі </a:t>
            </a:r>
            <a:r>
              <a:rPr lang="uk-UA" sz="1600" dirty="0" smtClean="0">
                <a:latin typeface="Times New Roman" pitchFamily="18" charset="0"/>
                <a:cs typeface="Times New Roman" pitchFamily="18" charset="0"/>
              </a:rPr>
              <a:t>(</a:t>
            </a:r>
            <a:r>
              <a:rPr lang="uk-UA" sz="1600" i="1" dirty="0" smtClean="0">
                <a:latin typeface="Times New Roman" pitchFamily="18" charset="0"/>
                <a:cs typeface="Times New Roman" pitchFamily="18" charset="0"/>
              </a:rPr>
              <a:t>Чи не принесли б ви мені мамо, мисочку узвару). </a:t>
            </a:r>
            <a:r>
              <a:rPr lang="uk-UA" sz="1600" b="1" dirty="0" smtClean="0">
                <a:solidFill>
                  <a:srgbClr val="FF0000"/>
                </a:solidFill>
                <a:latin typeface="Times New Roman" pitchFamily="18" charset="0"/>
                <a:cs typeface="Times New Roman" pitchFamily="18" charset="0"/>
              </a:rPr>
              <a:t>Наказ передають інфінітивом: </a:t>
            </a:r>
            <a:r>
              <a:rPr lang="uk-UA" sz="1600" i="1" dirty="0">
                <a:latin typeface="Times New Roman" pitchFamily="18" charset="0"/>
                <a:cs typeface="Times New Roman" pitchFamily="18" charset="0"/>
              </a:rPr>
              <a:t>в</a:t>
            </a:r>
            <a:r>
              <a:rPr lang="uk-UA" sz="1600" i="1" dirty="0" smtClean="0">
                <a:latin typeface="Times New Roman" pitchFamily="18" charset="0"/>
                <a:cs typeface="Times New Roman" pitchFamily="18" charset="0"/>
              </a:rPr>
              <a:t>иконати, передати, повідомити, попередити..</a:t>
            </a:r>
          </a:p>
          <a:p>
            <a:pPr marL="64008" indent="0" algn="just">
              <a:buNone/>
            </a:pPr>
            <a:endParaRPr lang="uk-UA" sz="1600" b="1" i="1" dirty="0">
              <a:solidFill>
                <a:srgbClr val="002060"/>
              </a:solidFill>
              <a:latin typeface="Times New Roman" pitchFamily="18" charset="0"/>
              <a:cs typeface="Times New Roman" pitchFamily="18" charset="0"/>
            </a:endParaRPr>
          </a:p>
          <a:p>
            <a:pPr marL="64008" indent="0" algn="just">
              <a:buNone/>
            </a:pPr>
            <a:r>
              <a:rPr lang="uk-UA" sz="1600" dirty="0" smtClean="0">
                <a:solidFill>
                  <a:srgbClr val="002060"/>
                </a:solidFill>
                <a:latin typeface="Times New Roman" pitchFamily="18" charset="0"/>
                <a:cs typeface="Times New Roman" pitchFamily="18" charset="0"/>
              </a:rPr>
              <a:t> </a:t>
            </a:r>
            <a:r>
              <a:rPr lang="uk-UA" sz="1600" b="1" dirty="0" smtClean="0">
                <a:solidFill>
                  <a:schemeClr val="accent4">
                    <a:lumMod val="75000"/>
                  </a:schemeClr>
                </a:solidFill>
                <a:latin typeface="Times New Roman" pitchFamily="18" charset="0"/>
                <a:cs typeface="Times New Roman" pitchFamily="18" charset="0"/>
              </a:rPr>
              <a:t>У розмовному й художньому стилях </a:t>
            </a:r>
            <a:r>
              <a:rPr lang="uk-UA" sz="1600" dirty="0" smtClean="0">
                <a:latin typeface="Times New Roman" pitchFamily="18" charset="0"/>
                <a:cs typeface="Times New Roman" pitchFamily="18" charset="0"/>
              </a:rPr>
              <a:t>уживають і архаїчні форми дієслів для надання урочистого  (у П. Тичини: </a:t>
            </a:r>
            <a:r>
              <a:rPr lang="uk-UA" sz="1600" i="1" dirty="0" smtClean="0">
                <a:latin typeface="Times New Roman" pitchFamily="18" charset="0"/>
                <a:cs typeface="Times New Roman" pitchFamily="18" charset="0"/>
              </a:rPr>
              <a:t>Я </a:t>
            </a:r>
            <a:r>
              <a:rPr lang="uk-UA" sz="1600" i="1" dirty="0" err="1" smtClean="0">
                <a:latin typeface="Times New Roman" pitchFamily="18" charset="0"/>
                <a:cs typeface="Times New Roman" pitchFamily="18" charset="0"/>
              </a:rPr>
              <a:t>єть</a:t>
            </a:r>
            <a:r>
              <a:rPr lang="uk-UA" sz="1600" i="1" dirty="0" smtClean="0">
                <a:latin typeface="Times New Roman" pitchFamily="18" charset="0"/>
                <a:cs typeface="Times New Roman" pitchFamily="18" charset="0"/>
              </a:rPr>
              <a:t> народ, якого правда сила ніким завойована ще не була) </a:t>
            </a:r>
            <a:r>
              <a:rPr lang="uk-UA" sz="1600" dirty="0" smtClean="0">
                <a:latin typeface="Times New Roman" pitchFamily="18" charset="0"/>
                <a:cs typeface="Times New Roman" pitchFamily="18" charset="0"/>
              </a:rPr>
              <a:t>або, навпаки, гумористичного відтінку (</a:t>
            </a:r>
            <a:r>
              <a:rPr lang="uk-UA" sz="1600" i="1" dirty="0" smtClean="0">
                <a:latin typeface="Times New Roman" pitchFamily="18" charset="0"/>
                <a:cs typeface="Times New Roman" pitchFamily="18" charset="0"/>
              </a:rPr>
              <a:t>дурна </a:t>
            </a:r>
            <a:r>
              <a:rPr lang="uk-UA" sz="1600" i="1" dirty="0" err="1" smtClean="0">
                <a:latin typeface="Times New Roman" pitchFamily="18" charset="0"/>
                <a:cs typeface="Times New Roman" pitchFamily="18" charset="0"/>
              </a:rPr>
              <a:t>єи</a:t>
            </a:r>
            <a:r>
              <a:rPr lang="uk-UA" sz="1600" i="1" dirty="0" smtClean="0">
                <a:latin typeface="Times New Roman" pitchFamily="18" charset="0"/>
                <a:cs typeface="Times New Roman" pitchFamily="18" charset="0"/>
              </a:rPr>
              <a:t> та нерозумна) </a:t>
            </a:r>
            <a:r>
              <a:rPr lang="uk-UA" sz="1600" dirty="0" smtClean="0">
                <a:latin typeface="Times New Roman" pitchFamily="18" charset="0"/>
                <a:cs typeface="Times New Roman" pitchFamily="18" charset="0"/>
              </a:rPr>
              <a:t>тощо. Відтінків і варіантів тут дуже багато, вони надають мові гучності.</a:t>
            </a:r>
          </a:p>
          <a:p>
            <a:pPr marL="64008" indent="0" algn="just">
              <a:buNone/>
            </a:pPr>
            <a:endParaRPr lang="uk-UA" sz="1600" dirty="0">
              <a:solidFill>
                <a:schemeClr val="accent4">
                  <a:lumMod val="75000"/>
                </a:schemeClr>
              </a:solidFill>
              <a:latin typeface="Times New Roman" pitchFamily="18" charset="0"/>
              <a:cs typeface="Times New Roman" pitchFamily="18" charset="0"/>
            </a:endParaRPr>
          </a:p>
          <a:p>
            <a:pPr marL="64008" indent="0" algn="just">
              <a:buNone/>
            </a:pPr>
            <a:r>
              <a:rPr lang="uk-UA" sz="1600" dirty="0" smtClean="0">
                <a:solidFill>
                  <a:schemeClr val="accent4">
                    <a:lumMod val="75000"/>
                  </a:schemeClr>
                </a:solidFill>
                <a:latin typeface="Times New Roman" pitchFamily="18" charset="0"/>
                <a:cs typeface="Times New Roman" pitchFamily="18" charset="0"/>
              </a:rPr>
              <a:t>   </a:t>
            </a:r>
            <a:r>
              <a:rPr lang="uk-UA" sz="1600" b="1" dirty="0" smtClean="0">
                <a:solidFill>
                  <a:schemeClr val="accent1">
                    <a:lumMod val="75000"/>
                  </a:schemeClr>
                </a:solidFill>
                <a:latin typeface="Times New Roman" pitchFamily="18" charset="0"/>
                <a:cs typeface="Times New Roman" pitchFamily="18" charset="0"/>
              </a:rPr>
              <a:t>У науковому й офіційно-діловому стилях </a:t>
            </a:r>
            <a:r>
              <a:rPr lang="uk-UA" sz="1600" dirty="0" smtClean="0">
                <a:latin typeface="Times New Roman" pitchFamily="18" charset="0"/>
                <a:cs typeface="Times New Roman" pitchFamily="18" charset="0"/>
              </a:rPr>
              <a:t>форми дієслів використовують здебільшого в їхньому прямому значенні.</a:t>
            </a:r>
            <a:endParaRPr lang="uk-UA" sz="1600" dirty="0">
              <a:solidFill>
                <a:schemeClr val="accent4">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6548392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641226"/>
          </a:xfrm>
        </p:spPr>
        <p:txBody>
          <a:bodyPr>
            <a:normAutofit/>
          </a:bodyPr>
          <a:lstStyle/>
          <a:p>
            <a:pPr algn="ctr"/>
            <a:r>
              <a:rPr lang="uk-UA" sz="1800" b="1" dirty="0" smtClean="0">
                <a:solidFill>
                  <a:schemeClr val="tx1"/>
                </a:solidFill>
                <a:effectLst/>
                <a:latin typeface="Times New Roman" pitchFamily="18" charset="0"/>
                <a:cs typeface="Times New Roman" pitchFamily="18" charset="0"/>
              </a:rPr>
              <a:t>Знайдіть  і прокоментуйте вживання одних форм дієслів замість інших у поданих уривках.</a:t>
            </a:r>
            <a:endParaRPr lang="uk-UA" sz="1800" b="1" dirty="0">
              <a:solidFill>
                <a:schemeClr val="tx1"/>
              </a:solidFill>
              <a:effectLst/>
              <a:latin typeface="Times New Roman" pitchFamily="18" charset="0"/>
              <a:cs typeface="Times New Roman" pitchFamily="18" charset="0"/>
            </a:endParaRPr>
          </a:p>
        </p:txBody>
      </p:sp>
      <p:sp>
        <p:nvSpPr>
          <p:cNvPr id="3" name="Объект 2"/>
          <p:cNvSpPr>
            <a:spLocks noGrp="1"/>
          </p:cNvSpPr>
          <p:nvPr>
            <p:ph idx="1"/>
          </p:nvPr>
        </p:nvSpPr>
        <p:spPr>
          <a:xfrm>
            <a:off x="179512" y="980728"/>
            <a:ext cx="8784976" cy="5544616"/>
          </a:xfrm>
        </p:spPr>
        <p:txBody>
          <a:bodyPr>
            <a:normAutofit/>
          </a:bodyPr>
          <a:lstStyle/>
          <a:p>
            <a:pPr marL="64008" indent="0" algn="ctr">
              <a:buNone/>
            </a:pPr>
            <a:r>
              <a:rPr lang="uk-UA" sz="1600" b="1" dirty="0" smtClean="0">
                <a:latin typeface="Times New Roman" pitchFamily="18" charset="0"/>
                <a:cs typeface="Times New Roman" pitchFamily="18" charset="0"/>
              </a:rPr>
              <a:t>А.  </a:t>
            </a:r>
            <a:r>
              <a:rPr lang="uk-UA" sz="1600" dirty="0" smtClean="0">
                <a:latin typeface="Times New Roman" pitchFamily="18" charset="0"/>
                <a:cs typeface="Times New Roman" pitchFamily="18" charset="0"/>
              </a:rPr>
              <a:t> Тільки й дишемо було, як наїде гостей-паничів та трохи забуде про нас панночка </a:t>
            </a:r>
            <a:r>
              <a:rPr lang="uk-UA" sz="1600" i="1" dirty="0" smtClean="0">
                <a:latin typeface="Times New Roman" pitchFamily="18" charset="0"/>
                <a:cs typeface="Times New Roman" pitchFamily="18" charset="0"/>
              </a:rPr>
              <a:t>(М. Вовчок).</a:t>
            </a:r>
          </a:p>
          <a:p>
            <a:pPr marL="64008" indent="0" algn="ctr">
              <a:buNone/>
            </a:pPr>
            <a:endParaRPr lang="uk-UA" sz="1600" i="1" dirty="0">
              <a:latin typeface="Times New Roman" pitchFamily="18" charset="0"/>
              <a:cs typeface="Times New Roman" pitchFamily="18" charset="0"/>
            </a:endParaRPr>
          </a:p>
          <a:p>
            <a:pPr marL="64008" indent="0" algn="ctr">
              <a:buNone/>
            </a:pPr>
            <a:r>
              <a:rPr lang="uk-UA" sz="1600" b="1" dirty="0" smtClean="0">
                <a:latin typeface="Times New Roman" pitchFamily="18" charset="0"/>
                <a:cs typeface="Times New Roman" pitchFamily="18" charset="0"/>
              </a:rPr>
              <a:t>Б. </a:t>
            </a:r>
            <a:r>
              <a:rPr lang="uk-UA" sz="1600" b="1" i="1" dirty="0" smtClean="0">
                <a:latin typeface="Times New Roman" pitchFamily="18" charset="0"/>
                <a:cs typeface="Times New Roman" pitchFamily="18" charset="0"/>
              </a:rPr>
              <a:t>   </a:t>
            </a:r>
            <a:r>
              <a:rPr lang="uk-UA" sz="1600" dirty="0" smtClean="0">
                <a:latin typeface="Times New Roman" pitchFamily="18" charset="0"/>
                <a:cs typeface="Times New Roman" pitchFamily="18" charset="0"/>
              </a:rPr>
              <a:t>У чому тільки ти не зустрінеш учасників подорожі  на цій спільній для всіх палубі: у шортах і джинсах, у міні в максі, в чернечих сутанах і в чудернацьких спортивних кацавейках, розмальованих пальмами та іншою тропічною рослинністю. І ні про кого не скажеш, що він порушує етикет, кожному його вбрання пасує до статури (</a:t>
            </a:r>
            <a:r>
              <a:rPr lang="uk-UA" sz="1600" i="1" dirty="0" smtClean="0">
                <a:latin typeface="Times New Roman" pitchFamily="18" charset="0"/>
                <a:cs typeface="Times New Roman" pitchFamily="18" charset="0"/>
              </a:rPr>
              <a:t>О. Гончар).</a:t>
            </a:r>
          </a:p>
          <a:p>
            <a:pPr marL="64008" indent="0" algn="ctr">
              <a:buNone/>
            </a:pPr>
            <a:endParaRPr lang="uk-UA" sz="1600" b="1" i="1" dirty="0">
              <a:latin typeface="Times New Roman" pitchFamily="18" charset="0"/>
              <a:cs typeface="Times New Roman" pitchFamily="18" charset="0"/>
            </a:endParaRPr>
          </a:p>
          <a:p>
            <a:pPr marL="64008" indent="0" algn="ctr">
              <a:buNone/>
            </a:pPr>
            <a:r>
              <a:rPr lang="uk-UA" sz="1600" b="1" dirty="0" smtClean="0">
                <a:latin typeface="Times New Roman" pitchFamily="18" charset="0"/>
                <a:cs typeface="Times New Roman" pitchFamily="18" charset="0"/>
              </a:rPr>
              <a:t>В.     </a:t>
            </a:r>
            <a:r>
              <a:rPr lang="uk-UA" sz="1600" dirty="0" smtClean="0">
                <a:latin typeface="Times New Roman" pitchFamily="18" charset="0"/>
                <a:cs typeface="Times New Roman" pitchFamily="18" charset="0"/>
              </a:rPr>
              <a:t>Добре, що я такий – що обіщав, те й зроблю. Ну, не дай я тобі приданого, - що тоді, га? </a:t>
            </a:r>
          </a:p>
          <a:p>
            <a:pPr marL="64008" indent="0" algn="ctr">
              <a:buNone/>
            </a:pPr>
            <a:r>
              <a:rPr lang="uk-UA" sz="1600" i="1" dirty="0" smtClean="0">
                <a:latin typeface="Times New Roman" pitchFamily="18" charset="0"/>
                <a:cs typeface="Times New Roman" pitchFamily="18" charset="0"/>
              </a:rPr>
              <a:t>(Т. Шевченко).</a:t>
            </a:r>
          </a:p>
          <a:p>
            <a:pPr marL="64008" indent="0" algn="ctr">
              <a:buNone/>
            </a:pPr>
            <a:endParaRPr lang="uk-UA" sz="1600" b="1" i="1" dirty="0">
              <a:latin typeface="Times New Roman" pitchFamily="18" charset="0"/>
              <a:cs typeface="Times New Roman" pitchFamily="18" charset="0"/>
            </a:endParaRPr>
          </a:p>
          <a:p>
            <a:pPr marL="64008" indent="0" algn="ctr">
              <a:buNone/>
            </a:pPr>
            <a:r>
              <a:rPr lang="uk-UA" sz="1600" b="1" dirty="0" smtClean="0">
                <a:latin typeface="Times New Roman" pitchFamily="18" charset="0"/>
                <a:cs typeface="Times New Roman" pitchFamily="18" charset="0"/>
              </a:rPr>
              <a:t>Г.   </a:t>
            </a:r>
            <a:r>
              <a:rPr lang="uk-UA" sz="1600" dirty="0" smtClean="0">
                <a:latin typeface="Times New Roman" pitchFamily="18" charset="0"/>
                <a:cs typeface="Times New Roman" pitchFamily="18" charset="0"/>
              </a:rPr>
              <a:t>А дощ хлющить. Ні просвітку. Мокряччя.</a:t>
            </a:r>
          </a:p>
          <a:p>
            <a:pPr marL="64008" indent="0" algn="ctr">
              <a:buNone/>
            </a:pPr>
            <a:r>
              <a:rPr lang="uk-UA" sz="1600" dirty="0" smtClean="0">
                <a:latin typeface="Times New Roman" pitchFamily="18" charset="0"/>
                <a:cs typeface="Times New Roman" pitchFamily="18" charset="0"/>
              </a:rPr>
              <a:t>Хитає бій, як чорні терези.</a:t>
            </a:r>
          </a:p>
          <a:p>
            <a:pPr marL="64008" indent="0" algn="ctr">
              <a:buNone/>
            </a:pPr>
            <a:r>
              <a:rPr lang="uk-UA" sz="1600" dirty="0" smtClean="0">
                <a:latin typeface="Times New Roman" pitchFamily="18" charset="0"/>
                <a:cs typeface="Times New Roman" pitchFamily="18" charset="0"/>
              </a:rPr>
              <a:t>І вороння вже аж хрипить, не </a:t>
            </a:r>
            <a:r>
              <a:rPr lang="uk-UA" sz="1600" dirty="0" err="1" smtClean="0">
                <a:latin typeface="Times New Roman" pitchFamily="18" charset="0"/>
                <a:cs typeface="Times New Roman" pitchFamily="18" charset="0"/>
              </a:rPr>
              <a:t>кряче</a:t>
            </a:r>
            <a:r>
              <a:rPr lang="uk-UA" sz="1600" dirty="0" smtClean="0">
                <a:latin typeface="Times New Roman" pitchFamily="18" charset="0"/>
                <a:cs typeface="Times New Roman" pitchFamily="18" charset="0"/>
              </a:rPr>
              <a:t>.</a:t>
            </a:r>
          </a:p>
          <a:p>
            <a:pPr marL="64008" indent="0" algn="ctr">
              <a:buNone/>
            </a:pPr>
            <a:r>
              <a:rPr lang="uk-UA" sz="1600" dirty="0" smtClean="0">
                <a:latin typeface="Times New Roman" pitchFamily="18" charset="0"/>
                <a:cs typeface="Times New Roman" pitchFamily="18" charset="0"/>
              </a:rPr>
              <a:t>Ні шанця врий. Ні хліба підвези.</a:t>
            </a:r>
          </a:p>
          <a:p>
            <a:pPr marL="64008" indent="0" algn="ctr">
              <a:buNone/>
            </a:pPr>
            <a:r>
              <a:rPr lang="uk-UA" sz="1600" dirty="0">
                <a:latin typeface="Times New Roman" pitchFamily="18" charset="0"/>
                <a:cs typeface="Times New Roman" pitchFamily="18" charset="0"/>
              </a:rPr>
              <a:t> </a:t>
            </a:r>
            <a:r>
              <a:rPr lang="uk-UA" sz="1600" dirty="0" smtClean="0">
                <a:latin typeface="Times New Roman" pitchFamily="18" charset="0"/>
                <a:cs typeface="Times New Roman" pitchFamily="18" charset="0"/>
              </a:rPr>
              <a:t>                                                                       </a:t>
            </a:r>
            <a:r>
              <a:rPr lang="uk-UA" sz="1600" i="1" dirty="0" smtClean="0">
                <a:latin typeface="Times New Roman" pitchFamily="18" charset="0"/>
                <a:cs typeface="Times New Roman" pitchFamily="18" charset="0"/>
              </a:rPr>
              <a:t>Л. Костенко</a:t>
            </a:r>
            <a:endParaRPr lang="uk-UA" sz="1600" dirty="0">
              <a:latin typeface="Times New Roman" pitchFamily="18" charset="0"/>
              <a:cs typeface="Times New Roman" pitchFamily="18" charset="0"/>
            </a:endParaRPr>
          </a:p>
        </p:txBody>
      </p:sp>
    </p:spTree>
    <p:extLst>
      <p:ext uri="{BB962C8B-B14F-4D97-AF65-F5344CB8AC3E}">
        <p14:creationId xmlns:p14="http://schemas.microsoft.com/office/powerpoint/2010/main" val="41768626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505322"/>
          </a:xfrm>
        </p:spPr>
        <p:txBody>
          <a:bodyPr>
            <a:normAutofit fontScale="90000"/>
          </a:bodyPr>
          <a:lstStyle/>
          <a:p>
            <a:pPr algn="ctr"/>
            <a:r>
              <a:rPr lang="uk-UA" sz="1800" b="1" dirty="0" smtClean="0">
                <a:solidFill>
                  <a:schemeClr val="tx1"/>
                </a:solidFill>
                <a:effectLst/>
                <a:latin typeface="Times New Roman" pitchFamily="18" charset="0"/>
                <a:cs typeface="Times New Roman" pitchFamily="18" charset="0"/>
              </a:rPr>
              <a:t>Якими формами дієслова можна передати дію, що відбувалася у минулому </a:t>
            </a:r>
            <a:r>
              <a:rPr lang="uk-UA" sz="1800" dirty="0" smtClean="0">
                <a:solidFill>
                  <a:schemeClr val="tx1"/>
                </a:solidFill>
                <a:effectLst/>
                <a:latin typeface="Times New Roman" pitchFamily="18" charset="0"/>
                <a:cs typeface="Times New Roman" pitchFamily="18" charset="0"/>
              </a:rPr>
              <a:t>(стрибнула, </a:t>
            </a:r>
            <a:r>
              <a:rPr lang="uk-UA" sz="1800" dirty="0" err="1" smtClean="0">
                <a:solidFill>
                  <a:schemeClr val="tx1"/>
                </a:solidFill>
                <a:effectLst/>
                <a:latin typeface="Times New Roman" pitchFamily="18" charset="0"/>
                <a:cs typeface="Times New Roman" pitchFamily="18" charset="0"/>
              </a:rPr>
              <a:t>стриб</a:t>
            </a:r>
            <a:r>
              <a:rPr lang="uk-UA" sz="1800" dirty="0" smtClean="0">
                <a:solidFill>
                  <a:schemeClr val="tx1"/>
                </a:solidFill>
                <a:effectLst/>
                <a:latin typeface="Times New Roman" pitchFamily="18" charset="0"/>
                <a:cs typeface="Times New Roman" pitchFamily="18" charset="0"/>
              </a:rPr>
              <a:t>, стрибає, як стрибне, ну стрибати)</a:t>
            </a:r>
            <a:r>
              <a:rPr lang="uk-UA" sz="1800" b="1" dirty="0" smtClean="0">
                <a:solidFill>
                  <a:schemeClr val="tx1"/>
                </a:solidFill>
                <a:effectLst/>
                <a:latin typeface="Times New Roman" pitchFamily="18" charset="0"/>
                <a:cs typeface="Times New Roman" pitchFamily="18" charset="0"/>
              </a:rPr>
              <a:t>? Утворіть різні форми із значеннями минулого часу від поданих дієслів. Яке стилістичне забарвлення таких форм?</a:t>
            </a:r>
            <a:br>
              <a:rPr lang="uk-UA" sz="1800" b="1" dirty="0" smtClean="0">
                <a:solidFill>
                  <a:schemeClr val="tx1"/>
                </a:solidFill>
                <a:effectLst/>
                <a:latin typeface="Times New Roman" pitchFamily="18" charset="0"/>
                <a:cs typeface="Times New Roman" pitchFamily="18" charset="0"/>
              </a:rPr>
            </a:br>
            <a:r>
              <a:rPr lang="uk-UA" sz="1800" b="1" dirty="0" smtClean="0">
                <a:solidFill>
                  <a:schemeClr val="tx1"/>
                </a:solidFill>
                <a:effectLst/>
                <a:latin typeface="Times New Roman" pitchFamily="18" charset="0"/>
                <a:cs typeface="Times New Roman" pitchFamily="18" charset="0"/>
              </a:rPr>
              <a:t/>
            </a:r>
            <a:br>
              <a:rPr lang="uk-UA" sz="1800" b="1" dirty="0" smtClean="0">
                <a:solidFill>
                  <a:schemeClr val="tx1"/>
                </a:solidFill>
                <a:effectLst/>
                <a:latin typeface="Times New Roman" pitchFamily="18" charset="0"/>
                <a:cs typeface="Times New Roman" pitchFamily="18" charset="0"/>
              </a:rPr>
            </a:br>
            <a:r>
              <a:rPr lang="uk-UA" sz="1800" b="1" dirty="0" smtClean="0">
                <a:solidFill>
                  <a:srgbClr val="002060"/>
                </a:solidFill>
                <a:effectLst/>
                <a:latin typeface="Times New Roman" pitchFamily="18" charset="0"/>
                <a:cs typeface="Times New Roman" pitchFamily="18" charset="0"/>
              </a:rPr>
              <a:t>Грюкати, блимати, стукнути, хапати.</a:t>
            </a:r>
            <a:endParaRPr lang="uk-UA" sz="1800" b="1" dirty="0">
              <a:solidFill>
                <a:srgbClr val="002060"/>
              </a:solidFill>
              <a:effectLst/>
              <a:latin typeface="Times New Roman" pitchFamily="18" charset="0"/>
              <a:cs typeface="Times New Roman" pitchFamily="18" charset="0"/>
            </a:endParaRPr>
          </a:p>
        </p:txBody>
      </p:sp>
      <p:sp>
        <p:nvSpPr>
          <p:cNvPr id="3" name="Объект 2"/>
          <p:cNvSpPr>
            <a:spLocks noGrp="1"/>
          </p:cNvSpPr>
          <p:nvPr>
            <p:ph idx="1"/>
          </p:nvPr>
        </p:nvSpPr>
        <p:spPr>
          <a:xfrm>
            <a:off x="457200" y="2564904"/>
            <a:ext cx="8229600" cy="3889904"/>
          </a:xfrm>
        </p:spPr>
        <p:txBody>
          <a:bodyPr>
            <a:normAutofit/>
          </a:bodyPr>
          <a:lstStyle/>
          <a:p>
            <a:pPr marL="64008" indent="0" algn="ctr">
              <a:buNone/>
            </a:pPr>
            <a:r>
              <a:rPr lang="uk-UA" sz="1600" b="1" dirty="0" smtClean="0">
                <a:solidFill>
                  <a:schemeClr val="accent1">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Проаналізуйте, які з поданих синонімічних форм частіше трапляються в завданнях ваших підручників, інструкціях, рекламі.  Чим це зумовлено?</a:t>
            </a:r>
          </a:p>
          <a:p>
            <a:pPr marL="64008" indent="0" algn="ctr">
              <a:buNone/>
            </a:pPr>
            <a:r>
              <a:rPr lang="uk-UA" sz="1600" dirty="0" smtClean="0">
                <a:effectLst>
                  <a:outerShdw blurRad="38100" dist="38100" dir="2700000" algn="tl">
                    <a:srgbClr val="000000">
                      <a:alpha val="43137"/>
                    </a:srgbClr>
                  </a:outerShdw>
                </a:effectLst>
                <a:latin typeface="Times New Roman" pitchFamily="18" charset="0"/>
                <a:cs typeface="Times New Roman" pitchFamily="18" charset="0"/>
              </a:rPr>
              <a:t>1. Спочатку підготувати начинку,  потім замісити тісто.</a:t>
            </a:r>
          </a:p>
          <a:p>
            <a:pPr marL="64008" lvl="0" indent="0" algn="ctr">
              <a:buClr>
                <a:srgbClr val="53548A"/>
              </a:buClr>
              <a:buNone/>
            </a:pPr>
            <a:r>
              <a:rPr lang="uk-UA" sz="1600" dirty="0" smtClean="0">
                <a:effectLst>
                  <a:outerShdw blurRad="38100" dist="38100" dir="2700000" algn="tl">
                    <a:srgbClr val="000000">
                      <a:alpha val="43137"/>
                    </a:srgbClr>
                  </a:outerShdw>
                </a:effectLst>
                <a:latin typeface="Times New Roman" pitchFamily="18" charset="0"/>
                <a:cs typeface="Times New Roman" pitchFamily="18" charset="0"/>
              </a:rPr>
              <a:t>2.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Спочатку треба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підготувати начинку,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а потім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замісити тісто.</a:t>
            </a:r>
          </a:p>
          <a:p>
            <a:pPr marL="64008" lvl="0" indent="0" algn="ctr">
              <a:buClr>
                <a:srgbClr val="53548A"/>
              </a:buClr>
              <a:buNone/>
            </a:pP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3.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Спочатку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готують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начинку,  потім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замішують тісто</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a:t>
            </a:r>
          </a:p>
          <a:p>
            <a:pPr marL="64008" lvl="0" indent="0" algn="ctr">
              <a:buClr>
                <a:srgbClr val="53548A"/>
              </a:buClr>
              <a:buNone/>
            </a:pP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4.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Спочатку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готуємо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начинку,  потім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замішуємо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тісто.</a:t>
            </a:r>
          </a:p>
          <a:p>
            <a:pPr marL="64008" lvl="0" indent="0" algn="ctr">
              <a:buClr>
                <a:srgbClr val="53548A"/>
              </a:buClr>
              <a:buNone/>
            </a:pP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5</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 Спочатку підготуйте начинку</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  потім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замісіть тісто</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a:t>
            </a:r>
          </a:p>
          <a:p>
            <a:pPr marL="64008" lvl="0" indent="0" algn="ctr">
              <a:buClr>
                <a:srgbClr val="53548A"/>
              </a:buClr>
              <a:buNone/>
            </a:pP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6.</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 . Спочатку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підготуй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начинку,  потім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заміси тісто</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a:t>
            </a:r>
          </a:p>
          <a:p>
            <a:pPr marL="64008" lvl="0" indent="0" algn="ctr">
              <a:buClr>
                <a:srgbClr val="53548A"/>
              </a:buClr>
              <a:buNone/>
            </a:pP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7.  Підготувавши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начинку,  </a:t>
            </a: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 замішуємо (замісіть, заміси) </a:t>
            </a:r>
            <a:r>
              <a:rPr lang="uk-UA" sz="160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тісто.</a:t>
            </a:r>
          </a:p>
          <a:p>
            <a:pPr marL="64008" lvl="0" indent="0" algn="ctr">
              <a:buClr>
                <a:srgbClr val="53548A"/>
              </a:buClr>
              <a:buNone/>
            </a:pPr>
            <a:endParaRPr lang="uk-UA" sz="1600" dirty="0">
              <a:solidFill>
                <a:prstClr val="black"/>
              </a:solidFill>
              <a:latin typeface="Times New Roman" pitchFamily="18" charset="0"/>
              <a:cs typeface="Times New Roman" pitchFamily="18" charset="0"/>
            </a:endParaRPr>
          </a:p>
          <a:p>
            <a:pPr marL="64008" lvl="0" indent="0" algn="ctr">
              <a:buClr>
                <a:srgbClr val="53548A"/>
              </a:buClr>
              <a:buNone/>
            </a:pPr>
            <a:endParaRPr lang="uk-UA" sz="1600" dirty="0">
              <a:solidFill>
                <a:prstClr val="black"/>
              </a:solidFill>
              <a:latin typeface="Times New Roman" pitchFamily="18" charset="0"/>
              <a:cs typeface="Times New Roman" pitchFamily="18" charset="0"/>
            </a:endParaRPr>
          </a:p>
          <a:p>
            <a:pPr marL="64008" lvl="0" indent="0" algn="ctr">
              <a:buClr>
                <a:srgbClr val="53548A"/>
              </a:buClr>
              <a:buNone/>
            </a:pPr>
            <a:r>
              <a:rPr lang="uk-UA" sz="1600" dirty="0" smtClean="0">
                <a:solidFill>
                  <a:prstClr val="black"/>
                </a:solidFill>
                <a:effectLst>
                  <a:outerShdw blurRad="38100" dist="38100" dir="2700000" algn="tl">
                    <a:srgbClr val="000000">
                      <a:alpha val="43137"/>
                    </a:srgbClr>
                  </a:outerShdw>
                </a:effectLst>
                <a:latin typeface="Times New Roman" pitchFamily="18" charset="0"/>
                <a:cs typeface="Times New Roman" pitchFamily="18" charset="0"/>
              </a:rPr>
              <a:t> </a:t>
            </a:r>
            <a:endParaRPr lang="uk-UA" sz="1600" dirty="0">
              <a:solidFill>
                <a:prstClr val="black"/>
              </a:solidFill>
              <a:latin typeface="Times New Roman" pitchFamily="18" charset="0"/>
              <a:cs typeface="Times New Roman" pitchFamily="18" charset="0"/>
            </a:endParaRPr>
          </a:p>
          <a:p>
            <a:pPr marL="64008" lvl="0" indent="0" algn="ctr">
              <a:buClr>
                <a:srgbClr val="53548A"/>
              </a:buClr>
              <a:buNone/>
            </a:pPr>
            <a:endParaRPr lang="uk-UA" sz="1600" dirty="0">
              <a:solidFill>
                <a:prstClr val="black"/>
              </a:solidFill>
              <a:latin typeface="Times New Roman" pitchFamily="18" charset="0"/>
              <a:cs typeface="Times New Roman" pitchFamily="18" charset="0"/>
            </a:endParaRPr>
          </a:p>
          <a:p>
            <a:pPr marL="64008" lvl="0" indent="0" algn="ctr">
              <a:buClr>
                <a:srgbClr val="53548A"/>
              </a:buClr>
              <a:buNone/>
            </a:pPr>
            <a:endParaRPr lang="uk-UA" sz="1600" dirty="0">
              <a:solidFill>
                <a:prstClr val="black"/>
              </a:solidFill>
              <a:latin typeface="Times New Roman" pitchFamily="18" charset="0"/>
              <a:cs typeface="Times New Roman" pitchFamily="18" charset="0"/>
            </a:endParaRPr>
          </a:p>
          <a:p>
            <a:pPr marL="64008" lvl="0" indent="0" algn="ctr">
              <a:buClr>
                <a:srgbClr val="53548A"/>
              </a:buClr>
              <a:buNone/>
            </a:pPr>
            <a:endParaRPr lang="uk-UA" sz="1600" dirty="0">
              <a:solidFill>
                <a:prstClr val="black"/>
              </a:solidFill>
              <a:latin typeface="Times New Roman" pitchFamily="18" charset="0"/>
              <a:cs typeface="Times New Roman" pitchFamily="18" charset="0"/>
            </a:endParaRPr>
          </a:p>
          <a:p>
            <a:pPr marL="64008" indent="0" algn="ctr">
              <a:buNone/>
            </a:pPr>
            <a:endParaRPr lang="uk-UA" sz="1600" dirty="0" smtClean="0">
              <a:latin typeface="Times New Roman" pitchFamily="18" charset="0"/>
              <a:cs typeface="Times New Roman" pitchFamily="18" charset="0"/>
            </a:endParaRPr>
          </a:p>
          <a:p>
            <a:pPr marL="64008" indent="0" algn="ctr">
              <a:buNone/>
            </a:pPr>
            <a:endParaRPr lang="uk-UA" sz="1800" dirty="0">
              <a:latin typeface="Times New Roman" pitchFamily="18" charset="0"/>
              <a:cs typeface="Times New Roman" pitchFamily="18" charset="0"/>
            </a:endParaRPr>
          </a:p>
        </p:txBody>
      </p:sp>
    </p:spTree>
    <p:extLst>
      <p:ext uri="{BB962C8B-B14F-4D97-AF65-F5344CB8AC3E}">
        <p14:creationId xmlns:p14="http://schemas.microsoft.com/office/powerpoint/2010/main" val="9006596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762112"/>
          </a:xfrm>
        </p:spPr>
        <p:txBody>
          <a:bodyPr>
            <a:normAutofit/>
          </a:bodyPr>
          <a:lstStyle/>
          <a:p>
            <a:pPr marL="64008" indent="0">
              <a:buNone/>
            </a:pPr>
            <a:r>
              <a:rPr lang="uk-UA" sz="1600" dirty="0" smtClean="0">
                <a:latin typeface="Times New Roman" pitchFamily="18" charset="0"/>
                <a:cs typeface="Times New Roman" pitchFamily="18" charset="0"/>
              </a:rPr>
              <a:t>Уживання певних дієслівних форм у реченні тісно пов’язане з використанням різних типів односкладних речень. Це й не дивно, адже більшість дієслівних форм у реченні є присудками.</a:t>
            </a:r>
          </a:p>
          <a:p>
            <a:pPr marL="64008" indent="0">
              <a:buNone/>
            </a:pPr>
            <a:r>
              <a:rPr lang="uk-UA" sz="1600" dirty="0">
                <a:latin typeface="Times New Roman" pitchFamily="18" charset="0"/>
                <a:cs typeface="Times New Roman" pitchFamily="18" charset="0"/>
              </a:rPr>
              <a:t> </a:t>
            </a:r>
            <a:r>
              <a:rPr lang="uk-UA" sz="1600" dirty="0" smtClean="0">
                <a:latin typeface="Times New Roman" pitchFamily="18" charset="0"/>
                <a:cs typeface="Times New Roman" pitchFamily="18" charset="0"/>
              </a:rPr>
              <a:t>    Виразність дієслів посилюється, коли вони становлять ряд однорідних членів:</a:t>
            </a:r>
          </a:p>
          <a:p>
            <a:pPr marL="64008" indent="0">
              <a:buNone/>
            </a:pPr>
            <a:r>
              <a:rPr lang="uk-UA" sz="1600" i="1" dirty="0" smtClean="0">
                <a:latin typeface="Times New Roman" pitchFamily="18" charset="0"/>
                <a:cs typeface="Times New Roman" pitchFamily="18" charset="0"/>
              </a:rPr>
              <a:t>                        День біжить, шумить, сміється, перегукується (П. Тичина).</a:t>
            </a:r>
          </a:p>
          <a:p>
            <a:pPr marL="64008" indent="0">
              <a:buNone/>
            </a:pPr>
            <a:r>
              <a:rPr lang="uk-UA" sz="1600" dirty="0">
                <a:latin typeface="Times New Roman" pitchFamily="18" charset="0"/>
                <a:cs typeface="Times New Roman" pitchFamily="18" charset="0"/>
              </a:rPr>
              <a:t> </a:t>
            </a:r>
            <a:r>
              <a:rPr lang="uk-UA" sz="1600" dirty="0" smtClean="0">
                <a:latin typeface="Times New Roman" pitchFamily="18" charset="0"/>
                <a:cs typeface="Times New Roman" pitchFamily="18" charset="0"/>
              </a:rPr>
              <a:t>    Яскравого забарвлення надають дієслова різноманітні частки.</a:t>
            </a:r>
          </a:p>
          <a:p>
            <a:pPr marL="64008" indent="0">
              <a:buNone/>
            </a:pPr>
            <a:r>
              <a:rPr lang="uk-UA" sz="1600" i="1" dirty="0">
                <a:latin typeface="Times New Roman" pitchFamily="18" charset="0"/>
                <a:cs typeface="Times New Roman" pitchFamily="18" charset="0"/>
              </a:rPr>
              <a:t> </a:t>
            </a:r>
            <a:r>
              <a:rPr lang="uk-UA" sz="1600" i="1" dirty="0" smtClean="0">
                <a:latin typeface="Times New Roman" pitchFamily="18" charset="0"/>
                <a:cs typeface="Times New Roman" pitchFamily="18" charset="0"/>
              </a:rPr>
              <a:t>                         А сад було як зацвіте весною! (О. Довженко).</a:t>
            </a:r>
          </a:p>
          <a:p>
            <a:pPr marL="64008" indent="0">
              <a:buNone/>
            </a:pPr>
            <a:r>
              <a:rPr lang="uk-UA" sz="1600" i="1" dirty="0">
                <a:latin typeface="Times New Roman" pitchFamily="18" charset="0"/>
                <a:cs typeface="Times New Roman" pitchFamily="18" charset="0"/>
              </a:rPr>
              <a:t> </a:t>
            </a:r>
            <a:r>
              <a:rPr lang="uk-UA" sz="1600" i="1" dirty="0" smtClean="0">
                <a:latin typeface="Times New Roman" pitchFamily="18" charset="0"/>
                <a:cs typeface="Times New Roman" pitchFamily="18" charset="0"/>
              </a:rPr>
              <a:t>     </a:t>
            </a:r>
          </a:p>
          <a:p>
            <a:pPr marL="64008" indent="0">
              <a:buNone/>
            </a:pPr>
            <a:endParaRPr lang="uk-UA" sz="1600" i="1" dirty="0">
              <a:latin typeface="Times New Roman" pitchFamily="18" charset="0"/>
              <a:cs typeface="Times New Roman" pitchFamily="18" charset="0"/>
            </a:endParaRPr>
          </a:p>
          <a:p>
            <a:pPr marL="64008" indent="0">
              <a:buNone/>
            </a:pPr>
            <a:endParaRPr lang="uk-UA" sz="1600" i="1" dirty="0" smtClean="0">
              <a:latin typeface="Times New Roman" pitchFamily="18" charset="0"/>
              <a:cs typeface="Times New Roman" pitchFamily="18" charset="0"/>
            </a:endParaRPr>
          </a:p>
          <a:p>
            <a:pPr marL="64008" indent="0">
              <a:buNone/>
            </a:pPr>
            <a:endParaRPr lang="uk-UA" sz="1600" i="1" dirty="0">
              <a:latin typeface="Times New Roman" pitchFamily="18" charset="0"/>
              <a:cs typeface="Times New Roman" pitchFamily="18" charset="0"/>
            </a:endParaRPr>
          </a:p>
          <a:p>
            <a:pPr marL="64008" indent="0">
              <a:buNone/>
            </a:pPr>
            <a:endParaRPr lang="uk-UA" sz="1600" i="1" dirty="0" smtClean="0">
              <a:latin typeface="Times New Roman" pitchFamily="18" charset="0"/>
              <a:cs typeface="Times New Roman" pitchFamily="18" charset="0"/>
            </a:endParaRPr>
          </a:p>
          <a:p>
            <a:pPr marL="64008" indent="0">
              <a:buNone/>
            </a:pPr>
            <a:endParaRPr lang="uk-UA" sz="1600" i="1" dirty="0">
              <a:latin typeface="Times New Roman" pitchFamily="18" charset="0"/>
              <a:cs typeface="Times New Roman" pitchFamily="18" charset="0"/>
            </a:endParaRPr>
          </a:p>
          <a:p>
            <a:pPr marL="64008" indent="0">
              <a:buNone/>
            </a:pPr>
            <a:endParaRPr lang="uk-UA" sz="1600" i="1" dirty="0" smtClean="0">
              <a:latin typeface="Times New Roman" pitchFamily="18" charset="0"/>
              <a:cs typeface="Times New Roman" pitchFamily="18" charset="0"/>
            </a:endParaRPr>
          </a:p>
          <a:p>
            <a:pPr marL="64008" indent="0">
              <a:buNone/>
            </a:pPr>
            <a:endParaRPr lang="uk-UA" sz="1600" i="1" dirty="0">
              <a:latin typeface="Times New Roman" pitchFamily="18" charset="0"/>
              <a:cs typeface="Times New Roman" pitchFamily="18" charset="0"/>
            </a:endParaRPr>
          </a:p>
          <a:p>
            <a:pPr marL="64008" indent="0">
              <a:buNone/>
            </a:pPr>
            <a:r>
              <a:rPr lang="uk-UA" sz="1600" i="1" dirty="0" smtClean="0">
                <a:latin typeface="Times New Roman" pitchFamily="18" charset="0"/>
                <a:cs typeface="Times New Roman" pitchFamily="18" charset="0"/>
              </a:rPr>
              <a:t>      </a:t>
            </a:r>
            <a:r>
              <a:rPr lang="uk-UA" sz="1600" dirty="0" smtClean="0">
                <a:latin typeface="Times New Roman" pitchFamily="18" charset="0"/>
                <a:cs typeface="Times New Roman" pitchFamily="18" charset="0"/>
              </a:rPr>
              <a:t>Чому не можна казати </a:t>
            </a:r>
            <a:r>
              <a:rPr lang="uk-UA" sz="1600" i="1" dirty="0" smtClean="0">
                <a:latin typeface="Times New Roman" pitchFamily="18" charset="0"/>
                <a:cs typeface="Times New Roman" pitchFamily="18" charset="0"/>
              </a:rPr>
              <a:t>двері відчиняються водієм, а двері відчиняються цим ключем  </a:t>
            </a:r>
            <a:r>
              <a:rPr lang="uk-UA" sz="1600" dirty="0" smtClean="0">
                <a:latin typeface="Times New Roman" pitchFamily="18" charset="0"/>
                <a:cs typeface="Times New Roman" pitchFamily="18" charset="0"/>
              </a:rPr>
              <a:t>відповідає нормі.</a:t>
            </a:r>
            <a:endParaRPr lang="uk-UA" sz="1600" dirty="0">
              <a:latin typeface="Times New Roman" pitchFamily="18" charset="0"/>
              <a:cs typeface="Times New Roman" pitchFamily="18" charset="0"/>
            </a:endParaRPr>
          </a:p>
        </p:txBody>
      </p:sp>
      <p:sp>
        <p:nvSpPr>
          <p:cNvPr id="4" name="Овальная выноска 3"/>
          <p:cNvSpPr/>
          <p:nvPr/>
        </p:nvSpPr>
        <p:spPr>
          <a:xfrm>
            <a:off x="2483768" y="3573016"/>
            <a:ext cx="4104456" cy="612648"/>
          </a:xfrm>
          <a:prstGeom prst="wedgeEllipseCallou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b="1" dirty="0" smtClean="0">
                <a:solidFill>
                  <a:srgbClr val="FF0000"/>
                </a:solidFill>
                <a:latin typeface="Times New Roman" pitchFamily="18" charset="0"/>
                <a:cs typeface="Times New Roman" pitchFamily="18" charset="0"/>
              </a:rPr>
              <a:t>Поміркуй</a:t>
            </a:r>
            <a:endParaRPr lang="uk-UA" sz="24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5549408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2132856"/>
            <a:ext cx="6635080" cy="576064"/>
          </a:xfrm>
        </p:spPr>
        <p:txBody>
          <a:bodyPr>
            <a:normAutofit fontScale="90000"/>
          </a:bodyPr>
          <a:lstStyle/>
          <a:p>
            <a:pPr algn="ctr"/>
            <a:r>
              <a:rPr lang="uk-UA" sz="1800" b="1" dirty="0" smtClean="0">
                <a:effectLst/>
                <a:latin typeface="Times New Roman" pitchFamily="18" charset="0"/>
                <a:cs typeface="Times New Roman" pitchFamily="18" charset="0"/>
              </a:rPr>
              <a:t>Відредагуйте подані речення з дієприслівниковим зворотом.</a:t>
            </a:r>
            <a:endParaRPr lang="uk-UA" sz="1800" b="1" dirty="0">
              <a:effectLst/>
              <a:latin typeface="Times New Roman" pitchFamily="18" charset="0"/>
              <a:cs typeface="Times New Roman" pitchFamily="18" charset="0"/>
            </a:endParaRPr>
          </a:p>
        </p:txBody>
      </p:sp>
      <p:sp>
        <p:nvSpPr>
          <p:cNvPr id="3" name="Объект 2"/>
          <p:cNvSpPr>
            <a:spLocks noGrp="1"/>
          </p:cNvSpPr>
          <p:nvPr>
            <p:ph idx="1"/>
          </p:nvPr>
        </p:nvSpPr>
        <p:spPr>
          <a:xfrm>
            <a:off x="467544" y="2852936"/>
            <a:ext cx="8147248" cy="3889904"/>
          </a:xfrm>
        </p:spPr>
        <p:txBody>
          <a:bodyPr>
            <a:normAutofit/>
          </a:bodyPr>
          <a:lstStyle/>
          <a:p>
            <a:pPr marL="64008" indent="0" algn="just">
              <a:buNone/>
            </a:pPr>
            <a:r>
              <a:rPr lang="uk-UA" sz="1600" dirty="0" smtClean="0">
                <a:latin typeface="Times New Roman" pitchFamily="18" charset="0"/>
                <a:cs typeface="Times New Roman" pitchFamily="18" charset="0"/>
              </a:rPr>
              <a:t>1. У мене, лежачи на горищі від запаху сіна заболіла голова. 2. Висунувшись із вікна, в мене з голови злетіла кепка. 3. Читаючи повість, мені хочеться разом з її героями переживати цікаві пригоди. 4. Заходячи в школу, мене вразила незвична тиша. 5. Сидячи на березі моря, мені знадобилося, що хвилі розтрощать цей маленький човен. 6. Атакуючи ворога, глядачі підтримали футболістів. 7. Виправляючи недоліки, ремонт був завершений. 8. Докладаючи всіх зусиль, урожай збирається без втрат.</a:t>
            </a:r>
            <a:endParaRPr lang="uk-UA" sz="1600" dirty="0">
              <a:latin typeface="Times New Roman" pitchFamily="18" charset="0"/>
              <a:cs typeface="Times New Roman" pitchFamily="18" charset="0"/>
            </a:endParaRPr>
          </a:p>
        </p:txBody>
      </p:sp>
      <p:pic>
        <p:nvPicPr>
          <p:cNvPr id="1026" name="Picture 2" descr="Смайлики - красивые картинки (100 фот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548680"/>
            <a:ext cx="1944216" cy="1891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41467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08720"/>
            <a:ext cx="8219256" cy="4392488"/>
          </a:xfrm>
        </p:spPr>
        <p:txBody>
          <a:bodyPr>
            <a:normAutofit/>
          </a:bodyPr>
          <a:lstStyle/>
          <a:p>
            <a:pPr algn="ctr"/>
            <a:r>
              <a:rPr lang="uk-UA" b="1" dirty="0" smtClean="0">
                <a:latin typeface="Times New Roman" pitchFamily="18" charset="0"/>
                <a:cs typeface="Times New Roman" pitchFamily="18" charset="0"/>
              </a:rPr>
              <a:t>Домашнє завдання:</a:t>
            </a:r>
            <a:br>
              <a:rPr lang="uk-UA" b="1" dirty="0" smtClean="0">
                <a:latin typeface="Times New Roman" pitchFamily="18" charset="0"/>
                <a:cs typeface="Times New Roman" pitchFamily="18" charset="0"/>
              </a:rPr>
            </a:br>
            <a:r>
              <a:rPr lang="uk-UA" b="1" dirty="0" smtClean="0">
                <a:latin typeface="Times New Roman" pitchFamily="18" charset="0"/>
                <a:cs typeface="Times New Roman" pitchFamily="18" charset="0"/>
              </a:rPr>
              <a:t/>
            </a:r>
            <a:br>
              <a:rPr lang="uk-UA" b="1" dirty="0" smtClean="0">
                <a:latin typeface="Times New Roman" pitchFamily="18" charset="0"/>
                <a:cs typeface="Times New Roman" pitchFamily="18" charset="0"/>
              </a:rPr>
            </a:br>
            <a:r>
              <a:rPr lang="uk-UA" sz="3200" dirty="0" smtClean="0">
                <a:solidFill>
                  <a:schemeClr val="tx1"/>
                </a:solidFill>
                <a:effectLst/>
                <a:latin typeface="Times New Roman" pitchFamily="18" charset="0"/>
                <a:cs typeface="Times New Roman" pitchFamily="18" charset="0"/>
              </a:rPr>
              <a:t>1. Випишіть приклади формулювання завдань із ваших підручників.</a:t>
            </a:r>
            <a:br>
              <a:rPr lang="uk-UA" sz="3200" dirty="0" smtClean="0">
                <a:solidFill>
                  <a:schemeClr val="tx1"/>
                </a:solidFill>
                <a:effectLst/>
                <a:latin typeface="Times New Roman" pitchFamily="18" charset="0"/>
                <a:cs typeface="Times New Roman" pitchFamily="18" charset="0"/>
              </a:rPr>
            </a:br>
            <a:r>
              <a:rPr lang="uk-UA" sz="3200" dirty="0" smtClean="0">
                <a:solidFill>
                  <a:schemeClr val="tx1"/>
                </a:solidFill>
                <a:effectLst/>
                <a:latin typeface="Times New Roman" pitchFamily="18" charset="0"/>
                <a:cs typeface="Times New Roman" pitchFamily="18" charset="0"/>
              </a:rPr>
              <a:t>2. У газетних чи рекламних текстах знайдіть по кілька речень, які, на ваш погляд, потребують редагування.</a:t>
            </a:r>
            <a:endParaRPr lang="uk-UA" b="1" dirty="0">
              <a:latin typeface="Times New Roman" pitchFamily="18" charset="0"/>
              <a:cs typeface="Times New Roman" pitchFamily="18" charset="0"/>
            </a:endParaRPr>
          </a:p>
        </p:txBody>
      </p:sp>
    </p:spTree>
    <p:extLst>
      <p:ext uri="{BB962C8B-B14F-4D97-AF65-F5344CB8AC3E}">
        <p14:creationId xmlns:p14="http://schemas.microsoft.com/office/powerpoint/2010/main" val="4304309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11560" y="692696"/>
            <a:ext cx="8280920" cy="3046988"/>
          </a:xfrm>
          <a:prstGeom prst="rect">
            <a:avLst/>
          </a:prstGeom>
          <a:noFill/>
        </p:spPr>
        <p:txBody>
          <a:bodyPr wrap="square" lIns="91440" tIns="45720" rIns="91440" bIns="45720">
            <a:spAutoFit/>
          </a:bodyPr>
          <a:lstStyle/>
          <a:p>
            <a:pPr algn="ctr"/>
            <a:r>
              <a:rPr lang="ru-RU" sz="9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ДЯКУЮ ЗА УВАГУ</a:t>
            </a:r>
            <a:endParaRPr lang="ru-RU" sz="9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98484259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Яр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Ярк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186</TotalTime>
  <Words>1103</Words>
  <Application>Microsoft Office PowerPoint</Application>
  <PresentationFormat>Экран (4:3)</PresentationFormat>
  <Paragraphs>73</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Яркая</vt:lpstr>
      <vt:lpstr>Використання граматичних форм дієслів у різних стилях</vt:lpstr>
      <vt:lpstr>Прочитайте тексти, визначте, до якого стилю кожен із них належить. Знайдіть дієслова. Чи однакову роль відіграють дієслова в різних стилях?</vt:lpstr>
      <vt:lpstr>Презентация PowerPoint</vt:lpstr>
      <vt:lpstr>Презентация PowerPoint</vt:lpstr>
      <vt:lpstr>Знайдіть  і прокоментуйте вживання одних форм дієслів замість інших у поданих уривках.</vt:lpstr>
      <vt:lpstr>Якими формами дієслова можна передати дію, що відбувалася у минулому (стрибнула, стриб, стрибає, як стрибне, ну стрибати)? Утворіть різні форми із значеннями минулого часу від поданих дієслів. Яке стилістичне забарвлення таких форм?  Грюкати, блимати, стукнути, хапати.</vt:lpstr>
      <vt:lpstr>Презентация PowerPoint</vt:lpstr>
      <vt:lpstr>Відредагуйте подані речення з дієприслівниковим зворотом.</vt:lpstr>
      <vt:lpstr>Домашнє завдання:  1. Випишіть приклади формулювання завдань із ваших підручників. 2. У газетних чи рекламних текстах знайдіть по кілька речень, які, на ваш погляд, потребують редагування.</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Використання граматичних форм дієслів у різних стилях</dc:title>
  <dc:creator>Людмила Кондратюк</dc:creator>
  <cp:lastModifiedBy>Людмила Кондратюк</cp:lastModifiedBy>
  <cp:revision>13</cp:revision>
  <dcterms:created xsi:type="dcterms:W3CDTF">2024-12-04T07:41:22Z</dcterms:created>
  <dcterms:modified xsi:type="dcterms:W3CDTF">2024-12-04T10:47:38Z</dcterms:modified>
</cp:coreProperties>
</file>