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258" y="2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4A2B8145-35C0-4AC8-AFB4-E673F82B401F}" type="slidenum">
              <a:rPr lang="uk-UA" smtClean="0"/>
              <a:t>‹#›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402A0AF-F7CC-4B62-AF89-50929914AC50}" type="datetimeFigureOut">
              <a:rPr lang="uk-UA" smtClean="0"/>
              <a:t>09.10.2024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764704"/>
            <a:ext cx="7630616" cy="2304256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Використання іншомовних слів</a:t>
            </a:r>
            <a:endParaRPr lang="uk-UA" sz="4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5157192"/>
            <a:ext cx="532859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" lvl="0" algn="ctr">
              <a:spcBef>
                <a:spcPts val="600"/>
              </a:spcBef>
              <a:buClr>
                <a:srgbClr val="B83D68"/>
              </a:buClr>
              <a:buSzPct val="80000"/>
            </a:pPr>
            <a:r>
              <a:rPr lang="uk-UA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</a:t>
            </a:r>
          </a:p>
          <a:p>
            <a:pPr marL="27432" lvl="0" algn="ctr">
              <a:spcBef>
                <a:spcPts val="600"/>
              </a:spcBef>
              <a:buClr>
                <a:srgbClr val="B83D68"/>
              </a:buClr>
              <a:buSzPct val="80000"/>
            </a:pPr>
            <a:r>
              <a:rPr lang="uk-UA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marL="27432" lvl="0" algn="ctr">
              <a:spcBef>
                <a:spcPts val="600"/>
              </a:spcBef>
              <a:buClr>
                <a:srgbClr val="B83D68"/>
              </a:buClr>
              <a:buSzPct val="80000"/>
            </a:pPr>
            <a:r>
              <a:rPr lang="uk-UA" sz="16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  <a:endParaRPr lang="uk-UA" sz="2700" dirty="0">
              <a:solidFill>
                <a:schemeClr val="accent6">
                  <a:lumMod val="50000"/>
                </a:schemeClr>
              </a:solidFill>
              <a:latin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36740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Доповни речення</a:t>
            </a:r>
          </a:p>
          <a:p>
            <a:pPr marL="114300" indent="0" algn="ctr">
              <a:buNone/>
            </a:pPr>
            <a:endParaRPr lang="uk-UA" sz="32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Багатозначні слова мають кілька 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Омоніми – це слова, що…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Неповні омоніми поділяються на…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Основна стилістична роль омонімів – це…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Пароніми – це слова, близькі за звучанням, але…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Синоніми – це..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Синоніми поділяються на…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Виконавський – виконавчий, досвідчений – освічений – це…</a:t>
            </a:r>
          </a:p>
          <a:p>
            <a:pPr marL="457200" indent="-342900" algn="just">
              <a:buAutoNum type="arabicPeriod"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Контекстуальні антоніми – це..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69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136904" cy="5904656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 української мови за походженням поділяються</a:t>
            </a:r>
          </a:p>
          <a:p>
            <a:pPr marL="114300" indent="0" algn="ctr">
              <a:buNone/>
            </a:pP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14300" indent="0" algn="ctr">
              <a:buNone/>
            </a:pPr>
            <a:endParaRPr lang="uk-UA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24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1800" b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Питомі українські слова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народжені самою мовою на будь-якому етапі її розвитку, а </a:t>
            </a:r>
            <a:r>
              <a:rPr lang="uk-UA" sz="1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іншомовні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- запозичені з інших мов.</a:t>
            </a:r>
          </a:p>
          <a:p>
            <a:pPr marL="114300" indent="0" algn="ctr">
              <a:buNone/>
            </a:pPr>
            <a:endParaRPr lang="uk-UA" sz="18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Не засвоєні українською літературною мовою, а отже, не входять до її лексичної системи </a:t>
            </a:r>
            <a:r>
              <a:rPr lang="uk-UA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варваризм</a:t>
            </a:r>
            <a:r>
              <a:rPr lang="uk-UA" sz="1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happy end</a:t>
            </a:r>
            <a:r>
              <a:rPr lang="uk-UA" sz="1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щасливий кінець), </a:t>
            </a:r>
            <a:r>
              <a:rPr lang="uk-UA" sz="1800" i="1" dirty="0" err="1" smtClean="0">
                <a:latin typeface="Times New Roman" pitchFamily="18" charset="0"/>
                <a:cs typeface="Times New Roman" pitchFamily="18" charset="0"/>
              </a:rPr>
              <a:t>о’кей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 (добре).</a:t>
            </a:r>
          </a:p>
          <a:p>
            <a:pPr marL="114300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Кількісне співвідношення  іншомовних і питомих українських слів у різних стилях мови не однокове: запозичені слова найбільше вживають у науковому стилі, оскільки значна частина термінологічної лексики прийшла в нашу мову з грецької та латини. </a:t>
            </a:r>
          </a:p>
          <a:p>
            <a:pPr marL="114300" indent="0" algn="ctr">
              <a:buNone/>
            </a:pP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1043608" y="980728"/>
            <a:ext cx="2304256" cy="1359024"/>
          </a:xfrm>
          <a:prstGeom prst="vertic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Власне українські</a:t>
            </a:r>
            <a:endParaRPr lang="uk-UA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5731431" y="944724"/>
            <a:ext cx="2160240" cy="1431032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апозичені</a:t>
            </a:r>
            <a:endParaRPr lang="uk-UA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10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7609656" cy="606814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Використання іншомовних слів надміру в розмовному й художньому стилях сприймаються як неприродне, тому свідомо  (у художньому стилі) чи несвідомо ( у розмовному стилі) сприймаються читачем (слухачем) іронічно.</a:t>
            </a:r>
          </a:p>
          <a:p>
            <a:pPr marL="114300" indent="0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Закоханість, за моїми спостереженням, це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аритмічність нервової системи,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безсумнівно, тут надибаємо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момент резонансу,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своєрідної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детонації, процес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хворобливий і мало досліджений, я займаюся ним після третього курсу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медичного інституту,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думаю, це буде також темою моєї майбутньої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кандидатської дисертації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(В. Дрозд).</a:t>
            </a:r>
          </a:p>
          <a:p>
            <a:pPr marL="11430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У конфесійному стилі часто вживають старослов’янізми,  а в художньому їх використовують для надання мовленню урочистого, піднесеного забарвлення:</a:t>
            </a:r>
          </a:p>
          <a:p>
            <a:pPr marL="11430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Благословенна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ти поміж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жонами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114300" indent="0" algn="ctr">
              <a:buNone/>
            </a:pP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Одродо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душ і сонце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благовісне, 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Почати в захваті, окроплена сльозами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 раю мій, моя ти муко, Пісне!</a:t>
            </a:r>
          </a:p>
          <a:p>
            <a:pPr marL="114300" indent="0" algn="ctr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(І. Франко)</a:t>
            </a:r>
          </a:p>
          <a:p>
            <a:pPr marL="11430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418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44824"/>
            <a:ext cx="7776864" cy="3240360"/>
          </a:xfrm>
        </p:spPr>
        <p:txBody>
          <a:bodyPr/>
          <a:lstStyle/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Доберіть до поданих іншомовних слів українські відповідники.  </a:t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Поміркуйте, чому до деяких відповідників немає аналогів у рідній мові. </a:t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Фактор,  аванс,  університет,  аналіз,  аматор,  театр,  тунель,  пальто,  трамвай,  паралелепіпед,  </a:t>
            </a:r>
            <a:b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тет-а-тет,  ювілей,  антракт,  еталон,  біографія,  фонетичний,  натуральний, комфортний.</a:t>
            </a:r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6632"/>
            <a:ext cx="792088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Установіть відповідність між іншомовними словами та власне  українськими.</a:t>
            </a:r>
          </a:p>
          <a:p>
            <a:pPr algn="ctr"/>
            <a:endParaRPr lang="uk-UA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Іншомовні                                                                 Власне українські</a:t>
            </a:r>
          </a:p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1. Кулінарія                                                                    А освітлення</a:t>
            </a:r>
          </a:p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2. Лінгвістика                                                                Б мовознавство</a:t>
            </a:r>
          </a:p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3. Ілюмінація                                                                 В  панувати</a:t>
            </a:r>
          </a:p>
          <a:p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4. Тротуар                                                                       Г куховарство</a:t>
            </a:r>
          </a:p>
          <a:p>
            <a:pPr lvl="0"/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 5. Домінувати                                                                  </a:t>
            </a:r>
            <a:r>
              <a:rPr lang="uk-UA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Ґ   </a:t>
            </a:r>
            <a:r>
              <a:rPr lang="uk-UA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хідник</a:t>
            </a:r>
          </a:p>
          <a:p>
            <a:endParaRPr lang="uk-UA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434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7620000" cy="5472608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uk-U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Неологізм –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це слова ( або окреме його значення), що з’явилося недавно й новизна його усвідомлюється мовцями: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спікер, комп’ютерний вірус, пакет пропозицій.</a:t>
            </a: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Такі неологізми називаються </a:t>
            </a:r>
            <a:r>
              <a:rPr lang="uk-UA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загальномовними</a:t>
            </a:r>
            <a:r>
              <a:rPr lang="uk-U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адже значна частина мовців розуміє їхнє значення.</a:t>
            </a:r>
          </a:p>
          <a:p>
            <a:pPr marL="11430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Неологізмами також вважають слова, витворені певною людиною, як правило, письменником, - такі неологізми називають </a:t>
            </a:r>
            <a:r>
              <a:rPr lang="uk-UA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індивідуально-авторськими: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яблуневоцвітно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(П. Тичина),відлютувати,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піднеб’я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(М. Вінграновський).</a:t>
            </a:r>
          </a:p>
          <a:p>
            <a:pPr marL="114300" indent="0" algn="just">
              <a:buNone/>
            </a:pP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 Неологізмам протистоять </a:t>
            </a:r>
            <a:r>
              <a:rPr lang="uk-UA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архаїзми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- застарілі слова, вони вийшли з активного вжитку, і використовують їх рідко , лише з певною стилістичною настановою: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ланіти (щоки), чоло (лоб), уста (рот), </a:t>
            </a:r>
            <a:r>
              <a:rPr lang="uk-UA" sz="1600" i="1" dirty="0" err="1" smtClean="0">
                <a:latin typeface="Times New Roman" pitchFamily="18" charset="0"/>
                <a:cs typeface="Times New Roman" pitchFamily="18" charset="0"/>
              </a:rPr>
              <a:t>шуйця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(ліва рука).</a:t>
            </a:r>
          </a:p>
          <a:p>
            <a:pPr marL="114300" indent="0" algn="just">
              <a:buNone/>
            </a:pPr>
            <a:endParaRPr lang="uk-UA" sz="1600" i="1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-поміж  застарілих слів виділяють  </a:t>
            </a:r>
            <a:r>
              <a:rPr lang="uk-UA" sz="1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історизми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– слова, що вийшли з ужитку разом із позначуваними ними реаліями, вони не мають у сучасній мові, на відміну від архаїзмів, синонімічних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ідповідників: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боярин, волость,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верста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1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87789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727280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Розподіліть слова на три колонки: архаїзми, історизми, неологізми. У тлумачному словнику з’ясуйте значення слів, які вам не відомі. Біля архаїзмів упишіть сучасний відповідник.</a:t>
            </a:r>
            <a:r>
              <a:rPr lang="uk-UA" dirty="0" smtClean="0"/>
              <a:t> </a:t>
            </a:r>
          </a:p>
          <a:p>
            <a:pPr algn="ctr"/>
            <a:endParaRPr lang="uk-UA" dirty="0" smtClean="0"/>
          </a:p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Аршин, імідж,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трафік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очіпок, сагайдак,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глаголити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ректи,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злотоцінно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, зріти, варяг, правиця,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айпод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b="1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Прочитайте речення. Випишіть застарілі слова. Які з них є архаїзмами, а які – історизмами? Значення незрозумілих слів з’ясуйте за тлумачним словником.</a:t>
            </a:r>
          </a:p>
          <a:p>
            <a:pPr algn="just"/>
            <a:endParaRPr lang="uk-UA" sz="1600" b="1" i="0" dirty="0" smtClean="0"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1. Як лицедій, міняє маски час (Л. Костенко). 2. І на оновленій землі </a:t>
            </a:r>
            <a:r>
              <a:rPr lang="uk-UA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врага</a:t>
            </a:r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не буде, супостата… (Т. Шевченко). 3. Групами йшли </a:t>
            </a:r>
            <a:r>
              <a:rPr lang="uk-UA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спудеї</a:t>
            </a:r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академії, міщани, купці… Сьогодні має бути театральна вистава (Р. Чумак). 4. Назустріч </a:t>
            </a:r>
            <a:r>
              <a:rPr lang="uk-UA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Людані</a:t>
            </a:r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сірою вервечкою сунули постаті, що виходили злодій. То були </a:t>
            </a:r>
            <a:r>
              <a:rPr lang="uk-UA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вої</a:t>
            </a:r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в кольчугах (Р. Іванченко). 5. </a:t>
            </a:r>
            <a:r>
              <a:rPr lang="uk-UA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Дзигарі</a:t>
            </a:r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на першому поверсі у вестибюлі </a:t>
            </a:r>
            <a:r>
              <a:rPr lang="uk-UA" sz="1600" b="0" i="0" dirty="0" err="1" smtClean="0">
                <a:effectLst/>
                <a:latin typeface="Times New Roman" pitchFamily="18" charset="0"/>
                <a:cs typeface="Times New Roman" pitchFamily="18" charset="0"/>
              </a:rPr>
              <a:t>непоквапно</a:t>
            </a:r>
            <a:r>
              <a:rPr lang="uk-UA" sz="1600" b="0" i="0" dirty="0" smtClean="0">
                <a:effectLst/>
                <a:latin typeface="Times New Roman" pitchFamily="18" charset="0"/>
                <a:cs typeface="Times New Roman" pitchFamily="18" charset="0"/>
              </a:rPr>
              <a:t> відбили вісім ударів (Ю. Смолич).</a:t>
            </a:r>
          </a:p>
          <a:p>
            <a:pPr algn="ctr"/>
            <a:endParaRPr lang="uk-UA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1257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4810546"/>
          </a:xfrm>
        </p:spPr>
        <p:txBody>
          <a:bodyPr/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Випишіть із рекламних оголошень про вакантні робочі місця неологізми, які позначають як нові спеціальності, та і давно відомі.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Випишіть цитати (три-чотири) із творів українських письменників, у яких ужито застарілі слова.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3189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99</TotalTime>
  <Words>684</Words>
  <Application>Microsoft Office PowerPoint</Application>
  <PresentationFormat>Экран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Соседство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Доберіть до поданих іншомовних слів українські відповідники.   Поміркуйте, чому до деяких відповідників немає аналогів у рідній мові.   Фактор,  аванс,  університет,  аналіз,  аматор,  театр,  тунель,  пальто,  трамвай,  паралелепіпед,   тет-а-тет,  ювілей,  антракт,  еталон,  біографія,  фонетичний,  натуральний, комфортний. </vt:lpstr>
      <vt:lpstr>Презентация PowerPoint</vt:lpstr>
      <vt:lpstr>Презентация PowerPoint</vt:lpstr>
      <vt:lpstr>Домашнє завдання:  1. Випишіть із рекламних оголошень про вакантні робочі місця неологізми, які позначають як нові спеціальності, та і давно відомі.  2. Випишіть цитати (три-чотири) із творів українських письменників, у яких ужито застарілі слова.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10</cp:revision>
  <dcterms:created xsi:type="dcterms:W3CDTF">2024-10-09T14:17:30Z</dcterms:created>
  <dcterms:modified xsi:type="dcterms:W3CDTF">2024-10-09T15:57:07Z</dcterms:modified>
</cp:coreProperties>
</file>