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6" r:id="rId3"/>
    <p:sldId id="257" r:id="rId4"/>
    <p:sldId id="259" r:id="rId5"/>
    <p:sldId id="266" r:id="rId6"/>
    <p:sldId id="264" r:id="rId7"/>
    <p:sldId id="265" r:id="rId8"/>
    <p:sldId id="268" r:id="rId9"/>
    <p:sldId id="260" r:id="rId10"/>
    <p:sldId id="261" r:id="rId11"/>
    <p:sldId id="262" r:id="rId12"/>
    <p:sldId id="263" r:id="rId13"/>
    <p:sldId id="267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CECF75-405B-47DA-A353-FB84CE221871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82D091-5ED8-49E7-8258-05D03B0ECC2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Лариса\Desktop\барвінок\Снимо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9143999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889556"/>
            <a:ext cx="864096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just"/>
            <a:r>
              <a:rPr lang="uk-UA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Розгадка цього ребусу − тема сьогоднішнього уроку.</a:t>
            </a:r>
            <a:endParaRPr lang="ru-RU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42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Лариса\Desktop\барвінок\e9d0ab6a4ea96ee5f7e3f04557c67fd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83768" y="1504020"/>
            <a:ext cx="4176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Тема. Іменник. Іменник як частина мови: загальне значення, морфологічні ознаки, синтаксична роль. Іменники – назви істот і неістот (повторення). Іменники загальні та власні, конкретні й абстрактні. Збірні іменники. Велика буква і лапки у власних назвах.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59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700807"/>
            <a:ext cx="655272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 повторити й поглибити знання учнів про іменник як самостійну частину мови, ознайомити з морфологічними ознаками іменників, їх синтаксичною роллю, конкретними та абстрактними, власними й загальними, збірними іменниками; формувати вміння розпізнавати іменники в реченнях і в текстах, визначати морфологічні ознаки, з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ясовувати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синтаксичну роль, збагачувати словниковий запас учнів, розвивати 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ять, увагу, логічне мислення школярів, виховувати любов та пошану до рідного слова.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2060848"/>
            <a:ext cx="633670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 – самостійна частина мови, яка називає предмет і відповідає на запитання хто? або що?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4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312399"/>
            <a:ext cx="87849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Рід</a:t>
            </a:r>
          </a:p>
          <a:p>
            <a:pPr algn="just"/>
            <a:endParaRPr lang="uk-UA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Жіночий 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(вона): жінка, квітка, подорож.</a:t>
            </a:r>
          </a:p>
          <a:p>
            <a:pPr algn="just"/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Чоловічий 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(він): 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батько, місяць.</a:t>
            </a:r>
          </a:p>
          <a:p>
            <a:pPr algn="just"/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Середній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(воно): вікно, життя, сонце.</a:t>
            </a:r>
          </a:p>
          <a:p>
            <a:pPr algn="just"/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Спільний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(і він, і вона): розумака, плакса, сирота, сусіда.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82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1296196"/>
            <a:ext cx="640675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Морфологічні ознаки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змінюються за числами та відмінками; відносяться до певного роду.</a:t>
            </a:r>
          </a:p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Число</a:t>
            </a:r>
          </a:p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Однина (один предмет)	       Множина (багато предметів)</a:t>
            </a:r>
          </a:p>
          <a:p>
            <a:pPr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Лариса\Desktop\барвінок\7305bc1e4ae2c8be7a2c97ebdee51d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27501"/>
            <a:ext cx="288032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Лариса\Desktop\барвінок\b22d89f866908d6da73547b1eb6065d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264" y="2523850"/>
            <a:ext cx="3168352" cy="432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487616" y="2730058"/>
            <a:ext cx="26563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 іменників мають форми однини й множини.</a:t>
            </a:r>
          </a:p>
          <a:p>
            <a:pPr algn="just"/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Наприклад: </a:t>
            </a:r>
          </a:p>
          <a:p>
            <a:pPr algn="just"/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кінь – коні, </a:t>
            </a:r>
          </a:p>
          <a:p>
            <a:pPr algn="just"/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зошит – зошити, олівець – олівці.</a:t>
            </a:r>
            <a:endParaRPr lang="uk-UA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завжди кількість предметів може вказувати на однину чи множину.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76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35862" y="692696"/>
            <a:ext cx="742051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Відмінки</a:t>
            </a:r>
          </a:p>
          <a:p>
            <a:pPr algn="just"/>
            <a:endParaRPr lang="uk-UA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Називний (хто? що?)</a:t>
            </a:r>
          </a:p>
          <a:p>
            <a:pPr algn="just"/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Родовий (кого? чого?)</a:t>
            </a:r>
          </a:p>
          <a:p>
            <a:pPr algn="just"/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Давальний (кому? чому?)</a:t>
            </a:r>
          </a:p>
          <a:p>
            <a:pPr algn="just"/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Знахідний (кого? що?)</a:t>
            </a:r>
          </a:p>
          <a:p>
            <a:pPr algn="just"/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Орудний (ким? чим?)</a:t>
            </a:r>
          </a:p>
          <a:p>
            <a:pPr algn="just"/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Місцевий (на кому? на чому?)</a:t>
            </a:r>
          </a:p>
          <a:p>
            <a:pPr algn="just"/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Кличний (при звертанні)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6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836712"/>
            <a:ext cx="7272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Фізкультхвилинка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Лариса\Desktop\барвінок\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96" y="2057467"/>
            <a:ext cx="3600400" cy="480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86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764704"/>
            <a:ext cx="8352928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 </a:t>
            </a:r>
            <a:r>
              <a:rPr lang="uk-UA" sz="2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має групи за значенням:</a:t>
            </a: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∙ назви істот – назви неістот</a:t>
            </a:r>
          </a:p>
          <a:p>
            <a:pPr algn="just"/>
            <a:r>
              <a:rPr lang="uk-UA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Істоти (хто?) 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називають:</a:t>
            </a: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осіб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учитель, школяр, 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лікар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k-UA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тварин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голуб, горлиця, лев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міфологічні істоти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мавка, лісовик, домовик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померлих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мрець, небіжчик, покійник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означення людей у переносному значенні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пень, колода, зірка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назви шахових фігур, карт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валет,  пішак, ферзь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uk-UA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Неістоти (що?)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явища природи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вітер, 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ожеледь, буревій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k-UA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неживі предмети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парта, 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ручка, книжка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k-UA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абстрактні поняття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жаль, щирість, доброта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дії та явища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читання, виховання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мікроорганізми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бактерія, вірус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іменники, що позначають сукупність людей, речей і тварин (</a:t>
            </a:r>
            <a:r>
              <a:rPr lang="uk-UA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юрба, приладдя, зграя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5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27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7" y="768691"/>
            <a:ext cx="626273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Конкретні й абстрактні</a:t>
            </a:r>
          </a:p>
          <a:p>
            <a:pPr algn="just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Конкретні назви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слова, що позначають назви, співвідносні з конкретними речами, діями. Наприклад: </a:t>
            </a:r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барвінок, річка, хата, книга.</a:t>
            </a:r>
          </a:p>
          <a:p>
            <a:pPr algn="just"/>
            <a:endParaRPr lang="uk-UA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Абстрактні іменники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 поняття, які людина не може сприймати за допомогою органів чуття. Наприклад: </a:t>
            </a:r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совість, честь, дружба.</a:t>
            </a:r>
          </a:p>
        </p:txBody>
      </p:sp>
      <p:pic>
        <p:nvPicPr>
          <p:cNvPr id="5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986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089" y="692696"/>
            <a:ext cx="6282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Збірні іменники</a:t>
            </a:r>
          </a:p>
          <a:p>
            <a:pPr algn="just"/>
            <a:r>
              <a:rPr lang="uk-UA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Збірними називають </a:t>
            </a:r>
            <a:r>
              <a:rPr lang="uk-UA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іменники, які означають сукупність однакових або подібних предметів, що сприймаються як одне ціле. Наприклад: </a:t>
            </a:r>
            <a:r>
              <a:rPr lang="uk-UA" sz="4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насіння, листя, колосся, юнацтво.</a:t>
            </a:r>
          </a:p>
        </p:txBody>
      </p:sp>
      <p:pic>
        <p:nvPicPr>
          <p:cNvPr id="5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57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894656"/>
            <a:ext cx="633474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й власні</a:t>
            </a:r>
          </a:p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іменники означають узагальнені назви однорідних предметів, назви спільні для ряду однотипних предметів, істот, явищ, понять. Наприклад: учень, село, гора, озеро, блискавка, радість.</a:t>
            </a:r>
          </a:p>
          <a:p>
            <a:pPr algn="just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Власні назви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індивідуальні назви предметів.</a:t>
            </a:r>
          </a:p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власних назв належать: </a:t>
            </a:r>
          </a:p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імена, прізвища, псевдоніми, прізвиська: 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Тарас, Шевченко, Леся Українка, Ярослав Мудрий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клички тварин: </a:t>
            </a:r>
            <a:r>
              <a:rPr lang="uk-UA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Мурчик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Шарко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Грім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назви країн, держав, населених пунктів, гір, морів, озер: 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Україна, Харків, Світязь, Чорне море, Карпати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назви книг, журналів, газет. Наприклад: 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газета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журнал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Березіль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книжка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Джури козака Швайки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назви заводів, пароплавів, фабрик. Наприклад: 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завод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Арсенал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фабрика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Слобожанка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пароплав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Іван Франко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назви організацій, установ, історичних подій, свят, найвищих посад. Наприклад: 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Верховна Рада, День козацтва, 8 Березня, Різдво, Президент України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Власні назви пишуться з великої літери.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7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548760"/>
            <a:ext cx="860444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Синтаксична роль: іменник може бути </a:t>
            </a:r>
          </a:p>
          <a:p>
            <a:pPr algn="just"/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будь-яким членом речення.</a:t>
            </a:r>
          </a:p>
          <a:p>
            <a:pPr algn="just"/>
            <a:endParaRPr lang="uk-UA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Наприклад: </a:t>
            </a:r>
            <a:r>
              <a:rPr lang="uk-UA" sz="40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Харків</a:t>
            </a:r>
            <a:r>
              <a:rPr lang="uk-UA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моє рідне </a:t>
            </a:r>
            <a:r>
              <a:rPr lang="uk-UA" sz="4000" i="1" u="dbl" dirty="0" smtClean="0">
                <a:uFill>
                  <a:solidFill>
                    <a:schemeClr val="tx1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місто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илуюсь </a:t>
            </a:r>
            <a:r>
              <a:rPr lang="uk-UA" sz="4000" i="1" u="dashHeavy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красою</a:t>
            </a:r>
            <a:r>
              <a:rPr lang="uk-UA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i="1" u="wavyHeavy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uk-UA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14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5736" y="632343"/>
            <a:ext cx="403244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ім’я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щедро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роздає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йдуть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йдуть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неістоти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розподілить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родами;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чоловічий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жіночий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             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керуючи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словами,                  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Відмінки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охоче;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родовий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давальний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знахідний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орудний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місцевий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кличний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відмінок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Добре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знаєм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різняться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собою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за числом;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однині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множині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 ,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певно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мові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Шуваєва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Picture 3" descr="C:\Users\Лариса\Desktop\барвінок\BARVINOK-70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265" y="9531"/>
            <a:ext cx="2557735" cy="25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9673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327</TotalTime>
  <Words>859</Words>
  <Application>Microsoft Office PowerPoint</Application>
  <PresentationFormat>Экран (4:3)</PresentationFormat>
  <Paragraphs>90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LENOVO</cp:lastModifiedBy>
  <cp:revision>25</cp:revision>
  <dcterms:created xsi:type="dcterms:W3CDTF">2020-11-30T18:24:36Z</dcterms:created>
  <dcterms:modified xsi:type="dcterms:W3CDTF">2021-02-27T16:06:42Z</dcterms:modified>
</cp:coreProperties>
</file>