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8" r:id="rId2"/>
    <p:sldId id="256" r:id="rId3"/>
    <p:sldId id="574" r:id="rId4"/>
    <p:sldId id="573" r:id="rId5"/>
    <p:sldId id="283" r:id="rId6"/>
    <p:sldId id="576" r:id="rId7"/>
    <p:sldId id="587" r:id="rId8"/>
    <p:sldId id="577" r:id="rId9"/>
    <p:sldId id="580" r:id="rId10"/>
    <p:sldId id="582" r:id="rId11"/>
    <p:sldId id="583" r:id="rId12"/>
    <p:sldId id="261" r:id="rId13"/>
    <p:sldId id="586" r:id="rId14"/>
    <p:sldId id="26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CE110-457D-4248-AAAD-AB10BE0BA9C4}" type="datetimeFigureOut">
              <a:rPr lang="uk-UA" smtClean="0"/>
              <a:t>17.11.2022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DD44F4-B1A7-456E-8388-2057C951CF5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3457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5" name="Google Shape;565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sum.in.ua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art.com/16adphgus00h/word-art%202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DBBA26C-89C3-411F-9753-606A413F8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AD2215-6311-4D1C-B6B5-F57CB6B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BA5DE79-30D1-4A10-8DB9-0A6E523A9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ABD0D63-D23F-4AE7-8270-4185EF9C1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168E9E-94E9-4BE3-B88C-C8A468117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107AC1-AA0D-4097-B03D-FD3C632AB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C8D231A-EC46-4736-B00F-76D307082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F3CF990-ACB8-443A-BB74-D36EC8A00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B98862-BEE1-44FB-A335-A1B9106B4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</p:spPr>
      </p:pic>
      <p:sp>
        <p:nvSpPr>
          <p:cNvPr id="39" name="Freeform: Shape 25">
            <a:extLst>
              <a:ext uri="{FF2B5EF4-FFF2-40B4-BE49-F238E27FC236}">
                <a16:creationId xmlns:a16="http://schemas.microsoft.com/office/drawing/2014/main" id="{65F94F98-3A57-49AA-838E-91AAF600B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678519" y="-1660968"/>
            <a:ext cx="5838229" cy="11188733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25000">
                <a:schemeClr val="accent1">
                  <a:alpha val="0"/>
                </a:schemeClr>
              </a:gs>
              <a:gs pos="100000">
                <a:schemeClr val="accent1">
                  <a:alpha val="7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0" name="Picture 27">
            <a:extLst>
              <a:ext uri="{FF2B5EF4-FFF2-40B4-BE49-F238E27FC236}">
                <a16:creationId xmlns:a16="http://schemas.microsoft.com/office/drawing/2014/main" id="{7185CF21-0594-48C0-9F3E-254D6BCE9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9" y="-5487"/>
            <a:ext cx="12189867" cy="6858000"/>
          </a:xfrm>
          <a:prstGeom prst="rect">
            <a:avLst/>
          </a:prstGeom>
        </p:spPr>
      </p:pic>
      <p:sp>
        <p:nvSpPr>
          <p:cNvPr id="41" name="Rectangle 29">
            <a:extLst>
              <a:ext uri="{FF2B5EF4-FFF2-40B4-BE49-F238E27FC236}">
                <a16:creationId xmlns:a16="http://schemas.microsoft.com/office/drawing/2014/main" id="{A0B5529D-5CAA-4BF2-B5C9-34705E7661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59909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2" name="Freeform: Shape 31">
            <a:extLst>
              <a:ext uri="{FF2B5EF4-FFF2-40B4-BE49-F238E27FC236}">
                <a16:creationId xmlns:a16="http://schemas.microsoft.com/office/drawing/2014/main" id="{FBD68200-BC03-4015-860B-CD5C30CD7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9910" y="0"/>
            <a:ext cx="7869544" cy="6858000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25996">
                <a:srgbClr val="1F2D29">
                  <a:alpha val="4000"/>
                </a:srgbClr>
              </a:gs>
              <a:gs pos="20000">
                <a:schemeClr val="bg2">
                  <a:alpha val="0"/>
                </a:schemeClr>
              </a:gs>
              <a:gs pos="100000">
                <a:schemeClr val="bg2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3" name="Oval 33">
            <a:extLst>
              <a:ext uri="{FF2B5EF4-FFF2-40B4-BE49-F238E27FC236}">
                <a16:creationId xmlns:a16="http://schemas.microsoft.com/office/drawing/2014/main" id="{332A6F87-AC28-4AA8-B8A6-AEBC67BD0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47567" y="2282700"/>
            <a:ext cx="967148" cy="967148"/>
          </a:xfrm>
          <a:prstGeom prst="ellipse">
            <a:avLst/>
          </a:prstGeom>
          <a:gradFill>
            <a:gsLst>
              <a:gs pos="0">
                <a:schemeClr val="bg2">
                  <a:alpha val="0"/>
                </a:schemeClr>
              </a:gs>
              <a:gs pos="100000">
                <a:schemeClr val="accent1">
                  <a:alpha val="21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B8946A-9D8A-1C3A-FB87-157A8C66C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784" y="657409"/>
            <a:ext cx="9422983" cy="36084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uk-UA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ЛЕКСИКОЛОГІЯ.</a:t>
            </a:r>
            <a:br>
              <a:rPr lang="uk-UA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ЛЕКСИЧНЕ ЗНАЧЕННЯ СЛОВА</a:t>
            </a:r>
            <a:endParaRPr lang="en-US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216E58-1DE1-46EE-AFAB-F59DCD67A906}"/>
              </a:ext>
            </a:extLst>
          </p:cNvPr>
          <p:cNvSpPr txBox="1"/>
          <p:nvPr/>
        </p:nvSpPr>
        <p:spPr>
          <a:xfrm>
            <a:off x="6259823" y="5280172"/>
            <a:ext cx="57734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СЕЗЬКО ТЕТЯНА АНАТОЛІЇВНА, </a:t>
            </a:r>
          </a:p>
          <a:p>
            <a:pPr algn="r"/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УКРАЇНСЬКОЇ МОВИ ТА ЛІТЕРАТУРИ ВИЩОЇ КВАЛІФІКАЦІЙНОЇ КАТЕГОРІЇ, </a:t>
            </a:r>
          </a:p>
          <a:p>
            <a:pPr algn="r"/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ПЕДАГОГІЧНИМ ЗВАННЯМ </a:t>
            </a:r>
          </a:p>
          <a:p>
            <a:pPr algn="r"/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465180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9124" y="487443"/>
            <a:ext cx="5841548" cy="584154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ADB788-8569-409E-862D-665AD53C99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499564-BE60-57CF-59F1-44BAED76C6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11704" y="1284408"/>
            <a:ext cx="7155598" cy="3133968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 ДІЗНАЄТЕСЯ, ЩО ТАКЕ:</a:t>
            </a:r>
            <a:b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однозначні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багатозначні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пряме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синоніми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антоніми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омоніми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пароніми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 ПОТРЕНУЄТЕСЯ:</a:t>
            </a:r>
            <a:b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синоніми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антоніми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розмовному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художньому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стилях;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омонімів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паронімів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тлумачним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словником;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переказувати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переказувати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 з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предмета.</a:t>
            </a:r>
            <a:endParaRPr lang="uk-UA" sz="6600" dirty="0">
              <a:solidFill>
                <a:srgbClr val="1F2D2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9B23198-356F-B92B-D389-E173B845CF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3027" y="-455677"/>
            <a:ext cx="8475290" cy="1398797"/>
          </a:xfrm>
        </p:spPr>
        <p:txBody>
          <a:bodyPr>
            <a:noAutofit/>
          </a:bodyPr>
          <a:lstStyle/>
          <a:p>
            <a:pPr algn="l"/>
            <a:r>
              <a:rPr lang="uk-UA" sz="4000" dirty="0">
                <a:solidFill>
                  <a:srgbClr val="1F2D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ЛЕКСИЧНЕ ЗНАЧЕННЯ СЛОВА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2663C086-1480-4E81-BD6F-3E43A4C38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585313" y="2747897"/>
            <a:ext cx="353147" cy="353147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8822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A62E0418-0A4D-6D80-3D12-9AD625042C8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51498" y="1565367"/>
            <a:ext cx="9370381" cy="449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77500" lnSpcReduction="20000"/>
          </a:bodyPr>
          <a:lstStyle/>
          <a:p>
            <a:pPr algn="just" eaLnBrk="1" hangingPunct="1"/>
            <a:r>
              <a:rPr lang="uk-UA" altLang="uk-UA" sz="4800" b="1" dirty="0">
                <a:latin typeface="times new roman" panose="02020603050405020304" pitchFamily="18" charset="0"/>
              </a:rPr>
              <a:t>Лексикологія</a:t>
            </a:r>
            <a:r>
              <a:rPr lang="uk-UA" altLang="uk-UA" sz="4800" dirty="0">
                <a:latin typeface="times new roman" panose="02020603050405020304" pitchFamily="18" charset="0"/>
              </a:rPr>
              <a:t> – це розділ мовознавчої науки, що вивчає словниковий склад мови, або лексику.</a:t>
            </a:r>
            <a:endParaRPr lang="ru-RU" altLang="uk-UA" sz="4800" dirty="0">
              <a:latin typeface="times new roman" panose="02020603050405020304" pitchFamily="18" charset="0"/>
            </a:endParaRPr>
          </a:p>
          <a:p>
            <a:pPr algn="just" eaLnBrk="1" hangingPunct="1"/>
            <a:r>
              <a:rPr lang="uk-UA" altLang="uk-UA" sz="4800" b="1" dirty="0">
                <a:latin typeface="times new roman" panose="02020603050405020304" pitchFamily="18" charset="0"/>
              </a:rPr>
              <a:t>Лексика</a:t>
            </a:r>
            <a:r>
              <a:rPr lang="uk-UA" altLang="uk-UA" sz="4800" dirty="0">
                <a:latin typeface="times new roman" panose="02020603050405020304" pitchFamily="18" charset="0"/>
              </a:rPr>
              <a:t> – це сукупність слів певної мови.</a:t>
            </a:r>
            <a:endParaRPr lang="ru-RU" altLang="uk-UA" sz="4800" dirty="0">
              <a:latin typeface="times new roman" panose="02020603050405020304" pitchFamily="18" charset="0"/>
            </a:endParaRPr>
          </a:p>
          <a:p>
            <a:pPr algn="just" eaLnBrk="1" hangingPunct="1"/>
            <a:r>
              <a:rPr lang="uk-UA" altLang="uk-UA" sz="4800" dirty="0">
                <a:latin typeface="times new roman" panose="02020603050405020304" pitchFamily="18" charset="0"/>
              </a:rPr>
              <a:t> </a:t>
            </a:r>
            <a:r>
              <a:rPr lang="uk-UA" altLang="uk-UA" sz="4800" b="1" dirty="0">
                <a:latin typeface="times new roman" panose="02020603050405020304" pitchFamily="18" charset="0"/>
              </a:rPr>
              <a:t>Лексичне значення слова</a:t>
            </a:r>
            <a:r>
              <a:rPr lang="uk-UA" altLang="uk-UA" sz="4800" dirty="0">
                <a:latin typeface="times new roman" panose="02020603050405020304" pitchFamily="18" charset="0"/>
              </a:rPr>
              <a:t> – це те, що слово означає.</a:t>
            </a:r>
            <a:endParaRPr lang="ru-RU" altLang="uk-UA" sz="4800" dirty="0">
              <a:latin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2D3110-9746-9BC6-0938-265AD3CEA859}"/>
              </a:ext>
            </a:extLst>
          </p:cNvPr>
          <p:cNvSpPr txBox="1"/>
          <p:nvPr/>
        </p:nvSpPr>
        <p:spPr>
          <a:xfrm>
            <a:off x="7599285" y="248575"/>
            <a:ext cx="3116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СЛОВНИЧОК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5700FC-AC5C-0E80-D37C-8494139431B7}"/>
              </a:ext>
            </a:extLst>
          </p:cNvPr>
          <p:cNvSpPr txBox="1"/>
          <p:nvPr/>
        </p:nvSpPr>
        <p:spPr>
          <a:xfrm>
            <a:off x="1367161" y="94930"/>
            <a:ext cx="997850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З’ясувати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тлумачним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словником.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зібрано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алфавітом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B6B954-E1E6-B7C0-7F08-0498A28D5AC8}"/>
              </a:ext>
            </a:extLst>
          </p:cNvPr>
          <p:cNvSpPr txBox="1"/>
          <p:nvPr/>
        </p:nvSpPr>
        <p:spPr>
          <a:xfrm>
            <a:off x="9117367" y="2990695"/>
            <a:ext cx="1989745" cy="6463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http://sum.in.ua</a:t>
            </a:r>
            <a:endParaRPr lang="uk-UA" dirty="0">
              <a:solidFill>
                <a:schemeClr val="bg1"/>
              </a:solidFill>
            </a:endParaRPr>
          </a:p>
          <a:p>
            <a:endParaRPr lang="uk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6D2325-3B0D-4F69-9A3C-3A2CD6FE0D74}"/>
              </a:ext>
            </a:extLst>
          </p:cNvPr>
          <p:cNvSpPr txBox="1"/>
          <p:nvPr/>
        </p:nvSpPr>
        <p:spPr>
          <a:xfrm>
            <a:off x="9117367" y="3819888"/>
            <a:ext cx="237033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Словник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тлумачний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словник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85E4B3-B351-6FEA-8095-D0AB6425508F}"/>
              </a:ext>
            </a:extLst>
          </p:cNvPr>
          <p:cNvSpPr txBox="1"/>
          <p:nvPr/>
        </p:nvSpPr>
        <p:spPr>
          <a:xfrm>
            <a:off x="1397493" y="2151389"/>
            <a:ext cx="77198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Ґанок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літепло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чепурна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марудний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пащекуєш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голублю.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C6699B-7272-9897-4F90-928EDA691BF3}"/>
              </a:ext>
            </a:extLst>
          </p:cNvPr>
          <p:cNvSpPr txBox="1"/>
          <p:nvPr/>
        </p:nvSpPr>
        <p:spPr>
          <a:xfrm>
            <a:off x="1479612" y="3119450"/>
            <a:ext cx="7168718" cy="830997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ҐА́НОК.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Прибудова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східцями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подекуди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покрівлею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входу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будинок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1C73C64-BD3D-CF65-2358-D584BD582F93}"/>
              </a:ext>
            </a:extLst>
          </p:cNvPr>
          <p:cNvSpPr txBox="1"/>
          <p:nvPr/>
        </p:nvSpPr>
        <p:spPr>
          <a:xfrm>
            <a:off x="1479612" y="4178457"/>
            <a:ext cx="4239087" cy="46166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ЛІ́ТЕПЛО, а, сер. Тепла вода</a:t>
            </a:r>
            <a:r>
              <a:rPr lang="ru-RU" dirty="0"/>
              <a:t>. </a:t>
            </a:r>
            <a:endParaRPr lang="uk-U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600CBC-8E34-B59A-271B-D5471BA943F0}"/>
              </a:ext>
            </a:extLst>
          </p:cNvPr>
          <p:cNvSpPr txBox="1"/>
          <p:nvPr/>
        </p:nvSpPr>
        <p:spPr>
          <a:xfrm>
            <a:off x="1479612" y="4868132"/>
            <a:ext cx="7093256" cy="1200329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ЧЕПУРНИ́Й, а, е.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чистотою,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акуратністю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охайністю</a:t>
            </a:r>
            <a:r>
              <a:rPr lang="ru-RU" dirty="0"/>
              <a:t>. </a:t>
            </a:r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31CE37-ED0B-50B5-4ECD-77F23B0B1A3E}"/>
              </a:ext>
            </a:extLst>
          </p:cNvPr>
          <p:cNvSpPr txBox="1"/>
          <p:nvPr/>
        </p:nvSpPr>
        <p:spPr>
          <a:xfrm>
            <a:off x="1381957" y="1540044"/>
            <a:ext cx="677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можеш пояснити значення  цих слів:</a:t>
            </a:r>
          </a:p>
        </p:txBody>
      </p:sp>
    </p:spTree>
    <p:extLst>
      <p:ext uri="{BB962C8B-B14F-4D97-AF65-F5344CB8AC3E}">
        <p14:creationId xmlns:p14="http://schemas.microsoft.com/office/powerpoint/2010/main" val="2825521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1030">
            <a:extLst>
              <a:ext uri="{FF2B5EF4-FFF2-40B4-BE49-F238E27FC236}">
                <a16:creationId xmlns:a16="http://schemas.microsoft.com/office/drawing/2014/main" id="{722F0272-3878-4604-AA91-01CA8F08D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1F60EAEC-22E3-4448-8F0A-9ADAA793A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035" name="Rectangle 1034">
            <a:extLst>
              <a:ext uri="{FF2B5EF4-FFF2-40B4-BE49-F238E27FC236}">
                <a16:creationId xmlns:a16="http://schemas.microsoft.com/office/drawing/2014/main" id="{355E0F90-3FFF-4E04-B3C8-3C969A415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EC63A4EF-A033-4ED0-9EB6-6E1A8D264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964965EE-80F2-417F-9652-5BFF14DA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AA3C9611-CFD7-4C23-A8F2-00E7865A5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9A926BDB-98EF-43B0-A66B-1A6EF8FB28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90FADDEF-2C10-4B0B-868E-6A655B67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538555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EEF517"/>
            </a:solidFill>
            <a:miter lim="800000"/>
          </a:ln>
          <a:effectLst>
            <a:outerShdw blurRad="762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70" name="Google Shape;570;p42"/>
          <p:cNvPicPr preferRelativeResize="0"/>
          <p:nvPr/>
        </p:nvPicPr>
        <p:blipFill rotWithShape="1">
          <a:blip r:embed="rId5"/>
          <a:stretch/>
        </p:blipFill>
        <p:spPr>
          <a:xfrm>
            <a:off x="477012" y="1143000"/>
            <a:ext cx="5538555" cy="4219575"/>
          </a:xfrm>
          <a:prstGeom prst="rect">
            <a:avLst/>
          </a:prstGeom>
          <a:noFill/>
        </p:spPr>
      </p:pic>
      <p:sp>
        <p:nvSpPr>
          <p:cNvPr id="1047" name="Rectangle 1046">
            <a:extLst>
              <a:ext uri="{FF2B5EF4-FFF2-40B4-BE49-F238E27FC236}">
                <a16:creationId xmlns:a16="http://schemas.microsoft.com/office/drawing/2014/main" id="{38C3F280-4F7A-4FCF-9DC8-DDA3B6A05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32435" y="480060"/>
            <a:ext cx="5538554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EEF517"/>
            </a:solidFill>
            <a:miter lim="800000"/>
          </a:ln>
          <a:effectLst>
            <a:outerShdw blurRad="762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Український тлумачний словник – фото | ROZETKA">
            <a:extLst>
              <a:ext uri="{FF2B5EF4-FFF2-40B4-BE49-F238E27FC236}">
                <a16:creationId xmlns:a16="http://schemas.microsoft.com/office/drawing/2014/main" id="{E1F3C03A-88E8-1C25-0554-782A68712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54183" y="982032"/>
            <a:ext cx="4884965" cy="4884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5317FB-333C-0F8E-67FF-802E07443B17}"/>
              </a:ext>
            </a:extLst>
          </p:cNvPr>
          <p:cNvSpPr txBox="1"/>
          <p:nvPr/>
        </p:nvSpPr>
        <p:spPr>
          <a:xfrm>
            <a:off x="1411550" y="1371658"/>
            <a:ext cx="4554244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Лексичне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 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те,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воно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означає</a:t>
            </a:r>
            <a:r>
              <a:rPr lang="ru-RU" sz="3600" dirty="0">
                <a:solidFill>
                  <a:schemeClr val="bg1"/>
                </a:solidFill>
                <a:cs typeface="Aharoni" panose="02010803020104030203" pitchFamily="2" charset="-79"/>
              </a:rPr>
              <a:t>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A8B288-9A27-5BDD-1CAB-62221CD59A69}"/>
              </a:ext>
            </a:extLst>
          </p:cNvPr>
          <p:cNvSpPr txBox="1"/>
          <p:nvPr/>
        </p:nvSpPr>
        <p:spPr>
          <a:xfrm>
            <a:off x="7374403" y="1371658"/>
            <a:ext cx="3591017" cy="45243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Граматичне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вказує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воно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належить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число,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відмінок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особа та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ED3420-585D-7112-E5BC-6D6CDD9A03FC}"/>
              </a:ext>
            </a:extLst>
          </p:cNvPr>
          <p:cNvSpPr txBox="1"/>
          <p:nvPr/>
        </p:nvSpPr>
        <p:spPr>
          <a:xfrm>
            <a:off x="1411549" y="3732017"/>
            <a:ext cx="4554244" cy="18158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службових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прийменник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сполучник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частка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87C88F-B738-F002-981F-6F199BD91559}"/>
              </a:ext>
            </a:extLst>
          </p:cNvPr>
          <p:cNvSpPr txBox="1"/>
          <p:nvPr/>
        </p:nvSpPr>
        <p:spPr>
          <a:xfrm>
            <a:off x="3108668" y="-14765"/>
            <a:ext cx="6844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МАЄ</a:t>
            </a:r>
          </a:p>
        </p:txBody>
      </p:sp>
      <p:sp>
        <p:nvSpPr>
          <p:cNvPr id="9" name="Стрілка: униз 8">
            <a:extLst>
              <a:ext uri="{FF2B5EF4-FFF2-40B4-BE49-F238E27FC236}">
                <a16:creationId xmlns:a16="http://schemas.microsoft.com/office/drawing/2014/main" id="{EFD28872-32A8-D8CE-AD00-F216EDD7B0FB}"/>
              </a:ext>
            </a:extLst>
          </p:cNvPr>
          <p:cNvSpPr/>
          <p:nvPr/>
        </p:nvSpPr>
        <p:spPr>
          <a:xfrm>
            <a:off x="2979257" y="560635"/>
            <a:ext cx="1971524" cy="719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B8010C-2BA9-77A2-58CA-C1E2CA084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0211" y="589301"/>
            <a:ext cx="2072820" cy="7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85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B5B23A-F35E-01E5-0B07-DD20249E5C33}"/>
              </a:ext>
            </a:extLst>
          </p:cNvPr>
          <p:cNvSpPr txBox="1"/>
          <p:nvPr/>
        </p:nvSpPr>
        <p:spPr>
          <a:xfrm>
            <a:off x="1200705" y="1094573"/>
            <a:ext cx="3380174" cy="563231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solidFill>
                  <a:schemeClr val="bg1"/>
                </a:solidFill>
              </a:rPr>
              <a:t>Наприклад, </a:t>
            </a:r>
            <a:r>
              <a:rPr lang="uk-UA" sz="2400" b="1" dirty="0">
                <a:solidFill>
                  <a:schemeClr val="bg1"/>
                </a:solidFill>
              </a:rPr>
              <a:t>лексичне значення</a:t>
            </a:r>
            <a:r>
              <a:rPr lang="uk-UA" sz="2400" dirty="0">
                <a:solidFill>
                  <a:schemeClr val="bg1"/>
                </a:solidFill>
              </a:rPr>
              <a:t> слова </a:t>
            </a:r>
          </a:p>
          <a:p>
            <a:pPr algn="just"/>
            <a:r>
              <a:rPr lang="uk-UA" sz="2400" b="1" dirty="0">
                <a:solidFill>
                  <a:schemeClr val="bg1"/>
                </a:solidFill>
              </a:rPr>
              <a:t>клен</a:t>
            </a:r>
            <a:r>
              <a:rPr lang="uk-UA" sz="2400" dirty="0">
                <a:solidFill>
                  <a:schemeClr val="bg1"/>
                </a:solidFill>
              </a:rPr>
              <a:t> — дерево, що має лапате листя з гострими кінцями й глибокими вирізами</a:t>
            </a:r>
          </a:p>
          <a:p>
            <a:pPr algn="just"/>
            <a:endParaRPr lang="uk-UA" sz="2400" dirty="0">
              <a:solidFill>
                <a:schemeClr val="bg1"/>
              </a:solidFill>
            </a:endParaRPr>
          </a:p>
          <a:p>
            <a:pPr algn="just"/>
            <a:r>
              <a:rPr lang="uk-UA" sz="2400" b="1" dirty="0">
                <a:solidFill>
                  <a:schemeClr val="bg1"/>
                </a:solidFill>
              </a:rPr>
              <a:t>загадковий</a:t>
            </a:r>
            <a:r>
              <a:rPr lang="uk-UA" sz="2400" dirty="0">
                <a:solidFill>
                  <a:schemeClr val="bg1"/>
                </a:solidFill>
              </a:rPr>
              <a:t> — який потребує розгадки, таємничий, незрозумілий</a:t>
            </a:r>
          </a:p>
          <a:p>
            <a:pPr algn="just"/>
            <a:endParaRPr lang="uk-UA" sz="2400" dirty="0">
              <a:solidFill>
                <a:schemeClr val="bg1"/>
              </a:solidFill>
            </a:endParaRPr>
          </a:p>
          <a:p>
            <a:pPr algn="just"/>
            <a:r>
              <a:rPr lang="uk-UA" sz="2400" b="1" dirty="0">
                <a:solidFill>
                  <a:schemeClr val="bg1"/>
                </a:solidFill>
              </a:rPr>
              <a:t>фарбувати</a:t>
            </a:r>
            <a:r>
              <a:rPr lang="uk-UA" sz="2400" dirty="0">
                <a:solidFill>
                  <a:schemeClr val="bg1"/>
                </a:solidFill>
              </a:rPr>
              <a:t> — покривати фарбою тощо.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B10760-C168-A47B-B059-23C6D6E32067}"/>
              </a:ext>
            </a:extLst>
          </p:cNvPr>
          <p:cNvSpPr txBox="1"/>
          <p:nvPr/>
        </p:nvSpPr>
        <p:spPr>
          <a:xfrm>
            <a:off x="224161" y="131116"/>
            <a:ext cx="5723878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solidFill>
                  <a:schemeClr val="bg1"/>
                </a:solidFill>
              </a:rPr>
              <a:t>Лексичне</a:t>
            </a:r>
            <a:r>
              <a:rPr lang="ru-RU" sz="2000" dirty="0">
                <a:solidFill>
                  <a:schemeClr val="bg1"/>
                </a:solidFill>
              </a:rPr>
              <a:t> — </a:t>
            </a:r>
            <a:r>
              <a:rPr lang="ru-RU" sz="2000" dirty="0" err="1">
                <a:solidFill>
                  <a:schemeClr val="bg1"/>
                </a:solidFill>
              </a:rPr>
              <a:t>це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індивідуальне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значення</a:t>
            </a:r>
            <a:r>
              <a:rPr lang="ru-RU" sz="2000" dirty="0">
                <a:solidFill>
                  <a:schemeClr val="bg1"/>
                </a:solidFill>
              </a:rPr>
              <a:t> слова, яке </a:t>
            </a:r>
            <a:r>
              <a:rPr lang="ru-RU" sz="2000" dirty="0" err="1">
                <a:solidFill>
                  <a:schemeClr val="bg1"/>
                </a:solidFill>
              </a:rPr>
              <a:t>вирізняє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його</a:t>
            </a:r>
            <a:r>
              <a:rPr lang="ru-RU" sz="2000" dirty="0">
                <a:solidFill>
                  <a:schemeClr val="bg1"/>
                </a:solidFill>
              </a:rPr>
              <a:t> з-</a:t>
            </a:r>
            <a:r>
              <a:rPr lang="ru-RU" sz="2000" dirty="0" err="1">
                <a:solidFill>
                  <a:schemeClr val="bg1"/>
                </a:solidFill>
              </a:rPr>
              <a:t>поміж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інших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слів</a:t>
            </a:r>
            <a:r>
              <a:rPr lang="ru-RU" sz="2000" dirty="0">
                <a:solidFill>
                  <a:schemeClr val="bg1"/>
                </a:solidFill>
              </a:rPr>
              <a:t> у </a:t>
            </a:r>
            <a:r>
              <a:rPr lang="ru-RU" sz="2000" dirty="0" err="1">
                <a:solidFill>
                  <a:schemeClr val="bg1"/>
                </a:solidFill>
              </a:rPr>
              <a:t>мові</a:t>
            </a:r>
            <a:endParaRPr lang="uk-UA" sz="20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546C46-A92E-9670-3DB6-4FEA9C3D171F}"/>
              </a:ext>
            </a:extLst>
          </p:cNvPr>
          <p:cNvSpPr txBox="1"/>
          <p:nvPr/>
        </p:nvSpPr>
        <p:spPr>
          <a:xfrm>
            <a:off x="5220068" y="1094573"/>
            <a:ext cx="6087861" cy="95410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err="1">
                <a:solidFill>
                  <a:schemeClr val="bg1"/>
                </a:solidFill>
              </a:rPr>
              <a:t>граматичне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значення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навпаки</a:t>
            </a:r>
            <a:r>
              <a:rPr lang="ru-RU" sz="2800" dirty="0">
                <a:solidFill>
                  <a:schemeClr val="bg1"/>
                </a:solidFill>
              </a:rPr>
              <a:t>, є </a:t>
            </a:r>
            <a:r>
              <a:rPr lang="ru-RU" sz="2800" dirty="0" err="1">
                <a:solidFill>
                  <a:schemeClr val="bg1"/>
                </a:solidFill>
              </a:rPr>
              <a:t>спільним</a:t>
            </a:r>
            <a:r>
              <a:rPr lang="ru-RU" sz="2800" dirty="0">
                <a:solidFill>
                  <a:schemeClr val="bg1"/>
                </a:solidFill>
              </a:rPr>
              <a:t> для </a:t>
            </a:r>
            <a:r>
              <a:rPr lang="ru-RU" sz="2800" dirty="0" err="1">
                <a:solidFill>
                  <a:schemeClr val="bg1"/>
                </a:solidFill>
              </a:rPr>
              <a:t>певної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групи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слів</a:t>
            </a:r>
            <a:r>
              <a:rPr lang="ru-RU" sz="2800" dirty="0">
                <a:solidFill>
                  <a:schemeClr val="bg1"/>
                </a:solidFill>
              </a:rPr>
              <a:t>.</a:t>
            </a:r>
            <a:endParaRPr lang="uk-UA" sz="28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51AC11-6971-C338-5230-C7C76DC9AE0E}"/>
              </a:ext>
            </a:extLst>
          </p:cNvPr>
          <p:cNvSpPr txBox="1"/>
          <p:nvPr/>
        </p:nvSpPr>
        <p:spPr>
          <a:xfrm>
            <a:off x="5302189" y="2202569"/>
            <a:ext cx="6094520" cy="403187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200" dirty="0" err="1">
                <a:solidFill>
                  <a:schemeClr val="bg1"/>
                </a:solidFill>
              </a:rPr>
              <a:t>Наприклад</a:t>
            </a:r>
            <a:r>
              <a:rPr lang="ru-RU" sz="3200" dirty="0">
                <a:solidFill>
                  <a:schemeClr val="bg1"/>
                </a:solidFill>
              </a:rPr>
              <a:t>, слово </a:t>
            </a:r>
            <a:r>
              <a:rPr lang="ru-RU" sz="3200" b="1" dirty="0">
                <a:solidFill>
                  <a:schemeClr val="bg1"/>
                </a:solidFill>
              </a:rPr>
              <a:t>зима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позначає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найхолоднішу</a:t>
            </a:r>
            <a:r>
              <a:rPr lang="ru-RU" sz="3200" dirty="0">
                <a:solidFill>
                  <a:schemeClr val="bg1"/>
                </a:solidFill>
              </a:rPr>
              <a:t> пору року. </a:t>
            </a:r>
          </a:p>
          <a:p>
            <a:pPr algn="just"/>
            <a:r>
              <a:rPr lang="ru-RU" sz="3200" dirty="0" err="1">
                <a:solidFill>
                  <a:schemeClr val="bg1"/>
                </a:solidFill>
              </a:rPr>
              <a:t>Граматичні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значення</a:t>
            </a:r>
            <a:r>
              <a:rPr lang="ru-RU" sz="3200" dirty="0">
                <a:solidFill>
                  <a:schemeClr val="bg1"/>
                </a:solidFill>
              </a:rPr>
              <a:t>: </a:t>
            </a:r>
            <a:r>
              <a:rPr lang="ru-RU" sz="3200" b="1" dirty="0" err="1">
                <a:solidFill>
                  <a:schemeClr val="bg1"/>
                </a:solidFill>
              </a:rPr>
              <a:t>жіночий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рід</a:t>
            </a:r>
            <a:r>
              <a:rPr lang="ru-RU" sz="3200" b="1" dirty="0">
                <a:solidFill>
                  <a:schemeClr val="bg1"/>
                </a:solidFill>
              </a:rPr>
              <a:t>, </a:t>
            </a:r>
            <a:r>
              <a:rPr lang="ru-RU" sz="3200" b="1" dirty="0" err="1">
                <a:solidFill>
                  <a:schemeClr val="bg1"/>
                </a:solidFill>
              </a:rPr>
              <a:t>однина</a:t>
            </a:r>
            <a:r>
              <a:rPr lang="ru-RU" sz="3200" b="1" dirty="0">
                <a:solidFill>
                  <a:schemeClr val="bg1"/>
                </a:solidFill>
              </a:rPr>
              <a:t>, </a:t>
            </a:r>
            <a:r>
              <a:rPr lang="ru-RU" sz="3200" b="1" dirty="0" err="1">
                <a:solidFill>
                  <a:schemeClr val="bg1"/>
                </a:solidFill>
              </a:rPr>
              <a:t>називний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відмінок</a:t>
            </a:r>
            <a:r>
              <a:rPr lang="ru-RU" sz="3200" dirty="0">
                <a:solidFill>
                  <a:schemeClr val="bg1"/>
                </a:solidFill>
              </a:rPr>
              <a:t>- </a:t>
            </a:r>
            <a:r>
              <a:rPr lang="ru-RU" sz="3200" dirty="0" err="1">
                <a:solidFill>
                  <a:schemeClr val="bg1"/>
                </a:solidFill>
              </a:rPr>
              <a:t>характерні</a:t>
            </a:r>
            <a:r>
              <a:rPr lang="ru-RU" sz="3200" dirty="0">
                <a:solidFill>
                  <a:schemeClr val="bg1"/>
                </a:solidFill>
              </a:rPr>
              <a:t> для </a:t>
            </a:r>
            <a:r>
              <a:rPr lang="ru-RU" sz="3200" dirty="0" err="1">
                <a:solidFill>
                  <a:schemeClr val="bg1"/>
                </a:solidFill>
              </a:rPr>
              <a:t>багатьох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інших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іменників</a:t>
            </a:r>
            <a:r>
              <a:rPr lang="ru-RU" sz="3200" dirty="0">
                <a:solidFill>
                  <a:schemeClr val="bg1"/>
                </a:solidFill>
              </a:rPr>
              <a:t> (парта, земля, груша, сорока).</a:t>
            </a:r>
            <a:endParaRPr lang="uk-UA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468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65255F61-0573-8426-4CEC-5A65127064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8485" y="188913"/>
            <a:ext cx="9428086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altLang="uk-UA" sz="4000" b="1" dirty="0">
                <a:latin typeface="times new roman" panose="02020603050405020304" pitchFamily="18" charset="0"/>
              </a:rPr>
              <a:t>ОДНОЗНАЧНІ ТА БАГАТОЗНАЧНІ СЛОВА</a:t>
            </a:r>
            <a:r>
              <a:rPr lang="ru-RU" altLang="uk-UA" sz="4000" dirty="0"/>
              <a:t> </a:t>
            </a:r>
          </a:p>
        </p:txBody>
      </p:sp>
      <p:sp>
        <p:nvSpPr>
          <p:cNvPr id="6147" name="Rectangle 5">
            <a:extLst>
              <a:ext uri="{FF2B5EF4-FFF2-40B4-BE49-F238E27FC236}">
                <a16:creationId xmlns:a16="http://schemas.microsoft.com/office/drawing/2014/main" id="{567E1EA7-57EE-FC05-2139-6A72BCB632E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419303" y="1754271"/>
            <a:ext cx="3886200" cy="435133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uk-UA" sz="3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Однозначним</a:t>
            </a:r>
            <a:r>
              <a:rPr lang="uk-UA" altLang="uk-UA" sz="3600" dirty="0">
                <a:solidFill>
                  <a:schemeClr val="bg1"/>
                </a:solidFill>
                <a:latin typeface="times new roman" panose="02020603050405020304" pitchFamily="18" charset="0"/>
              </a:rPr>
              <a:t> називається слово, що має одне лексичне значення.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uk-UA" sz="3600" dirty="0">
                <a:solidFill>
                  <a:schemeClr val="bg1"/>
                </a:solidFill>
                <a:latin typeface="times new roman" panose="02020603050405020304" pitchFamily="18" charset="0"/>
              </a:rPr>
              <a:t>Наприклад: десерт – фрукти, ласощі, які подають наприкінці обіду.</a:t>
            </a:r>
            <a:endParaRPr lang="ru-RU" altLang="uk-UA" sz="36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6">
            <a:extLst>
              <a:ext uri="{FF2B5EF4-FFF2-40B4-BE49-F238E27FC236}">
                <a16:creationId xmlns:a16="http://schemas.microsoft.com/office/drawing/2014/main" id="{1C5ED40B-EACE-3FDF-F387-93BA6B73FA3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096000" y="1628774"/>
            <a:ext cx="4392612" cy="460233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uk-UA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Багатозначне слово</a:t>
            </a:r>
            <a:r>
              <a:rPr lang="uk-UA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– це слово, що має кілька лексичних значень.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uk-UA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Наприклад: </a:t>
            </a:r>
            <a:r>
              <a:rPr lang="uk-UA" altLang="uk-UA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козак</a:t>
            </a:r>
            <a:r>
              <a:rPr lang="uk-UA" altLang="uk-UA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 – 1. У 15-18 ст. – вільна людина із селян чи міської бідноти, житель Запоріжжя. 2. У дореволюційній Росії – представник військового стану. 3. В українській народній творчості – лицар, носій усіх позитивних якостей. 4. Парубок, юнак, неодружений чоловік.</a:t>
            </a:r>
            <a:endParaRPr lang="ru-RU" altLang="uk-UA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Стрілка: униз 1">
            <a:extLst>
              <a:ext uri="{FF2B5EF4-FFF2-40B4-BE49-F238E27FC236}">
                <a16:creationId xmlns:a16="http://schemas.microsoft.com/office/drawing/2014/main" id="{EBD1BE21-9BC3-7FC0-6955-A30E6213F62E}"/>
              </a:ext>
            </a:extLst>
          </p:cNvPr>
          <p:cNvSpPr/>
          <p:nvPr/>
        </p:nvSpPr>
        <p:spPr>
          <a:xfrm>
            <a:off x="2802386" y="1109710"/>
            <a:ext cx="1695635" cy="4438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5F0AC5-D518-ECFB-FE6D-1A6291869B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885" y="1042919"/>
            <a:ext cx="1862910" cy="51067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EF4EFD-0142-9382-AAB7-34FFBFBC0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0508" y="93900"/>
            <a:ext cx="7950984" cy="1081705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      РОЗРІЗНЯТИ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613648A-C1CD-2C2C-198B-277865F424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4098" y="1253331"/>
            <a:ext cx="4844250" cy="440174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Багатозначні слова-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лексичних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слів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язок</a:t>
            </a:r>
            <a:endParaRPr lang="uk-UA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*поле- безліса рівнина.</a:t>
            </a:r>
          </a:p>
          <a:p>
            <a:pPr marL="0" indent="0" algn="just">
              <a:buNone/>
            </a:pPr>
            <a:r>
              <a:rPr lang="uk-UA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Поле- спеціально </a:t>
            </a:r>
            <a:r>
              <a:rPr lang="uk-UA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обладнений</a:t>
            </a:r>
            <a:r>
              <a:rPr lang="uk-UA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майданчик для змагань. </a:t>
            </a:r>
          </a:p>
          <a:p>
            <a:pPr marL="0" indent="0" algn="just">
              <a:buNone/>
            </a:pPr>
            <a:r>
              <a:rPr lang="uk-UA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те й інше </a:t>
            </a:r>
            <a:r>
              <a:rPr lang="uk-UA" sz="2400" b="1" baseline="-25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  спільне значення площа</a:t>
            </a:r>
            <a:endParaRPr lang="uk-U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9CE3C03-AB92-18BF-0F03-1CF1D1A97F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543" y="1308026"/>
            <a:ext cx="4844250" cy="424194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Омо́німи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це слова, які однаково звучать та пишуться,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 мають різне значення.</a:t>
            </a:r>
          </a:p>
          <a:p>
            <a:pPr marL="0" indent="0" algn="just">
              <a:buNone/>
            </a:pP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лава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 -и,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стояках, на яку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сідають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лава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2, -и,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шикування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коли люди стоять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одного в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лінію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лава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3, -и,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Розплавлена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силікатна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виливається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земну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поверхню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вибуху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вулкана. 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ілка: униз 4">
            <a:extLst>
              <a:ext uri="{FF2B5EF4-FFF2-40B4-BE49-F238E27FC236}">
                <a16:creationId xmlns:a16="http://schemas.microsoft.com/office/drawing/2014/main" id="{D8BBD54B-8050-0F96-F5C9-14C6F2A68049}"/>
              </a:ext>
            </a:extLst>
          </p:cNvPr>
          <p:cNvSpPr/>
          <p:nvPr/>
        </p:nvSpPr>
        <p:spPr>
          <a:xfrm>
            <a:off x="2837897" y="884104"/>
            <a:ext cx="1846555" cy="3692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B7CFF42-819C-63C7-B038-2A90355D69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7224" y="873908"/>
            <a:ext cx="1950889" cy="36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339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43D89A-287C-2063-CBDC-1D4987CE3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336" y="2592280"/>
            <a:ext cx="5664708" cy="151950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uk-UA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БАГАТОЗНАЧНІ СЛОВА</a:t>
            </a:r>
            <a:br>
              <a:rPr lang="uk-UA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b="1" dirty="0">
                <a:solidFill>
                  <a:srgbClr val="1294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</a:t>
            </a:r>
            <a:endParaRPr lang="en-US" sz="4400" b="1" dirty="0">
              <a:solidFill>
                <a:srgbClr val="1294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0A1864D5-7A98-3040-995C-3F885BDC92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6341"/>
          <a:stretch/>
        </p:blipFill>
        <p:spPr>
          <a:xfrm>
            <a:off x="6525722" y="-44388"/>
            <a:ext cx="5666278" cy="3383270"/>
          </a:xfrm>
          <a:prstGeom prst="rect">
            <a:avLst/>
          </a:prstGeom>
        </p:spPr>
      </p:pic>
      <p:pic>
        <p:nvPicPr>
          <p:cNvPr id="6" name="Місце для вмісту 5">
            <a:extLst>
              <a:ext uri="{FF2B5EF4-FFF2-40B4-BE49-F238E27FC236}">
                <a16:creationId xmlns:a16="http://schemas.microsoft.com/office/drawing/2014/main" id="{AFF83D7F-DDF3-1802-42F8-EAFBF2B2019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t="4819" r="2" b="14983"/>
          <a:stretch/>
        </p:blipFill>
        <p:spPr>
          <a:xfrm>
            <a:off x="6527292" y="3519118"/>
            <a:ext cx="5664708" cy="333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56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Місце для вмісту 5">
            <a:extLst>
              <a:ext uri="{FF2B5EF4-FFF2-40B4-BE49-F238E27FC236}">
                <a16:creationId xmlns:a16="http://schemas.microsoft.com/office/drawing/2014/main" id="{2600F0C4-F498-40F1-2A84-A6BDD7C0B4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33084" r="9761" b="3"/>
          <a:stretch/>
        </p:blipFill>
        <p:spPr>
          <a:xfrm>
            <a:off x="5540341" y="1519571"/>
            <a:ext cx="3186409" cy="3396340"/>
          </a:xfrm>
          <a:custGeom>
            <a:avLst/>
            <a:gdLst/>
            <a:ahLst/>
            <a:cxnLst/>
            <a:rect l="l" t="t" r="r" b="b"/>
            <a:pathLst>
              <a:path w="2298408" h="2013116">
                <a:moveTo>
                  <a:pt x="655742" y="0"/>
                </a:moveTo>
                <a:cubicBezTo>
                  <a:pt x="1644875" y="0"/>
                  <a:pt x="1644875" y="0"/>
                  <a:pt x="1644875" y="0"/>
                </a:cubicBezTo>
                <a:cubicBezTo>
                  <a:pt x="1694920" y="0"/>
                  <a:pt x="1759685" y="34910"/>
                  <a:pt x="1786179" y="78547"/>
                </a:cubicBezTo>
                <a:cubicBezTo>
                  <a:pt x="2280745" y="925103"/>
                  <a:pt x="2280745" y="925103"/>
                  <a:pt x="2280745" y="925103"/>
                </a:cubicBezTo>
                <a:cubicBezTo>
                  <a:pt x="2304296" y="971649"/>
                  <a:pt x="2304296" y="1041468"/>
                  <a:pt x="2280745" y="1088014"/>
                </a:cubicBezTo>
                <a:cubicBezTo>
                  <a:pt x="1786179" y="1934570"/>
                  <a:pt x="1786179" y="1934570"/>
                  <a:pt x="1786179" y="1934570"/>
                </a:cubicBezTo>
                <a:cubicBezTo>
                  <a:pt x="1759685" y="1978207"/>
                  <a:pt x="1694920" y="2013116"/>
                  <a:pt x="1644875" y="2013116"/>
                </a:cubicBezTo>
                <a:lnTo>
                  <a:pt x="655742" y="2013116"/>
                </a:lnTo>
                <a:cubicBezTo>
                  <a:pt x="602753" y="2013116"/>
                  <a:pt x="537989" y="1978207"/>
                  <a:pt x="514438" y="1934570"/>
                </a:cubicBezTo>
                <a:cubicBezTo>
                  <a:pt x="19872" y="1088014"/>
                  <a:pt x="19872" y="1088014"/>
                  <a:pt x="19872" y="1088014"/>
                </a:cubicBezTo>
                <a:cubicBezTo>
                  <a:pt x="-6623" y="1041468"/>
                  <a:pt x="-6623" y="971649"/>
                  <a:pt x="19872" y="925103"/>
                </a:cubicBezTo>
                <a:cubicBezTo>
                  <a:pt x="514438" y="78547"/>
                  <a:pt x="514438" y="78547"/>
                  <a:pt x="514438" y="78547"/>
                </a:cubicBezTo>
                <a:cubicBezTo>
                  <a:pt x="537989" y="34910"/>
                  <a:pt x="602753" y="0"/>
                  <a:pt x="655742" y="0"/>
                </a:cubicBezTo>
                <a:close/>
              </a:path>
            </a:pathLst>
          </a:custGeom>
        </p:spPr>
      </p:pic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3E5A7615-100E-565E-7935-33E021D11C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646" r="1" b="14460"/>
          <a:stretch/>
        </p:blipFill>
        <p:spPr>
          <a:xfrm>
            <a:off x="1524020" y="2"/>
            <a:ext cx="5077530" cy="2456679"/>
          </a:xfrm>
          <a:custGeom>
            <a:avLst/>
            <a:gdLst/>
            <a:ahLst/>
            <a:cxnLst/>
            <a:rect l="l" t="t" r="r" b="b"/>
            <a:pathLst>
              <a:path w="6770067" h="2456679">
                <a:moveTo>
                  <a:pt x="6770067" y="603033"/>
                </a:moveTo>
                <a:lnTo>
                  <a:pt x="6770067" y="617220"/>
                </a:lnTo>
                <a:lnTo>
                  <a:pt x="6768113" y="610127"/>
                </a:lnTo>
                <a:close/>
                <a:moveTo>
                  <a:pt x="0" y="0"/>
                </a:moveTo>
                <a:lnTo>
                  <a:pt x="6588505" y="0"/>
                </a:lnTo>
                <a:lnTo>
                  <a:pt x="6460879" y="219780"/>
                </a:lnTo>
                <a:cubicBezTo>
                  <a:pt x="5374128" y="2091240"/>
                  <a:pt x="5374128" y="2091240"/>
                  <a:pt x="5374128" y="2091240"/>
                </a:cubicBezTo>
                <a:cubicBezTo>
                  <a:pt x="5251862" y="2317464"/>
                  <a:pt x="5007334" y="2456679"/>
                  <a:pt x="4754071" y="2456679"/>
                </a:cubicBezTo>
                <a:cubicBezTo>
                  <a:pt x="710608" y="2456679"/>
                  <a:pt x="710608" y="2456679"/>
                  <a:pt x="710608" y="2456679"/>
                </a:cubicBezTo>
                <a:cubicBezTo>
                  <a:pt x="448613" y="2456679"/>
                  <a:pt x="212817" y="2317464"/>
                  <a:pt x="81819" y="2091240"/>
                </a:cubicBezTo>
                <a:lnTo>
                  <a:pt x="0" y="1949732"/>
                </a:lnTo>
                <a:close/>
              </a:path>
            </a:pathLst>
          </a:cu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C44F140-1608-146B-6E53-D46D86D795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101" r="-1" b="-1"/>
          <a:stretch/>
        </p:blipFill>
        <p:spPr>
          <a:xfrm>
            <a:off x="1524020" y="2619613"/>
            <a:ext cx="5623834" cy="4238389"/>
          </a:xfrm>
          <a:custGeom>
            <a:avLst/>
            <a:gdLst/>
            <a:ahLst/>
            <a:cxnLst/>
            <a:rect l="l" t="t" r="r" b="b"/>
            <a:pathLst>
              <a:path w="7498473" h="4238389">
                <a:moveTo>
                  <a:pt x="6770067" y="1839459"/>
                </a:moveTo>
                <a:lnTo>
                  <a:pt x="6770067" y="1853646"/>
                </a:lnTo>
                <a:lnTo>
                  <a:pt x="6768113" y="1846552"/>
                </a:lnTo>
                <a:close/>
                <a:moveTo>
                  <a:pt x="710608" y="0"/>
                </a:moveTo>
                <a:cubicBezTo>
                  <a:pt x="710608" y="0"/>
                  <a:pt x="710608" y="0"/>
                  <a:pt x="4754071" y="0"/>
                </a:cubicBezTo>
                <a:cubicBezTo>
                  <a:pt x="5007334" y="0"/>
                  <a:pt x="5251862" y="139215"/>
                  <a:pt x="5374128" y="365439"/>
                </a:cubicBezTo>
                <a:cubicBezTo>
                  <a:pt x="5374128" y="365439"/>
                  <a:pt x="5374128" y="365439"/>
                  <a:pt x="7400224" y="3854515"/>
                </a:cubicBezTo>
                <a:cubicBezTo>
                  <a:pt x="7465723" y="3963277"/>
                  <a:pt x="7498473" y="4087266"/>
                  <a:pt x="7498473" y="4211255"/>
                </a:cubicBezTo>
                <a:lnTo>
                  <a:pt x="7494852" y="4238389"/>
                </a:lnTo>
                <a:lnTo>
                  <a:pt x="0" y="4238389"/>
                </a:lnTo>
                <a:lnTo>
                  <a:pt x="0" y="506947"/>
                </a:lnTo>
                <a:lnTo>
                  <a:pt x="81819" y="365439"/>
                </a:lnTo>
                <a:cubicBezTo>
                  <a:pt x="212817" y="139215"/>
                  <a:pt x="448613" y="0"/>
                  <a:pt x="710608" y="0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C17DDAF-0CB1-AAA8-AE0D-BB1501D3D25C}"/>
              </a:ext>
            </a:extLst>
          </p:cNvPr>
          <p:cNvSpPr txBox="1"/>
          <p:nvPr/>
        </p:nvSpPr>
        <p:spPr>
          <a:xfrm>
            <a:off x="7453807" y="413210"/>
            <a:ext cx="44777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ОМОНІМИ</a:t>
            </a:r>
          </a:p>
          <a:p>
            <a:pPr algn="ctr"/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ЛАВА</a:t>
            </a:r>
          </a:p>
        </p:txBody>
      </p:sp>
    </p:spTree>
    <p:extLst>
      <p:ext uri="{BB962C8B-B14F-4D97-AF65-F5344CB8AC3E}">
        <p14:creationId xmlns:p14="http://schemas.microsoft.com/office/powerpoint/2010/main" val="3776855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C3513EFF-B575-8AF4-D488-914D3D9740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1424" y="182710"/>
            <a:ext cx="9769152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altLang="uk-UA" sz="4000" b="1" dirty="0">
                <a:latin typeface="times new roman" panose="02020603050405020304" pitchFamily="18" charset="0"/>
              </a:rPr>
              <a:t>ПРЯМЕ ТА ПЕРЕНОСНЕ ЗНАЧЕННЯ СЛІВ</a:t>
            </a:r>
            <a:r>
              <a:rPr lang="ru-RU" altLang="uk-UA" sz="4000" dirty="0"/>
              <a:t> 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7729313F-F1EB-2BA1-21F3-416C20C6DF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31499" y="1963340"/>
            <a:ext cx="4372630" cy="245774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uk-UA" altLang="uk-UA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Пряме значення</a:t>
            </a:r>
            <a:r>
              <a:rPr lang="uk-UA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– це основне, </a:t>
            </a:r>
            <a:r>
              <a:rPr lang="uk-UA" altLang="uk-UA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первинне лексичне значення </a:t>
            </a:r>
            <a:r>
              <a:rPr lang="uk-UA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багатозначного слова.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7172" name="Rectangle 5">
            <a:extLst>
              <a:ext uri="{FF2B5EF4-FFF2-40B4-BE49-F238E27FC236}">
                <a16:creationId xmlns:a16="http://schemas.microsoft.com/office/drawing/2014/main" id="{DCA59863-2730-FE27-5A06-A13EACCDA56F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600564" y="1963340"/>
            <a:ext cx="4038600" cy="44958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55000" lnSpcReduction="2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uk-UA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Переносне значення</a:t>
            </a:r>
            <a:r>
              <a:rPr lang="uk-UA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– це </a:t>
            </a:r>
            <a:r>
              <a:rPr lang="uk-UA" altLang="uk-UA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вторинне лексичне значення </a:t>
            </a:r>
            <a:r>
              <a:rPr lang="uk-UA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багатозначного слова, яке утворилося 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шляхом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перенесення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назви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з одного предмета на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інший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через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подібність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кольору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,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форми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, звуку, смаку,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враження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та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ін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.,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наприклад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: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•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золотий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годинник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→ золота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осінь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,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золоті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руки;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•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гострий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ніж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→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гострі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слова,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гострий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соус;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• заснула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дитина</a:t>
            </a:r>
            <a:r>
              <a:rPr lang="ru-RU" altLang="uk-UA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 → заснула </a:t>
            </a:r>
            <a:r>
              <a:rPr lang="ru-RU" altLang="uk-UA" sz="32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совість</a:t>
            </a:r>
            <a:endParaRPr lang="ru-RU" altLang="uk-UA" sz="3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Стрілка: униз 1">
            <a:extLst>
              <a:ext uri="{FF2B5EF4-FFF2-40B4-BE49-F238E27FC236}">
                <a16:creationId xmlns:a16="http://schemas.microsoft.com/office/drawing/2014/main" id="{EA329C18-1931-C44C-0C6F-7BFC109E57A5}"/>
              </a:ext>
            </a:extLst>
          </p:cNvPr>
          <p:cNvSpPr/>
          <p:nvPr/>
        </p:nvSpPr>
        <p:spPr>
          <a:xfrm>
            <a:off x="2373444" y="1171157"/>
            <a:ext cx="1888740" cy="5697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D9C4A0-618E-E592-941A-3A6E96221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4986" y="1171157"/>
            <a:ext cx="1987468" cy="56978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C1F9C08-8FB7-4E31-B4A7-0BA05F97DC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8837" y="69377"/>
            <a:ext cx="10028935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 з переносним значенням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широко вживають у літературних творах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художній засіб: смарагдова діброва (епітет), танцюють сніжинки (персоніфікація). Вони додають емоційності (мереживо гілок), підкреслюють характеристику людини чи предмета (вовчий погляд), оживлюють неживі предмети (навшпиньки підійшов вечір) та ін.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C17806-D1A8-2EF7-BB72-EF5C59D16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3822" y="4720161"/>
            <a:ext cx="3145656" cy="192749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F14B3B8-2CA0-7324-811E-8B7802287C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837" y="3613571"/>
            <a:ext cx="4630815" cy="30316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3D9453E-F7A6-1F83-C4C7-C7C2810DD9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2780" y="2359947"/>
            <a:ext cx="4630815" cy="267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193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F2B53D5-CF0A-57CC-5A91-B83817236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6154" y="221558"/>
            <a:ext cx="6120914" cy="55891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9B0233-DE81-EA18-ED75-2638D1EC11D8}"/>
              </a:ext>
            </a:extLst>
          </p:cNvPr>
          <p:cNvSpPr txBox="1"/>
          <p:nvPr/>
        </p:nvSpPr>
        <p:spPr>
          <a:xfrm>
            <a:off x="1414131" y="5978366"/>
            <a:ext cx="9994604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https://wordart.com/16adphgus00h/word-art%202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54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дісон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751</Words>
  <Application>Microsoft Office PowerPoint</Application>
  <PresentationFormat>Широкий екран</PresentationFormat>
  <Paragraphs>63</Paragraphs>
  <Slides>14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2" baseType="lpstr">
      <vt:lpstr>Arial</vt:lpstr>
      <vt:lpstr>Calibri</vt:lpstr>
      <vt:lpstr>MS Shell Dlg 2</vt:lpstr>
      <vt:lpstr>times new roman</vt:lpstr>
      <vt:lpstr>times new roman</vt:lpstr>
      <vt:lpstr>Wingdings</vt:lpstr>
      <vt:lpstr>Wingdings 3</vt:lpstr>
      <vt:lpstr>Медісон</vt:lpstr>
      <vt:lpstr>ЛЕКСИКОЛОГІЯ. ЛЕКСИЧНЕ ЗНАЧЕННЯ СЛОВА</vt:lpstr>
      <vt:lpstr>ВИ ДІЗНАЄТЕСЯ, ЩО ТАКЕ: лексичне значення слова; однозначні й багатозначні  слова; пряме та переносне значення  слова; синоніми;  антоніми;  омоніми;  пароніми;  лексична помилка.  ВИ ПОТРЕНУЄТЕСЯ: використовувати синоніми,  антоніми в розмовному й художньому стилях; розрізняти значення омонімів  і паронімів;  працювати з тлумачним словником;  усно переказувати текст з елементами опису тварини; письмово переказувати текст з  елементами опису предмета.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ОДНОЗНАЧНІ ТА БАГАТОЗНАЧНІ СЛОВА </vt:lpstr>
      <vt:lpstr>НЕОБХІДНО      РОЗРІЗНЯТИ</vt:lpstr>
      <vt:lpstr>БАГАТОЗНАЧНІ СЛОВА  ПОЛЕ</vt:lpstr>
      <vt:lpstr>Презентація PowerPoint</vt:lpstr>
      <vt:lpstr>ПРЯМЕ ТА ПЕРЕНОСНЕ ЗНАЧЕННЯ СЛІВ 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Тетяна Сезько</dc:creator>
  <cp:lastModifiedBy>Тетяна Сезько</cp:lastModifiedBy>
  <cp:revision>10</cp:revision>
  <dcterms:created xsi:type="dcterms:W3CDTF">2022-11-12T16:36:27Z</dcterms:created>
  <dcterms:modified xsi:type="dcterms:W3CDTF">2022-11-17T15:24:41Z</dcterms:modified>
</cp:coreProperties>
</file>