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6" r:id="rId3"/>
    <p:sldId id="257" r:id="rId4"/>
    <p:sldId id="258" r:id="rId5"/>
    <p:sldId id="260" r:id="rId6"/>
    <p:sldId id="259" r:id="rId7"/>
    <p:sldId id="262" r:id="rId8"/>
    <p:sldId id="265" r:id="rId9"/>
    <p:sldId id="263" r:id="rId10"/>
    <p:sldId id="264" r:id="rId11"/>
    <p:sldId id="261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Помірний стиль 2 –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Помірний стиль 2 –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Зеленеє жито , зелене - Ukrainianfolksong - Награш band - YouTube">
            <a:extLst>
              <a:ext uri="{FF2B5EF4-FFF2-40B4-BE49-F238E27FC236}">
                <a16:creationId xmlns:a16="http://schemas.microsoft.com/office/drawing/2014/main" id="{B597F97B-309B-EC92-30B8-DA2EE12D9D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113" y="-247337"/>
            <a:ext cx="6989685" cy="522771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C917D5-CC73-D090-4BB7-9253C8FAFC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95039" y="1807105"/>
            <a:ext cx="9448800" cy="1825096"/>
          </a:xfrm>
        </p:spPr>
        <p:txBody>
          <a:bodyPr>
            <a:normAutofit/>
          </a:bodyPr>
          <a:lstStyle/>
          <a:p>
            <a:r>
              <a:rPr lang="uk-UA" sz="4000" b="1" dirty="0"/>
              <a:t>Повні й короткі форми прикметників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E210C09-7358-C8F9-7E55-0B2A891AC8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9759" y="3809755"/>
            <a:ext cx="9448800" cy="685800"/>
          </a:xfrm>
        </p:spPr>
        <p:txBody>
          <a:bodyPr/>
          <a:lstStyle/>
          <a:p>
            <a:r>
              <a:rPr lang="uk-UA" dirty="0"/>
              <a:t>МОРФОЛОГІЯ.ПРИКМЕТНИК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0740CC-8941-BF40-0504-F85C191D582B}"/>
              </a:ext>
            </a:extLst>
          </p:cNvPr>
          <p:cNvSpPr txBox="1"/>
          <p:nvPr/>
        </p:nvSpPr>
        <p:spPr>
          <a:xfrm>
            <a:off x="5719439" y="5405579"/>
            <a:ext cx="60945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uk-UA" sz="1800" b="1" dirty="0"/>
              <a:t>СЕЗКО ТЕТЯНА АНАТОЛІЇВНА</a:t>
            </a:r>
            <a:r>
              <a:rPr lang="uk-UA" sz="1800" dirty="0"/>
              <a:t>, </a:t>
            </a:r>
          </a:p>
          <a:p>
            <a:pPr algn="r"/>
            <a:r>
              <a:rPr lang="uk-UA" sz="1800" dirty="0"/>
              <a:t>УЧИТЕЛЬ УКРАЇНСЬКОЇ МОВИ ТА ЛІТЕРАТУРИ ВИЩОЇ КВАЛІФІКАЦІЙНОЇ КАТЕГОРІЇ, З ПЕДАГОГІЧНИМ ЗВАННЯМ «УЧИТЕЛЬ-МЕТОДИСТ»</a:t>
            </a:r>
          </a:p>
        </p:txBody>
      </p:sp>
    </p:spTree>
    <p:extLst>
      <p:ext uri="{BB962C8B-B14F-4D97-AF65-F5344CB8AC3E}">
        <p14:creationId xmlns:p14="http://schemas.microsoft.com/office/powerpoint/2010/main" val="1838786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Более 161 900 работ на тему «черепаха»: стоковые фото, картинки и  изображения royalty-free - iStock">
            <a:extLst>
              <a:ext uri="{FF2B5EF4-FFF2-40B4-BE49-F238E27FC236}">
                <a16:creationId xmlns:a16="http://schemas.microsoft.com/office/drawing/2014/main" id="{4923A55B-2843-E156-BC0B-CD4EEE68C5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95"/>
          <a:stretch/>
        </p:blipFill>
        <p:spPr bwMode="auto">
          <a:xfrm>
            <a:off x="863822" y="794328"/>
            <a:ext cx="3497232" cy="2141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Зайчики картинки - 82 фото">
            <a:extLst>
              <a:ext uri="{FF2B5EF4-FFF2-40B4-BE49-F238E27FC236}">
                <a16:creationId xmlns:a16="http://schemas.microsoft.com/office/drawing/2014/main" id="{9757D489-A875-8358-F0E8-0A251FD2A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24640" y="683541"/>
            <a:ext cx="2030208" cy="224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Що робити, якщо знайшли їжака: головні поради й табу | ЕкоПолітика">
            <a:extLst>
              <a:ext uri="{FF2B5EF4-FFF2-40B4-BE49-F238E27FC236}">
                <a16:creationId xmlns:a16="http://schemas.microsoft.com/office/drawing/2014/main" id="{5669B86B-86AD-A621-BE9A-05445254C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51245" y="683541"/>
            <a:ext cx="2994793" cy="2248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Фотографія Ящірка зелена (Lacerta viridis) / Ірина Кулікова /  photographers.ua">
            <a:extLst>
              <a:ext uri="{FF2B5EF4-FFF2-40B4-BE49-F238E27FC236}">
                <a16:creationId xmlns:a16="http://schemas.microsoft.com/office/drawing/2014/main" id="{96450E88-630B-85F3-949D-228F6B41CC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5523" y="3726848"/>
            <a:ext cx="2843532" cy="233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Жираф в качестве тотемного животного | 𝐃𝐨𝐛𝐫𝐨𝐦𝐢𝐫 𝐑𝐚𝐢𝐧𝐬𝐤𝐲 |  Дзен">
            <a:extLst>
              <a:ext uri="{FF2B5EF4-FFF2-40B4-BE49-F238E27FC236}">
                <a16:creationId xmlns:a16="http://schemas.microsoft.com/office/drawing/2014/main" id="{A8D5260A-9C9C-0D67-FA20-3F2D04303F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0686" y="3715324"/>
            <a:ext cx="2134034" cy="2417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Кінь у міфології слов'янських народів - Про Україну">
            <a:extLst>
              <a:ext uri="{FF2B5EF4-FFF2-40B4-BE49-F238E27FC236}">
                <a16:creationId xmlns:a16="http://schemas.microsoft.com/office/drawing/2014/main" id="{15B54A14-29A4-9C14-3C04-7FF7F6D52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19951" y="3726848"/>
            <a:ext cx="3651879" cy="2447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5D83464-A289-2EE4-382F-830C6313B3D7}"/>
              </a:ext>
            </a:extLst>
          </p:cNvPr>
          <p:cNvSpPr txBox="1"/>
          <p:nvPr/>
        </p:nvSpPr>
        <p:spPr>
          <a:xfrm>
            <a:off x="246181" y="182901"/>
            <a:ext cx="35750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27E65B-5C2E-E06F-8361-F19AA8F0136B}"/>
              </a:ext>
            </a:extLst>
          </p:cNvPr>
          <p:cNvSpPr txBox="1"/>
          <p:nvPr/>
        </p:nvSpPr>
        <p:spPr>
          <a:xfrm>
            <a:off x="246180" y="3446634"/>
            <a:ext cx="35750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4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C50A1-4FE1-9D8F-98F4-F0CB73A6B7FA}"/>
              </a:ext>
            </a:extLst>
          </p:cNvPr>
          <p:cNvSpPr txBox="1"/>
          <p:nvPr/>
        </p:nvSpPr>
        <p:spPr>
          <a:xfrm>
            <a:off x="4110723" y="3513506"/>
            <a:ext cx="35750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2B84A75-4825-3B97-5254-529ADDC4F31B}"/>
              </a:ext>
            </a:extLst>
          </p:cNvPr>
          <p:cNvSpPr txBox="1"/>
          <p:nvPr/>
        </p:nvSpPr>
        <p:spPr>
          <a:xfrm>
            <a:off x="5347691" y="367567"/>
            <a:ext cx="35750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2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939BACC-8FEC-5A58-37D7-A1F21E4FA0CE}"/>
              </a:ext>
            </a:extLst>
          </p:cNvPr>
          <p:cNvSpPr txBox="1"/>
          <p:nvPr/>
        </p:nvSpPr>
        <p:spPr>
          <a:xfrm>
            <a:off x="9767141" y="209577"/>
            <a:ext cx="35750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6EBEB9-7585-17B1-6162-375DC848F9B2}"/>
              </a:ext>
            </a:extLst>
          </p:cNvPr>
          <p:cNvSpPr txBox="1"/>
          <p:nvPr/>
        </p:nvSpPr>
        <p:spPr>
          <a:xfrm>
            <a:off x="7617765" y="3626657"/>
            <a:ext cx="357501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k-UA" dirty="0"/>
              <a:t>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D6C5FF-8863-0C65-79F5-697DEF8FBE51}"/>
              </a:ext>
            </a:extLst>
          </p:cNvPr>
          <p:cNvSpPr txBox="1"/>
          <p:nvPr/>
        </p:nvSpPr>
        <p:spPr>
          <a:xfrm>
            <a:off x="246181" y="6383045"/>
            <a:ext cx="18400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EFBD06-FC89-5BED-AAC4-0D68AAC35D94}"/>
              </a:ext>
            </a:extLst>
          </p:cNvPr>
          <p:cNvSpPr txBox="1"/>
          <p:nvPr/>
        </p:nvSpPr>
        <p:spPr>
          <a:xfrm>
            <a:off x="246181" y="6201424"/>
            <a:ext cx="6349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На кого я сьогодні схожий?</a:t>
            </a:r>
          </a:p>
        </p:txBody>
      </p:sp>
    </p:spTree>
    <p:extLst>
      <p:ext uri="{BB962C8B-B14F-4D97-AF65-F5344CB8AC3E}">
        <p14:creationId xmlns:p14="http://schemas.microsoft.com/office/powerpoint/2010/main" val="1937632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limawandel: Weizen der Zukunft - die-wetterversicherung.de">
            <a:extLst>
              <a:ext uri="{FF2B5EF4-FFF2-40B4-BE49-F238E27FC236}">
                <a16:creationId xmlns:a16="http://schemas.microsoft.com/office/drawing/2014/main" id="{4058BB3D-CCA9-7C81-CAD9-857674FC7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9049" y="2171236"/>
            <a:ext cx="7042951" cy="4686763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D959E36-E42B-45AF-2392-243C453AE451}"/>
              </a:ext>
            </a:extLst>
          </p:cNvPr>
          <p:cNvSpPr txBox="1"/>
          <p:nvPr/>
        </p:nvSpPr>
        <p:spPr>
          <a:xfrm>
            <a:off x="310717" y="1917578"/>
            <a:ext cx="11443317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dirty="0"/>
              <a:t>1. </a:t>
            </a:r>
            <a:r>
              <a:rPr lang="uk-UA" sz="2800" b="1" dirty="0"/>
              <a:t>Ясне</a:t>
            </a:r>
            <a:r>
              <a:rPr lang="uk-UA" sz="2800" dirty="0"/>
              <a:t>  сонечко викотилося геть із-за гори (Панас Мирний). 2. Дивлюсь  я на </a:t>
            </a:r>
            <a:r>
              <a:rPr lang="uk-UA" sz="2800" b="1" dirty="0" err="1"/>
              <a:t>яснії</a:t>
            </a:r>
            <a:r>
              <a:rPr lang="uk-UA" sz="2800" b="1" dirty="0"/>
              <a:t> </a:t>
            </a:r>
            <a:r>
              <a:rPr lang="uk-UA" sz="2800" dirty="0"/>
              <a:t> зорі (Леся Українка). 3. Ой зійди, зійди, </a:t>
            </a:r>
            <a:r>
              <a:rPr lang="uk-UA" sz="2800" b="1" dirty="0"/>
              <a:t>ясен</a:t>
            </a:r>
            <a:r>
              <a:rPr lang="uk-UA" sz="2800" dirty="0"/>
              <a:t>  місяцю (Нар. </a:t>
            </a:r>
            <a:r>
              <a:rPr lang="uk-UA" sz="2800" dirty="0" err="1"/>
              <a:t>тв</a:t>
            </a:r>
            <a:r>
              <a:rPr lang="uk-UA" sz="2800" dirty="0"/>
              <a:t>.).</a:t>
            </a:r>
          </a:p>
          <a:p>
            <a:endParaRPr lang="uk-UA" sz="2800" dirty="0"/>
          </a:p>
          <a:p>
            <a:endParaRPr lang="uk-UA" sz="2800" dirty="0"/>
          </a:p>
          <a:p>
            <a:r>
              <a:rPr lang="uk-UA" sz="2000" i="1" dirty="0"/>
              <a:t>А. Які відмінності в будові виділених прикметників?</a:t>
            </a:r>
          </a:p>
          <a:p>
            <a:r>
              <a:rPr lang="uk-UA" sz="2000" i="1" dirty="0"/>
              <a:t>Б. Яка форма прикметника звична для вас?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3C65FD6-79E0-0C62-7E9D-C967859E020B}"/>
              </a:ext>
            </a:extLst>
          </p:cNvPr>
          <p:cNvSpPr txBox="1"/>
          <p:nvPr/>
        </p:nvSpPr>
        <p:spPr>
          <a:xfrm>
            <a:off x="8149701" y="79899"/>
            <a:ext cx="3506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/>
              <a:t>ДОСЛІДЖУЄМО</a:t>
            </a:r>
          </a:p>
        </p:txBody>
      </p:sp>
    </p:spTree>
    <p:extLst>
      <p:ext uri="{BB962C8B-B14F-4D97-AF65-F5344CB8AC3E}">
        <p14:creationId xmlns:p14="http://schemas.microsoft.com/office/powerpoint/2010/main" val="221487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7CA9EEC-1EC2-B92D-2EAF-ED96C519DCCC}"/>
              </a:ext>
            </a:extLst>
          </p:cNvPr>
          <p:cNvSpPr txBox="1"/>
          <p:nvPr/>
        </p:nvSpPr>
        <p:spPr>
          <a:xfrm>
            <a:off x="328474" y="1571348"/>
            <a:ext cx="11496582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/>
              <a:t>В українській мові розрізняють </a:t>
            </a:r>
            <a:r>
              <a:rPr lang="uk-UA" sz="2800" b="1" dirty="0"/>
              <a:t>повні та короткі прикметники. </a:t>
            </a:r>
          </a:p>
          <a:p>
            <a:pPr algn="just"/>
            <a:r>
              <a:rPr lang="uk-UA" sz="2800" b="1" dirty="0"/>
              <a:t>Повні</a:t>
            </a:r>
            <a:r>
              <a:rPr lang="uk-UA" sz="2800" dirty="0"/>
              <a:t> прикметники змінюємо за відмінками, родами та числами: зелений → зеленого, зелена, зелені; певний → певного, певна, певні.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b="1" dirty="0"/>
              <a:t> Короткі </a:t>
            </a:r>
            <a:r>
              <a:rPr lang="uk-UA" sz="2800" dirty="0"/>
              <a:t>прикметники не змінюємо, тому вони не мають закінчення: </a:t>
            </a:r>
            <a:r>
              <a:rPr lang="uk-UA" sz="2800" dirty="0" err="1"/>
              <a:t>зелен</a:t>
            </a:r>
            <a:r>
              <a:rPr lang="uk-UA" sz="2800" dirty="0"/>
              <a:t>, певен.</a:t>
            </a:r>
          </a:p>
        </p:txBody>
      </p:sp>
    </p:spTree>
    <p:extLst>
      <p:ext uri="{BB962C8B-B14F-4D97-AF65-F5344CB8AC3E}">
        <p14:creationId xmlns:p14="http://schemas.microsoft.com/office/powerpoint/2010/main" val="1755206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A29385C-FF49-422B-8553-23DFBB7CF7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8663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11">
            <a:extLst>
              <a:ext uri="{FF2B5EF4-FFF2-40B4-BE49-F238E27FC236}">
                <a16:creationId xmlns:a16="http://schemas.microsoft.com/office/drawing/2014/main" id="{6BCE136A-6F4B-4F93-82F7-F2E20156B9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Рисунок 1" descr="Зображення, що містить текст, знімок екрана, Шрифт, Веб-сторінка&#10;&#10;Автоматично згенерований опис">
            <a:extLst>
              <a:ext uri="{FF2B5EF4-FFF2-40B4-BE49-F238E27FC236}">
                <a16:creationId xmlns:a16="http://schemas.microsoft.com/office/drawing/2014/main" id="{C50AFCA1-67D3-D92A-69C2-1E8FA08189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4792"/>
          <a:stretch/>
        </p:blipFill>
        <p:spPr>
          <a:xfrm>
            <a:off x="870204" y="873252"/>
            <a:ext cx="10451592" cy="5111496"/>
          </a:xfrm>
          <a:prstGeom prst="rect">
            <a:avLst/>
          </a:prstGeom>
          <a:ln w="31750" cap="sq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1097052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0B1A505-205F-902A-012C-880D0EF4ABFB}"/>
              </a:ext>
            </a:extLst>
          </p:cNvPr>
          <p:cNvSpPr txBox="1"/>
          <p:nvPr/>
        </p:nvSpPr>
        <p:spPr>
          <a:xfrm>
            <a:off x="529332" y="1319794"/>
            <a:ext cx="1094616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1" dirty="0" err="1"/>
              <a:t>Впр</a:t>
            </a:r>
            <a:r>
              <a:rPr lang="uk-UA" sz="2400" b="1" dirty="0"/>
              <a:t>. 2., с.129</a:t>
            </a:r>
          </a:p>
          <a:p>
            <a:pPr algn="just"/>
            <a:r>
              <a:rPr lang="uk-UA" sz="2400" dirty="0"/>
              <a:t> Запишіть прикметники у дві колонки: 1) повні форми; 2) короткі форми. </a:t>
            </a:r>
          </a:p>
          <a:p>
            <a:pPr algn="just"/>
            <a:endParaRPr lang="uk-UA" sz="2400" dirty="0"/>
          </a:p>
          <a:p>
            <a:pPr algn="just"/>
            <a:r>
              <a:rPr lang="uk-UA" sz="2400" dirty="0"/>
              <a:t>Сердитий, певен, справжній, винен, ясен, пізній, дрібен, степовий, повен, дешевий, варт, пташиний, </a:t>
            </a:r>
            <a:r>
              <a:rPr lang="uk-UA" sz="2400" dirty="0" err="1"/>
              <a:t>готов</a:t>
            </a:r>
            <a:r>
              <a:rPr lang="uk-UA" sz="2400" dirty="0"/>
              <a:t>, славен</a:t>
            </a:r>
          </a:p>
        </p:txBody>
      </p:sp>
      <p:graphicFrame>
        <p:nvGraphicFramePr>
          <p:cNvPr id="4" name="Таблиця 3">
            <a:extLst>
              <a:ext uri="{FF2B5EF4-FFF2-40B4-BE49-F238E27FC236}">
                <a16:creationId xmlns:a16="http://schemas.microsoft.com/office/drawing/2014/main" id="{125A654E-70C7-E95C-72B3-FDDE37062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987037"/>
              </p:ext>
            </p:extLst>
          </p:nvPr>
        </p:nvGraphicFramePr>
        <p:xfrm>
          <a:off x="2208813" y="4649206"/>
          <a:ext cx="8128000" cy="8890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807663108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4481063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повні форми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короткі форми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48344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0322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0434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7B40B49E-0AAE-4F83-8B0A-EB7C41036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87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ounded Rectangle 11">
            <a:extLst>
              <a:ext uri="{FF2B5EF4-FFF2-40B4-BE49-F238E27FC236}">
                <a16:creationId xmlns:a16="http://schemas.microsoft.com/office/drawing/2014/main" id="{52009DA8-640E-4004-AA63-72884752D8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03" y="643464"/>
            <a:ext cx="10905195" cy="5571072"/>
          </a:xfrm>
          <a:prstGeom prst="roundRect">
            <a:avLst>
              <a:gd name="adj" fmla="val 2403"/>
            </a:avLst>
          </a:prstGeom>
          <a:solidFill>
            <a:srgbClr val="FFFFFF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Творчий зошит до теми &quot;Прикметник&quot;">
            <a:extLst>
              <a:ext uri="{FF2B5EF4-FFF2-40B4-BE49-F238E27FC236}">
                <a16:creationId xmlns:a16="http://schemas.microsoft.com/office/drawing/2014/main" id="{50BFD2DC-0E19-FA00-FE9F-33B6950B6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2873" y="873252"/>
            <a:ext cx="10326254" cy="5111496"/>
          </a:xfrm>
          <a:prstGeom prst="rect">
            <a:avLst/>
          </a:prstGeom>
          <a:noFill/>
          <a:ln w="31750" cap="sq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3147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EB6F7B3-DDAE-D10D-BA3A-907D9C591228}"/>
              </a:ext>
            </a:extLst>
          </p:cNvPr>
          <p:cNvSpPr txBox="1"/>
          <p:nvPr/>
        </p:nvSpPr>
        <p:spPr>
          <a:xfrm>
            <a:off x="390617" y="1393794"/>
            <a:ext cx="1127464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FF0000"/>
                </a:solidFill>
              </a:rPr>
              <a:t>Зауважте!</a:t>
            </a:r>
          </a:p>
          <a:p>
            <a:pPr algn="just"/>
            <a:endParaRPr lang="uk-UA" sz="2800" dirty="0"/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Присвійні прикметники на -</a:t>
            </a:r>
            <a:r>
              <a:rPr lang="uk-UA" sz="2800" b="1" dirty="0" err="1"/>
              <a:t>ів</a:t>
            </a:r>
            <a:r>
              <a:rPr lang="uk-UA" sz="2800" b="1" dirty="0"/>
              <a:t>, -</a:t>
            </a:r>
            <a:r>
              <a:rPr lang="uk-UA" sz="2800" b="1" dirty="0" err="1"/>
              <a:t>ин</a:t>
            </a:r>
            <a:r>
              <a:rPr lang="uk-UA" sz="2800" b="1" dirty="0"/>
              <a:t>, -</a:t>
            </a:r>
            <a:r>
              <a:rPr lang="uk-UA" sz="2800" b="1" dirty="0" err="1"/>
              <a:t>їн</a:t>
            </a:r>
            <a:r>
              <a:rPr lang="uk-UA" sz="2800" b="1" dirty="0"/>
              <a:t> </a:t>
            </a:r>
            <a:r>
              <a:rPr lang="uk-UA" sz="2800" dirty="0"/>
              <a:t>мають лише коротку форму: </a:t>
            </a:r>
          </a:p>
          <a:p>
            <a:pPr algn="just"/>
            <a:r>
              <a:rPr lang="uk-UA" sz="2800" dirty="0"/>
              <a:t>учителів, Миколин, Дар’їн. </a:t>
            </a:r>
          </a:p>
          <a:p>
            <a:pPr algn="just"/>
            <a:endParaRPr lang="uk-UA" sz="2800"/>
          </a:p>
          <a:p>
            <a:pPr algn="just"/>
            <a:r>
              <a:rPr lang="uk-UA" sz="2800"/>
              <a:t>Неправильними </a:t>
            </a:r>
            <a:r>
              <a:rPr lang="uk-UA" sz="2800" dirty="0"/>
              <a:t>формами є </a:t>
            </a:r>
            <a:r>
              <a:rPr lang="uk-UA" sz="2800" dirty="0" err="1"/>
              <a:t>учителевий</a:t>
            </a:r>
            <a:r>
              <a:rPr lang="uk-UA" sz="2800" dirty="0"/>
              <a:t>, </a:t>
            </a:r>
            <a:r>
              <a:rPr lang="uk-UA" sz="2800" dirty="0" err="1"/>
              <a:t>Миколовий</a:t>
            </a:r>
            <a:r>
              <a:rPr lang="uk-UA" sz="2800" dirty="0"/>
              <a:t>, </a:t>
            </a:r>
            <a:r>
              <a:rPr lang="uk-UA" sz="2800" dirty="0" err="1"/>
              <a:t>Дар’їний</a:t>
            </a:r>
            <a:r>
              <a:rPr lang="uk-UA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064167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1" name="Picture 2054">
            <a:extLst>
              <a:ext uri="{FF2B5EF4-FFF2-40B4-BE49-F238E27FC236}">
                <a16:creationId xmlns:a16="http://schemas.microsoft.com/office/drawing/2014/main" id="{CFD580F5-E7BF-4C1D-BEFD-4A4601EBA8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pic>
        <p:nvPicPr>
          <p:cNvPr id="2050" name="Picture 2" descr="Зеленеє жито, зелене… — Агробізнес сьогодні">
            <a:extLst>
              <a:ext uri="{FF2B5EF4-FFF2-40B4-BE49-F238E27FC236}">
                <a16:creationId xmlns:a16="http://schemas.microsoft.com/office/drawing/2014/main" id="{871298C4-3292-D1C2-2A8C-6716D95008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75" r="33960" b="-1"/>
          <a:stretch/>
        </p:blipFill>
        <p:spPr bwMode="auto">
          <a:xfrm>
            <a:off x="630705" y="746124"/>
            <a:ext cx="3644962" cy="5472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162AB6F-1290-A742-9625-223E5A5F86B1}"/>
              </a:ext>
            </a:extLst>
          </p:cNvPr>
          <p:cNvSpPr txBox="1"/>
          <p:nvPr/>
        </p:nvSpPr>
        <p:spPr>
          <a:xfrm>
            <a:off x="4673600" y="2194560"/>
            <a:ext cx="68326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Короткі прикметники та нестягнені форми повних прикметників </a:t>
            </a:r>
            <a:r>
              <a:rPr lang="en-US" b="1"/>
              <a:t>властиві усній народній творчості й поезії: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="1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b="1"/>
              <a:t> </a:t>
            </a:r>
            <a:r>
              <a:rPr lang="en-US"/>
              <a:t>Шумить в кімнаті </a:t>
            </a:r>
            <a:r>
              <a:rPr lang="en-US" b="1"/>
              <a:t>зелен </a:t>
            </a:r>
            <a:r>
              <a:rPr lang="en-US"/>
              <a:t>гай (О. Ющенко). </a:t>
            </a:r>
            <a:r>
              <a:rPr lang="en-US" b="1"/>
              <a:t>Зеленеє</a:t>
            </a:r>
            <a:r>
              <a:rPr lang="en-US"/>
              <a:t> жито, </a:t>
            </a:r>
            <a:r>
              <a:rPr lang="en-US" b="1"/>
              <a:t>зелене. Хорошії </a:t>
            </a:r>
            <a:r>
              <a:rPr lang="en-US"/>
              <a:t>гості у мене (Нар. тв.). 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/>
              <a:t>У сучасній українській мові в усіх стилях уживаємо </a:t>
            </a:r>
            <a:r>
              <a:rPr lang="en-US" b="1"/>
              <a:t>повні стягнені прикметники:</a:t>
            </a:r>
            <a:r>
              <a:rPr lang="en-US"/>
              <a:t> Небо за її вікнами буде </a:t>
            </a:r>
            <a:r>
              <a:rPr lang="en-US" b="1"/>
              <a:t>холодне й зелене </a:t>
            </a:r>
            <a:r>
              <a:rPr lang="en-US"/>
              <a:t>(С. Жадан). Нинішній день на Тернопільщині буде </a:t>
            </a:r>
            <a:r>
              <a:rPr lang="en-US" b="1"/>
              <a:t>холодний</a:t>
            </a:r>
            <a:r>
              <a:rPr lang="en-US"/>
              <a:t> (З інтернету).</a:t>
            </a:r>
          </a:p>
        </p:txBody>
      </p:sp>
    </p:spTree>
    <p:extLst>
      <p:ext uri="{BB962C8B-B14F-4D97-AF65-F5344CB8AC3E}">
        <p14:creationId xmlns:p14="http://schemas.microsoft.com/office/powerpoint/2010/main" val="844240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F81B046-5E10-8FAE-77DC-3D67809AC1F3}"/>
              </a:ext>
            </a:extLst>
          </p:cNvPr>
          <p:cNvSpPr txBox="1"/>
          <p:nvPr/>
        </p:nvSpPr>
        <p:spPr>
          <a:xfrm>
            <a:off x="559293" y="1597981"/>
            <a:ext cx="11079332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800" dirty="0" err="1"/>
              <a:t>Впр</a:t>
            </a:r>
            <a:r>
              <a:rPr lang="uk-UA" sz="2800" dirty="0"/>
              <a:t>. 3. Перепишіть речення, заповнивши, де потрібно, пропуски. </a:t>
            </a:r>
          </a:p>
          <a:p>
            <a:pPr algn="just"/>
            <a:endParaRPr lang="uk-UA" sz="2800" dirty="0"/>
          </a:p>
          <a:p>
            <a:pPr algn="just"/>
            <a:r>
              <a:rPr lang="uk-UA" sz="2800" dirty="0"/>
              <a:t>1. </a:t>
            </a:r>
            <a:r>
              <a:rPr lang="uk-UA" sz="2800" dirty="0" err="1"/>
              <a:t>Прин</a:t>
            </a:r>
            <a:r>
              <a:rPr lang="uk-UA" sz="2800" dirty="0"/>
              <a:t>..</a:t>
            </a:r>
            <a:r>
              <a:rPr lang="uk-UA" sz="2800" dirty="0" err="1"/>
              <a:t>сла</a:t>
            </a:r>
            <a:r>
              <a:rPr lang="uk-UA" sz="2800" dirty="0"/>
              <a:t> я вам літ..</a:t>
            </a:r>
            <a:r>
              <a:rPr lang="uk-UA" sz="2800" dirty="0" err="1"/>
              <a:t>чко</a:t>
            </a:r>
            <a:r>
              <a:rPr lang="uk-UA" sz="2800" dirty="0"/>
              <a:t>, ще й </a:t>
            </a:r>
            <a:r>
              <a:rPr lang="uk-UA" sz="2800" dirty="0" err="1"/>
              <a:t>рожевую</a:t>
            </a:r>
            <a:r>
              <a:rPr lang="uk-UA" sz="2800" dirty="0"/>
              <a:t> </a:t>
            </a:r>
            <a:r>
              <a:rPr lang="uk-UA" sz="2800" dirty="0" err="1"/>
              <a:t>квіточ</a:t>
            </a:r>
            <a:r>
              <a:rPr lang="uk-UA" sz="2800" dirty="0"/>
              <a:t>..ку (Нар. </a:t>
            </a:r>
            <a:r>
              <a:rPr lang="uk-UA" sz="2800" dirty="0" err="1"/>
              <a:t>тв</a:t>
            </a:r>
            <a:r>
              <a:rPr lang="uk-UA" sz="2800" dirty="0"/>
              <a:t>.). 2. Ой </a:t>
            </a:r>
            <a:r>
              <a:rPr lang="uk-UA" sz="2800" dirty="0" err="1"/>
              <a:t>сивая</a:t>
            </a:r>
            <a:r>
              <a:rPr lang="uk-UA" sz="2800" dirty="0"/>
              <a:t> та </a:t>
            </a:r>
            <a:r>
              <a:rPr lang="uk-UA" sz="2800" dirty="0" err="1"/>
              <a:t>зозул</a:t>
            </a:r>
            <a:r>
              <a:rPr lang="uk-UA" sz="2800" dirty="0"/>
              <a:t>..</a:t>
            </a:r>
            <a:r>
              <a:rPr lang="uk-UA" sz="2800" dirty="0" err="1"/>
              <a:t>н..ка</a:t>
            </a:r>
            <a:r>
              <a:rPr lang="uk-UA" sz="2800" dirty="0"/>
              <a:t>, щедрий </a:t>
            </a:r>
            <a:r>
              <a:rPr lang="uk-UA" sz="2800" dirty="0" err="1"/>
              <a:t>веч</a:t>
            </a:r>
            <a:r>
              <a:rPr lang="uk-UA" sz="2800" dirty="0"/>
              <a:t>..р, добрий </a:t>
            </a:r>
            <a:r>
              <a:rPr lang="uk-UA" sz="2800" dirty="0" err="1"/>
              <a:t>веч</a:t>
            </a:r>
            <a:r>
              <a:rPr lang="uk-UA" sz="2800" dirty="0"/>
              <a:t>..р, добрим людям на </a:t>
            </a:r>
            <a:r>
              <a:rPr lang="uk-UA" sz="2800" dirty="0" err="1"/>
              <a:t>здоров</a:t>
            </a:r>
            <a:r>
              <a:rPr lang="uk-UA" sz="2800" dirty="0"/>
              <a:t>..я! (Нар. </a:t>
            </a:r>
            <a:r>
              <a:rPr lang="uk-UA" sz="2800" dirty="0" err="1"/>
              <a:t>тв</a:t>
            </a:r>
            <a:r>
              <a:rPr lang="uk-UA" sz="2800" dirty="0"/>
              <a:t>.). 3. Р..</a:t>
            </a:r>
            <a:r>
              <a:rPr lang="uk-UA" sz="2800" dirty="0" err="1"/>
              <a:t>ве</a:t>
            </a:r>
            <a:r>
              <a:rPr lang="uk-UA" sz="2800" dirty="0"/>
              <a:t> та стогне Дніпр широкий, с..</a:t>
            </a:r>
            <a:r>
              <a:rPr lang="uk-UA" sz="2800" dirty="0" err="1"/>
              <a:t>рдитий</a:t>
            </a:r>
            <a:r>
              <a:rPr lang="uk-UA" sz="2800" dirty="0"/>
              <a:t> </a:t>
            </a:r>
            <a:r>
              <a:rPr lang="uk-UA" sz="2800" dirty="0" err="1"/>
              <a:t>віт..р</a:t>
            </a:r>
            <a:r>
              <a:rPr lang="uk-UA" sz="2800" dirty="0"/>
              <a:t> </a:t>
            </a:r>
            <a:r>
              <a:rPr lang="uk-UA" sz="2800" dirty="0" err="1"/>
              <a:t>завива</a:t>
            </a:r>
            <a:r>
              <a:rPr lang="uk-UA" sz="2800" dirty="0"/>
              <a:t> (Т. Шевченко). 4. Очі </a:t>
            </a:r>
            <a:r>
              <a:rPr lang="uk-UA" sz="2800" dirty="0" err="1"/>
              <a:t>карії</a:t>
            </a:r>
            <a:r>
              <a:rPr lang="uk-UA" sz="2800" dirty="0"/>
              <a:t> </a:t>
            </a:r>
            <a:r>
              <a:rPr lang="uk-UA" sz="2800" dirty="0" err="1"/>
              <a:t>українят</a:t>
            </a:r>
            <a:r>
              <a:rPr lang="uk-UA" sz="2800" dirty="0"/>
              <a:t>..ся (В. Сосюра). А. Позначте різними кольорами прикметники стягненої і нестягненої форми. Б. Визначте рід, число та відмінок прикметників.</a:t>
            </a:r>
          </a:p>
        </p:txBody>
      </p:sp>
    </p:spTree>
    <p:extLst>
      <p:ext uri="{BB962C8B-B14F-4D97-AF65-F5344CB8AC3E}">
        <p14:creationId xmlns:p14="http://schemas.microsoft.com/office/powerpoint/2010/main" val="9008737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7A80ECF-18A1-1CA3-4316-C2D0BE308C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6502" y="0"/>
            <a:ext cx="4023455" cy="33051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5A27382-EED2-1C61-FB13-EB1A074DAF3C}"/>
              </a:ext>
            </a:extLst>
          </p:cNvPr>
          <p:cNvSpPr txBox="1"/>
          <p:nvPr/>
        </p:nvSpPr>
        <p:spPr>
          <a:xfrm>
            <a:off x="1007336" y="396630"/>
            <a:ext cx="658501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dirty="0"/>
              <a:t>§ 66, підготуватися до самостійної роботи- § 62-64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D5709F-EAE0-6871-D9B7-387CB85613FD}"/>
              </a:ext>
            </a:extLst>
          </p:cNvPr>
          <p:cNvSpPr txBox="1"/>
          <p:nvPr/>
        </p:nvSpPr>
        <p:spPr>
          <a:xfrm>
            <a:off x="259672" y="1474563"/>
            <a:ext cx="758818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2400" b="1" dirty="0"/>
              <a:t>Впр.4., с.130 </a:t>
            </a:r>
            <a:r>
              <a:rPr lang="uk-UA" sz="2400" dirty="0"/>
              <a:t>Виконайте завдання в тестовій формі.</a:t>
            </a:r>
          </a:p>
          <a:p>
            <a:pPr algn="just"/>
            <a:r>
              <a:rPr lang="uk-UA" sz="2400" dirty="0"/>
              <a:t>Установіть відповідність.</a:t>
            </a:r>
          </a:p>
        </p:txBody>
      </p:sp>
      <p:graphicFrame>
        <p:nvGraphicFramePr>
          <p:cNvPr id="7" name="Таблиця 6">
            <a:extLst>
              <a:ext uri="{FF2B5EF4-FFF2-40B4-BE49-F238E27FC236}">
                <a16:creationId xmlns:a16="http://schemas.microsoft.com/office/drawing/2014/main" id="{4D961E19-18EA-CF1A-33C0-FA23D108F8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5442164"/>
              </p:ext>
            </p:extLst>
          </p:nvPr>
        </p:nvGraphicFramePr>
        <p:xfrm>
          <a:off x="1233010" y="3552826"/>
          <a:ext cx="9473460" cy="23164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736730">
                  <a:extLst>
                    <a:ext uri="{9D8B030D-6E8A-4147-A177-3AD203B41FA5}">
                      <a16:colId xmlns:a16="http://schemas.microsoft.com/office/drawing/2014/main" val="4274839895"/>
                    </a:ext>
                  </a:extLst>
                </a:gridCol>
                <a:gridCol w="4736730">
                  <a:extLst>
                    <a:ext uri="{9D8B030D-6E8A-4147-A177-3AD203B41FA5}">
                      <a16:colId xmlns:a16="http://schemas.microsoft.com/office/drawing/2014/main" val="270211482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Форма прикметника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/>
                        <a:t>Прикметники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67590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/>
                        <a:t> 1.  коротка форма </a:t>
                      </a:r>
                    </a:p>
                    <a:p>
                      <a:r>
                        <a:rPr lang="ru-RU" sz="2800" dirty="0"/>
                        <a:t>2    </a:t>
                      </a:r>
                      <a:r>
                        <a:rPr lang="ru-RU" sz="2800" dirty="0" err="1"/>
                        <a:t>повна</a:t>
                      </a:r>
                      <a:r>
                        <a:rPr lang="ru-RU" sz="2800" dirty="0"/>
                        <a:t> </a:t>
                      </a:r>
                      <a:r>
                        <a:rPr lang="ru-RU" sz="2800" dirty="0" err="1"/>
                        <a:t>стягнена</a:t>
                      </a:r>
                      <a:endParaRPr lang="ru-RU" sz="2800" dirty="0"/>
                    </a:p>
                    <a:p>
                      <a:r>
                        <a:rPr lang="ru-RU" sz="2800" dirty="0"/>
                        <a:t>3     </a:t>
                      </a:r>
                      <a:r>
                        <a:rPr lang="ru-RU" sz="2800" dirty="0" err="1"/>
                        <a:t>повна</a:t>
                      </a:r>
                      <a:r>
                        <a:rPr lang="ru-RU" sz="2800" dirty="0"/>
                        <a:t> </a:t>
                      </a:r>
                      <a:r>
                        <a:rPr lang="ru-RU" sz="2800" dirty="0" err="1"/>
                        <a:t>нестягнена</a:t>
                      </a:r>
                      <a:endParaRPr lang="uk-UA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/>
                        <a:t> А весела, вечірня, синя</a:t>
                      </a:r>
                    </a:p>
                    <a:p>
                      <a:r>
                        <a:rPr lang="uk-UA" sz="2800" dirty="0"/>
                        <a:t>Б </a:t>
                      </a:r>
                      <a:r>
                        <a:rPr lang="uk-UA" sz="2800" dirty="0" err="1"/>
                        <a:t>рожевії</a:t>
                      </a:r>
                      <a:r>
                        <a:rPr lang="uk-UA" sz="2800" dirty="0"/>
                        <a:t>, </a:t>
                      </a:r>
                      <a:r>
                        <a:rPr lang="uk-UA" sz="2800" dirty="0" err="1"/>
                        <a:t>карії</a:t>
                      </a:r>
                      <a:r>
                        <a:rPr lang="uk-UA" sz="2800" dirty="0"/>
                        <a:t>, </a:t>
                      </a:r>
                      <a:r>
                        <a:rPr lang="uk-UA" sz="2800" dirty="0" err="1"/>
                        <a:t>повнії</a:t>
                      </a:r>
                      <a:endParaRPr lang="uk-UA" sz="2800" dirty="0"/>
                    </a:p>
                    <a:p>
                      <a:r>
                        <a:rPr lang="uk-UA" sz="2800" dirty="0"/>
                        <a:t>В </a:t>
                      </a:r>
                      <a:r>
                        <a:rPr lang="uk-UA" sz="2800" dirty="0" err="1"/>
                        <a:t>чорнії</a:t>
                      </a:r>
                      <a:r>
                        <a:rPr lang="uk-UA" sz="2800" dirty="0"/>
                        <a:t>, певні, </a:t>
                      </a:r>
                      <a:r>
                        <a:rPr lang="uk-UA" sz="2800" dirty="0" err="1"/>
                        <a:t>зелен</a:t>
                      </a:r>
                      <a:endParaRPr lang="uk-UA" sz="2800" dirty="0"/>
                    </a:p>
                    <a:p>
                      <a:r>
                        <a:rPr lang="uk-UA" sz="2800" dirty="0"/>
                        <a:t>Г дрібен, весел, ясен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305249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6045196"/>
      </p:ext>
    </p:extLst>
  </p:cSld>
  <p:clrMapOvr>
    <a:masterClrMapping/>
  </p:clrMapOvr>
</p:sld>
</file>

<file path=ppt/theme/theme1.xml><?xml version="1.0" encoding="utf-8"?>
<a:theme xmlns:a="http://schemas.openxmlformats.org/drawingml/2006/main" name="Туман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Туман</Template>
  <TotalTime>92</TotalTime>
  <Words>496</Words>
  <Application>Microsoft Office PowerPoint</Application>
  <PresentationFormat>Широкий екран</PresentationFormat>
  <Paragraphs>54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4" baseType="lpstr">
      <vt:lpstr>Arial</vt:lpstr>
      <vt:lpstr>Century Gothic</vt:lpstr>
      <vt:lpstr>Туман</vt:lpstr>
      <vt:lpstr>Повні й короткі форми прикметників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Прикметник як частина мови: значення, морфологічні ознаки, синтаксична роль</dc:title>
  <dc:creator>Тетяна Сезько</dc:creator>
  <cp:lastModifiedBy>Тетяна Сезько</cp:lastModifiedBy>
  <cp:revision>21</cp:revision>
  <dcterms:created xsi:type="dcterms:W3CDTF">2024-02-03T16:52:36Z</dcterms:created>
  <dcterms:modified xsi:type="dcterms:W3CDTF">2024-06-28T10:08:51Z</dcterms:modified>
</cp:coreProperties>
</file>