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65" r:id="rId4"/>
    <p:sldId id="257" r:id="rId5"/>
    <p:sldId id="262" r:id="rId6"/>
    <p:sldId id="258" r:id="rId7"/>
    <p:sldId id="259" r:id="rId8"/>
    <p:sldId id="263" r:id="rId9"/>
    <p:sldId id="260" r:id="rId10"/>
    <p:sldId id="261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Помірний стиль 2 –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917D5-CC73-D090-4BB7-9253C8FAFC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000" dirty="0"/>
              <a:t>Прикметник як частина мови: значення, морфологічні ознаки, синтаксична роль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E210C09-7358-C8F9-7E55-0B2A891AC8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/>
              <a:t>МОРФОЛОГІЯ. </a:t>
            </a:r>
            <a:r>
              <a:rPr lang="uk-UA"/>
              <a:t>ПРИКМЕТНИК.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0740CC-8941-BF40-0504-F85C191D582B}"/>
              </a:ext>
            </a:extLst>
          </p:cNvPr>
          <p:cNvSpPr txBox="1"/>
          <p:nvPr/>
        </p:nvSpPr>
        <p:spPr>
          <a:xfrm>
            <a:off x="5719439" y="5405579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800" b="1" dirty="0"/>
              <a:t>СЕЗКО ТЕТЯНА АНАТОЛІЇВНА</a:t>
            </a:r>
            <a:r>
              <a:rPr lang="uk-UA" sz="1800" dirty="0"/>
              <a:t>, </a:t>
            </a:r>
          </a:p>
          <a:p>
            <a:pPr algn="r"/>
            <a:r>
              <a:rPr lang="uk-UA" sz="18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838786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Более 29 500 работ на тему «абрикосовое дерево»: стоковые ...">
            <a:extLst>
              <a:ext uri="{FF2B5EF4-FFF2-40B4-BE49-F238E27FC236}">
                <a16:creationId xmlns:a16="http://schemas.microsoft.com/office/drawing/2014/main" id="{B68891AF-385D-FB6C-73E2-A24B19EC3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443" y="643467"/>
            <a:ext cx="2968145" cy="247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3BEECE6-E1CD-9178-7163-360156071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676" y="643467"/>
            <a:ext cx="3252903" cy="2466338"/>
          </a:xfrm>
          <a:prstGeom prst="rect">
            <a:avLst/>
          </a:prstGeom>
        </p:spPr>
      </p:pic>
      <p:pic>
        <p:nvPicPr>
          <p:cNvPr id="1028" name="Picture 4" descr="Культура - докладніше">
            <a:extLst>
              <a:ext uri="{FF2B5EF4-FFF2-40B4-BE49-F238E27FC236}">
                <a16:creationId xmlns:a16="http://schemas.microsoft.com/office/drawing/2014/main" id="{77D9003E-426D-67B4-0D17-346067FF2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3518" y="643467"/>
            <a:ext cx="3252903" cy="231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Вишні солодкий білий цвіт">
            <a:extLst>
              <a:ext uri="{FF2B5EF4-FFF2-40B4-BE49-F238E27FC236}">
                <a16:creationId xmlns:a16="http://schemas.microsoft.com/office/drawing/2014/main" id="{65BC739E-5337-09C4-57E1-ACF47038D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3518" y="3748194"/>
            <a:ext cx="3252903" cy="238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B3CD89-A142-989A-4EC8-7C4E6E260C04}"/>
              </a:ext>
            </a:extLst>
          </p:cNvPr>
          <p:cNvSpPr txBox="1"/>
          <p:nvPr/>
        </p:nvSpPr>
        <p:spPr>
          <a:xfrm>
            <a:off x="538443" y="643467"/>
            <a:ext cx="30820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9F12E6-BD51-F717-910C-A47EEF227E62}"/>
              </a:ext>
            </a:extLst>
          </p:cNvPr>
          <p:cNvSpPr txBox="1"/>
          <p:nvPr/>
        </p:nvSpPr>
        <p:spPr>
          <a:xfrm>
            <a:off x="4356510" y="549980"/>
            <a:ext cx="30820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BD781E-AEC1-4CE2-E7A6-F295DB46CB16}"/>
              </a:ext>
            </a:extLst>
          </p:cNvPr>
          <p:cNvSpPr txBox="1"/>
          <p:nvPr/>
        </p:nvSpPr>
        <p:spPr>
          <a:xfrm>
            <a:off x="8174731" y="519072"/>
            <a:ext cx="30820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3</a:t>
            </a:r>
          </a:p>
        </p:txBody>
      </p:sp>
      <p:pic>
        <p:nvPicPr>
          <p:cNvPr id="9" name="Picture 2" descr="Персик Фрост">
            <a:extLst>
              <a:ext uri="{FF2B5EF4-FFF2-40B4-BE49-F238E27FC236}">
                <a16:creationId xmlns:a16="http://schemas.microsoft.com/office/drawing/2014/main" id="{1CAE1112-D416-E39D-11DA-86239D7E4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49" y="3842674"/>
            <a:ext cx="2968145" cy="228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8CC41B-B19D-30BE-7B87-CFC86D310517}"/>
              </a:ext>
            </a:extLst>
          </p:cNvPr>
          <p:cNvSpPr txBox="1"/>
          <p:nvPr/>
        </p:nvSpPr>
        <p:spPr>
          <a:xfrm>
            <a:off x="8174731" y="3610700"/>
            <a:ext cx="30820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F2EAD1-0BE6-B38D-53B0-9AE6B0956A1E}"/>
              </a:ext>
            </a:extLst>
          </p:cNvPr>
          <p:cNvSpPr txBox="1"/>
          <p:nvPr/>
        </p:nvSpPr>
        <p:spPr>
          <a:xfrm>
            <a:off x="507548" y="3748194"/>
            <a:ext cx="30820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4</a:t>
            </a:r>
          </a:p>
        </p:txBody>
      </p:sp>
      <p:pic>
        <p:nvPicPr>
          <p:cNvPr id="10" name="Picture 4" descr="Ожина (Rubus fruticosus)">
            <a:extLst>
              <a:ext uri="{FF2B5EF4-FFF2-40B4-BE49-F238E27FC236}">
                <a16:creationId xmlns:a16="http://schemas.microsoft.com/office/drawing/2014/main" id="{4BC73419-9129-9123-9D26-71C5E9F05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548" y="3748195"/>
            <a:ext cx="3252903" cy="248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294437-B63E-DD95-5ECF-27B4631B55EB}"/>
              </a:ext>
            </a:extLst>
          </p:cNvPr>
          <p:cNvSpPr txBox="1"/>
          <p:nvPr/>
        </p:nvSpPr>
        <p:spPr>
          <a:xfrm>
            <a:off x="4365215" y="3646795"/>
            <a:ext cx="29079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400" b="1" dirty="0"/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939059-5164-B7C1-7E59-7A98ABEAD243}"/>
              </a:ext>
            </a:extLst>
          </p:cNvPr>
          <p:cNvSpPr txBox="1"/>
          <p:nvPr/>
        </p:nvSpPr>
        <p:spPr>
          <a:xfrm>
            <a:off x="6027829" y="5714455"/>
            <a:ext cx="15447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</a:rPr>
              <a:t>ожина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0DEC14-FBB4-8C8C-B62F-F7415C34134F}"/>
              </a:ext>
            </a:extLst>
          </p:cNvPr>
          <p:cNvSpPr txBox="1"/>
          <p:nvPr/>
        </p:nvSpPr>
        <p:spPr>
          <a:xfrm>
            <a:off x="8683617" y="51500"/>
            <a:ext cx="2969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Який я фрукт?</a:t>
            </a:r>
          </a:p>
        </p:txBody>
      </p:sp>
    </p:spTree>
    <p:extLst>
      <p:ext uri="{BB962C8B-B14F-4D97-AF65-F5344CB8AC3E}">
        <p14:creationId xmlns:p14="http://schemas.microsoft.com/office/powerpoint/2010/main" val="843203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824729-1A56-FE77-876D-A8DC58EA7D6D}"/>
              </a:ext>
            </a:extLst>
          </p:cNvPr>
          <p:cNvSpPr txBox="1"/>
          <p:nvPr/>
        </p:nvSpPr>
        <p:spPr>
          <a:xfrm>
            <a:off x="581891" y="2660072"/>
            <a:ext cx="868218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800" dirty="0"/>
              <a:t>про прикметник як частину мови, його значення у мовленні, зв'язок з іменником;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800" b="1" dirty="0">
                <a:solidFill>
                  <a:srgbClr val="C00000"/>
                </a:solidFill>
              </a:rPr>
              <a:t>удосконалимо</a:t>
            </a:r>
            <a:r>
              <a:rPr lang="uk-UA" sz="2800" dirty="0"/>
              <a:t> вміння знаходити прикметник у тексті серед інших частин мови;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800" b="1" dirty="0">
                <a:solidFill>
                  <a:srgbClr val="C00000"/>
                </a:solidFill>
              </a:rPr>
              <a:t>розвиватимемо</a:t>
            </a:r>
            <a:r>
              <a:rPr lang="uk-UA" sz="2800" dirty="0"/>
              <a:t>  вміння аналізувати, </a:t>
            </a:r>
            <a:r>
              <a:rPr lang="uk-UA" sz="2800" dirty="0" err="1"/>
              <a:t>співставляти</a:t>
            </a:r>
            <a:r>
              <a:rPr lang="uk-UA" sz="2800" dirty="0"/>
              <a:t> і робити висновки та узагальнювати </a:t>
            </a:r>
            <a:r>
              <a:rPr lang="uk-UA" sz="2800" dirty="0" err="1"/>
              <a:t>мовні</a:t>
            </a:r>
            <a:r>
              <a:rPr lang="uk-UA" sz="2800" dirty="0"/>
              <a:t> явища.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B49E15-AB50-DF84-0BF1-2F976EBB120A}"/>
              </a:ext>
            </a:extLst>
          </p:cNvPr>
          <p:cNvSpPr txBox="1"/>
          <p:nvPr/>
        </p:nvSpPr>
        <p:spPr>
          <a:xfrm>
            <a:off x="775854" y="1351501"/>
            <a:ext cx="477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C00000"/>
                </a:solidFill>
              </a:rPr>
              <a:t>Що дізнаємося:</a:t>
            </a:r>
          </a:p>
        </p:txBody>
      </p:sp>
    </p:spTree>
    <p:extLst>
      <p:ext uri="{BB962C8B-B14F-4D97-AF65-F5344CB8AC3E}">
        <p14:creationId xmlns:p14="http://schemas.microsoft.com/office/powerpoint/2010/main" val="1148005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ABB0B9-61E8-0FF9-62EB-98B42AA31F4F}"/>
              </a:ext>
            </a:extLst>
          </p:cNvPr>
          <p:cNvSpPr txBox="1"/>
          <p:nvPr/>
        </p:nvSpPr>
        <p:spPr>
          <a:xfrm>
            <a:off x="213532" y="1364934"/>
            <a:ext cx="7157085" cy="44447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Небо, чисте та безхмарне, починало сіріти. Праворуч від шляху, на темному просторі, виразно </a:t>
            </a:r>
            <a:r>
              <a:rPr lang="uk-UA" sz="2800" dirty="0" err="1"/>
              <a:t>зазначилася</a:t>
            </a:r>
            <a:r>
              <a:rPr lang="uk-UA" sz="2800" dirty="0"/>
              <a:t> чорна купа великого лісу, а просто неї в полі – високе самотнє дерево. Це той дуб над ярком. Він усе більше та більше визначався, а темний простір ставав усе менше та менше чорним. Ще згодом – і якесь сіро-сріблясте світло, мов почало наливатися в темряву </a:t>
            </a:r>
            <a:r>
              <a:rPr lang="uk-UA" sz="1400" dirty="0"/>
              <a:t>(За Б. Грінченком).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B5F6C5-E0E3-9D53-5F9E-01D3F01FC5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26" r="25352" b="1"/>
          <a:stretch/>
        </p:blipFill>
        <p:spPr>
          <a:xfrm>
            <a:off x="7861238" y="746125"/>
            <a:ext cx="3644962" cy="54725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A5F36A2-B708-CB07-21EA-574400512142}"/>
              </a:ext>
            </a:extLst>
          </p:cNvPr>
          <p:cNvSpPr txBox="1"/>
          <p:nvPr/>
        </p:nvSpPr>
        <p:spPr>
          <a:xfrm>
            <a:off x="7028264" y="64956"/>
            <a:ext cx="5310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ПРОАНАЛІЗУЙМО  ТЕКСТ!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1B0B34-68E1-996A-A5F4-744BF61E3660}"/>
              </a:ext>
            </a:extLst>
          </p:cNvPr>
          <p:cNvSpPr txBox="1"/>
          <p:nvPr/>
        </p:nvSpPr>
        <p:spPr>
          <a:xfrm>
            <a:off x="781019" y="5940100"/>
            <a:ext cx="60221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Завдання. </a:t>
            </a:r>
            <a:r>
              <a:rPr lang="uk-UA" dirty="0" err="1"/>
              <a:t>Визначи</a:t>
            </a:r>
            <a:r>
              <a:rPr lang="uk-UA" dirty="0"/>
              <a:t>, що  виражають прикметники? Яка роль прикметників у реченні?</a:t>
            </a:r>
          </a:p>
        </p:txBody>
      </p:sp>
    </p:spTree>
    <p:extLst>
      <p:ext uri="{BB962C8B-B14F-4D97-AF65-F5344CB8AC3E}">
        <p14:creationId xmlns:p14="http://schemas.microsoft.com/office/powerpoint/2010/main" val="221487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EE99E99-57BE-2BE9-E489-B006D7022E36}"/>
              </a:ext>
            </a:extLst>
          </p:cNvPr>
          <p:cNvSpPr txBox="1"/>
          <p:nvPr/>
        </p:nvSpPr>
        <p:spPr>
          <a:xfrm>
            <a:off x="212751" y="1216631"/>
            <a:ext cx="913279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sz="2400" b="1" dirty="0">
                <a:solidFill>
                  <a:srgbClr val="404040"/>
                </a:solidFill>
                <a:effectLst/>
              </a:rPr>
              <a:t>Прикметники виражають ознаку:</a:t>
            </a:r>
          </a:p>
          <a:p>
            <a:pPr algn="l"/>
            <a:r>
              <a:rPr lang="uk-UA" sz="24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запаху (п’янкий, запашний);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кольору (білий, зелений);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віку (старенький, давній);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розміру (величезний, середній);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матеріалу (діамантовий, дерев’яний);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якості (твердий, гнучкий);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приналежності (зятів, сестрин);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простору (далекий, близький);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часу (ранній, вчорашній);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внутрішні властивості (добрий, щедрий);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зовнішні прикмети (смаглявий, чепурний);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400" b="0" i="0" dirty="0">
                <a:solidFill>
                  <a:srgbClr val="404040"/>
                </a:solidFill>
                <a:effectLst/>
              </a:rPr>
              <a:t>ознаки за відношенням до місця (міський, районний).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E49BE5-BC39-2C54-740B-A766E9D4A6AE}"/>
              </a:ext>
            </a:extLst>
          </p:cNvPr>
          <p:cNvSpPr txBox="1"/>
          <p:nvPr/>
        </p:nvSpPr>
        <p:spPr>
          <a:xfrm>
            <a:off x="7486745" y="1308994"/>
            <a:ext cx="4370774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Прикметник може виражати ознаку за розміром, кольором, матеріалом, смаком, відношенням до простору, часом, зовнішністю, внутрішньою властивістю, належністю</a:t>
            </a:r>
            <a:r>
              <a:rPr lang="uk-UA" dirty="0"/>
              <a:t>: великий, зелений, джинсовий, кислий, степовий, ранній, огрядний, розумний, батьків. Прикметники уточнюють та увиразнюють мовлення. У ролі епітетів надають мові образності й емоційності: Тихо пливе блакитними річками льон (М. Коцюбинський). </a:t>
            </a:r>
          </a:p>
        </p:txBody>
      </p:sp>
    </p:spTree>
    <p:extLst>
      <p:ext uri="{BB962C8B-B14F-4D97-AF65-F5344CB8AC3E}">
        <p14:creationId xmlns:p14="http://schemas.microsoft.com/office/powerpoint/2010/main" val="3053192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DEA9FE-51DE-63EE-7D22-11C2FD7D8A46}"/>
              </a:ext>
            </a:extLst>
          </p:cNvPr>
          <p:cNvSpPr txBox="1"/>
          <p:nvPr/>
        </p:nvSpPr>
        <p:spPr>
          <a:xfrm>
            <a:off x="272248" y="1056892"/>
            <a:ext cx="1164750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Прикметник </a:t>
            </a:r>
            <a:r>
              <a:rPr lang="uk-UA" sz="2800" dirty="0"/>
              <a:t>— це самостійна частина мови, що виражає ознаку предмета або належність комусь і відповідає на питання який? яка? яке? які? чий? чия? чиє? чиї?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Наприклад: </a:t>
            </a:r>
          </a:p>
          <a:p>
            <a:pPr algn="just"/>
            <a:r>
              <a:rPr lang="uk-UA" sz="2800" dirty="0"/>
              <a:t>Червону руту не шукай вечорами (В. Івасюк). Татові слова... Україна — це я (М. Бровченко).</a:t>
            </a:r>
          </a:p>
          <a:p>
            <a:pPr algn="just"/>
            <a:r>
              <a:rPr lang="uk-UA" sz="2800" dirty="0"/>
              <a:t>Прикметник, узгоджуючись з іменником, </a:t>
            </a:r>
            <a:r>
              <a:rPr lang="uk-UA" sz="2800" b="1" dirty="0"/>
              <a:t>змінюємо за родами, числами й відмінками:</a:t>
            </a:r>
            <a:r>
              <a:rPr lang="uk-UA" sz="2800" dirty="0"/>
              <a:t> </a:t>
            </a:r>
          </a:p>
          <a:p>
            <a:pPr algn="just"/>
            <a:r>
              <a:rPr lang="uk-UA" sz="2800" dirty="0"/>
              <a:t>*січневий день, Андрієва валіза, лагідні очі.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617CBA-4862-7124-9083-6C2B607F028A}"/>
              </a:ext>
            </a:extLst>
          </p:cNvPr>
          <p:cNvSpPr txBox="1"/>
          <p:nvPr/>
        </p:nvSpPr>
        <p:spPr>
          <a:xfrm>
            <a:off x="272248" y="5652655"/>
            <a:ext cx="1202574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Прикметники  збагачують, прикрашають нашу мову, допомагають точніше висловити свою думку.</a:t>
            </a:r>
          </a:p>
        </p:txBody>
      </p:sp>
    </p:spTree>
    <p:extLst>
      <p:ext uri="{BB962C8B-B14F-4D97-AF65-F5344CB8AC3E}">
        <p14:creationId xmlns:p14="http://schemas.microsoft.com/office/powerpoint/2010/main" val="175520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35B6CF5-9973-06CC-E623-274BD089909E}"/>
              </a:ext>
            </a:extLst>
          </p:cNvPr>
          <p:cNvSpPr txBox="1"/>
          <p:nvPr/>
        </p:nvSpPr>
        <p:spPr>
          <a:xfrm>
            <a:off x="290811" y="1200474"/>
            <a:ext cx="11221375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Впр.2., с. 120. Визначте прикметники та </a:t>
            </a:r>
            <a:r>
              <a:rPr lang="uk-UA" sz="2800" dirty="0" err="1"/>
              <a:t>випишіть</a:t>
            </a:r>
            <a:r>
              <a:rPr lang="uk-UA" sz="2800" dirty="0"/>
              <a:t> їх, згрупувавши за питаннями який? </a:t>
            </a:r>
          </a:p>
          <a:p>
            <a:pPr algn="just"/>
            <a:r>
              <a:rPr lang="uk-UA" sz="2800" dirty="0"/>
              <a:t>чий?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Україна, український, по-українському, українізувати; школа, шкільний, по-шкільному, шкільництво; Оксанка, Оксанчин, </a:t>
            </a:r>
            <a:r>
              <a:rPr lang="uk-UA" sz="2800" dirty="0" err="1"/>
              <a:t>Оксанченко</a:t>
            </a:r>
            <a:r>
              <a:rPr lang="uk-UA" sz="2800" dirty="0"/>
              <a:t>; зима, зимовий, зимно, зимувати; пес, песиків.</a:t>
            </a:r>
          </a:p>
        </p:txBody>
      </p:sp>
      <p:graphicFrame>
        <p:nvGraphicFramePr>
          <p:cNvPr id="2" name="Таблиця 1">
            <a:extLst>
              <a:ext uri="{FF2B5EF4-FFF2-40B4-BE49-F238E27FC236}">
                <a16:creationId xmlns:a16="http://schemas.microsoft.com/office/drawing/2014/main" id="{987B63BD-8E15-7FDA-A6E3-09814713F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466881"/>
              </p:ext>
            </p:extLst>
          </p:nvPr>
        </p:nvGraphicFramePr>
        <p:xfrm>
          <a:off x="2146333" y="4884460"/>
          <a:ext cx="8128000" cy="889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92512632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1490351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Який?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Чий?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5562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11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434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7B40B49E-0AAE-4F83-8B0A-EB7C41036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84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11">
            <a:extLst>
              <a:ext uri="{FF2B5EF4-FFF2-40B4-BE49-F238E27FC236}">
                <a16:creationId xmlns:a16="http://schemas.microsoft.com/office/drawing/2014/main" id="{52009DA8-640E-4004-AA63-72884752D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306A758-F433-D21C-7272-5425136660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0" r="2010" b="4345"/>
          <a:stretch/>
        </p:blipFill>
        <p:spPr>
          <a:xfrm>
            <a:off x="2171700" y="809625"/>
            <a:ext cx="8039100" cy="5308397"/>
          </a:xfrm>
          <a:prstGeom prst="rect">
            <a:avLst/>
          </a:prstGeom>
          <a:ln w="31750" cap="sq">
            <a:noFill/>
            <a:miter lim="800000"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2AD896-CB27-69AB-F630-A69B96B85F87}"/>
              </a:ext>
            </a:extLst>
          </p:cNvPr>
          <p:cNvSpPr txBox="1"/>
          <p:nvPr/>
        </p:nvSpPr>
        <p:spPr>
          <a:xfrm>
            <a:off x="7712364" y="60122"/>
            <a:ext cx="4273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ПІДСУМУЙМО!</a:t>
            </a:r>
          </a:p>
        </p:txBody>
      </p:sp>
    </p:spTree>
    <p:extLst>
      <p:ext uri="{BB962C8B-B14F-4D97-AF65-F5344CB8AC3E}">
        <p14:creationId xmlns:p14="http://schemas.microsoft.com/office/powerpoint/2010/main" val="2580873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68A8DD-34A3-6C82-FC54-C1DD38161308}"/>
              </a:ext>
            </a:extLst>
          </p:cNvPr>
          <p:cNvSpPr txBox="1"/>
          <p:nvPr/>
        </p:nvSpPr>
        <p:spPr>
          <a:xfrm>
            <a:off x="632533" y="1528189"/>
            <a:ext cx="1001699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Впр.4., с. 121 Виконайте завдання в тестовій формі. Лише прикметники є в рядку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А. мінливий, дивно, ясний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Б. ароматний, новина, веселість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В. мудрий, ніжний, Шевченко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Г. духмяний, колосистий, Олексіїв</a:t>
            </a:r>
          </a:p>
        </p:txBody>
      </p:sp>
    </p:spTree>
    <p:extLst>
      <p:ext uri="{BB962C8B-B14F-4D97-AF65-F5344CB8AC3E}">
        <p14:creationId xmlns:p14="http://schemas.microsoft.com/office/powerpoint/2010/main" val="1097052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A80ECF-18A1-1CA3-4316-C2D0BE308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7411" y="-173887"/>
            <a:ext cx="4023455" cy="33051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23C011-FCB7-F3EB-235A-C30B7F766FCB}"/>
              </a:ext>
            </a:extLst>
          </p:cNvPr>
          <p:cNvSpPr txBox="1"/>
          <p:nvPr/>
        </p:nvSpPr>
        <p:spPr>
          <a:xfrm>
            <a:off x="142043" y="2081749"/>
            <a:ext cx="8396057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Впр.7. , с. 121.Прочитайте речення та виконайте завдання. 1. Вітер ловить срібних ластівок. 2. Сміється гроза блискотлива. 3. Бджола усміхнулася білій липі. 4. Польовою дорогою ідуть жита. 5. Сяють роси, і співає колосся. 6. Дощ спить у моїй комірці (Т. Мельничук)</a:t>
            </a:r>
          </a:p>
          <a:p>
            <a:pPr algn="just"/>
            <a:endParaRPr lang="uk-UA" sz="2800" dirty="0"/>
          </a:p>
          <a:p>
            <a:pPr algn="just"/>
            <a:r>
              <a:rPr lang="uk-UA" sz="2000" dirty="0"/>
              <a:t>А</a:t>
            </a:r>
            <a:r>
              <a:rPr lang="uk-UA" sz="2000" i="1" dirty="0"/>
              <a:t>. Перепишіть речення, підкресливши прикметники. </a:t>
            </a:r>
          </a:p>
          <a:p>
            <a:pPr algn="just"/>
            <a:r>
              <a:rPr lang="uk-UA" sz="2000" i="1" dirty="0"/>
              <a:t>Б. Як називають засіб виразності, що полягає в оживленні природи?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A77A4-442E-5DE4-AB11-8A8C03101782}"/>
              </a:ext>
            </a:extLst>
          </p:cNvPr>
          <p:cNvSpPr txBox="1"/>
          <p:nvPr/>
        </p:nvSpPr>
        <p:spPr>
          <a:xfrm>
            <a:off x="142043" y="196265"/>
            <a:ext cx="60722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Домашнє завдання. § 61, с.  120</a:t>
            </a:r>
          </a:p>
        </p:txBody>
      </p:sp>
    </p:spTree>
    <p:extLst>
      <p:ext uri="{BB962C8B-B14F-4D97-AF65-F5344CB8AC3E}">
        <p14:creationId xmlns:p14="http://schemas.microsoft.com/office/powerpoint/2010/main" val="1996045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5BAE55E-A5F3-78E3-57E2-35014EFAD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258" y="298579"/>
            <a:ext cx="4273666" cy="7559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02223D7-EEF7-E7BD-0CA4-E2DAEB50F292}"/>
              </a:ext>
            </a:extLst>
          </p:cNvPr>
          <p:cNvSpPr txBox="1"/>
          <p:nvPr/>
        </p:nvSpPr>
        <p:spPr>
          <a:xfrm>
            <a:off x="655782" y="2299855"/>
            <a:ext cx="10668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/>
              <a:t>Що називаємо прикметником?</a:t>
            </a:r>
          </a:p>
          <a:p>
            <a:pPr marL="342900" indent="-342900">
              <a:buAutoNum type="arabicPeriod"/>
            </a:pPr>
            <a:r>
              <a:rPr lang="uk-UA" sz="2800" dirty="0"/>
              <a:t>Які морфологічні ознаки має прикметник?</a:t>
            </a:r>
          </a:p>
          <a:p>
            <a:pPr marL="342900" indent="-342900">
              <a:buAutoNum type="arabicPeriod"/>
            </a:pPr>
            <a:r>
              <a:rPr lang="ru-RU" sz="2800" dirty="0"/>
              <a:t>З </a:t>
            </a:r>
            <a:r>
              <a:rPr lang="ru-RU" sz="2800" dirty="0" err="1"/>
              <a:t>якою</a:t>
            </a:r>
            <a:r>
              <a:rPr lang="ru-RU" sz="2800" dirty="0"/>
              <a:t> </a:t>
            </a:r>
            <a:r>
              <a:rPr lang="ru-RU" sz="2800" dirty="0" err="1"/>
              <a:t>частиною</a:t>
            </a:r>
            <a:r>
              <a:rPr lang="ru-RU" sz="2800" dirty="0"/>
              <a:t> </a:t>
            </a:r>
            <a:r>
              <a:rPr lang="ru-RU" sz="2800" dirty="0" err="1"/>
              <a:t>мови</a:t>
            </a:r>
            <a:r>
              <a:rPr lang="ru-RU" sz="2800" dirty="0"/>
              <a:t> </a:t>
            </a:r>
            <a:r>
              <a:rPr lang="ru-RU" sz="2800" dirty="0" err="1"/>
              <a:t>пов'язаний</a:t>
            </a:r>
            <a:r>
              <a:rPr lang="ru-RU" sz="2800" dirty="0"/>
              <a:t> </a:t>
            </a:r>
          </a:p>
          <a:p>
            <a:pPr marL="342900" indent="-342900">
              <a:buAutoNum type="arabicPeriod"/>
            </a:pPr>
            <a:r>
              <a:rPr lang="ru-RU" sz="2800" dirty="0"/>
              <a:t>За </a:t>
            </a:r>
            <a:r>
              <a:rPr lang="ru-RU" sz="2800" dirty="0" err="1"/>
              <a:t>чим</a:t>
            </a:r>
            <a:r>
              <a:rPr lang="ru-RU" sz="2800" dirty="0"/>
              <a:t> </a:t>
            </a:r>
            <a:r>
              <a:rPr lang="ru-RU" sz="2800" dirty="0" err="1"/>
              <a:t>змінюються</a:t>
            </a:r>
            <a:r>
              <a:rPr lang="ru-RU" sz="2800" dirty="0"/>
              <a:t> </a:t>
            </a:r>
            <a:r>
              <a:rPr lang="ru-RU" sz="2800" dirty="0" err="1"/>
              <a:t>прикметники</a:t>
            </a:r>
            <a:r>
              <a:rPr lang="ru-RU" sz="2800" dirty="0"/>
              <a:t>?</a:t>
            </a:r>
          </a:p>
          <a:p>
            <a:pPr marL="342900" indent="-342900">
              <a:buAutoNum type="arabicPeriod"/>
            </a:pPr>
            <a:r>
              <a:rPr lang="ru-RU" sz="2800" dirty="0"/>
              <a:t>Яким членом </a:t>
            </a:r>
            <a:r>
              <a:rPr lang="ru-RU" sz="2800" dirty="0" err="1"/>
              <a:t>речення</a:t>
            </a:r>
            <a:r>
              <a:rPr lang="ru-RU" sz="2800" dirty="0"/>
              <a:t> </a:t>
            </a:r>
            <a:r>
              <a:rPr lang="ru-RU" sz="2800" dirty="0" err="1"/>
              <a:t>найчастіше</a:t>
            </a:r>
            <a:r>
              <a:rPr lang="ru-RU" sz="2800" dirty="0"/>
              <a:t> </a:t>
            </a:r>
            <a:r>
              <a:rPr lang="ru-RU" sz="2800" dirty="0" err="1"/>
              <a:t>буває</a:t>
            </a:r>
            <a:r>
              <a:rPr lang="ru-RU" sz="2800" dirty="0"/>
              <a:t> </a:t>
            </a:r>
            <a:r>
              <a:rPr lang="ru-RU" sz="2800" dirty="0" err="1"/>
              <a:t>прикметник</a:t>
            </a:r>
            <a:r>
              <a:rPr lang="ru-RU" sz="2800" dirty="0"/>
              <a:t>?</a:t>
            </a:r>
          </a:p>
          <a:p>
            <a:pPr marL="342900" indent="-342900">
              <a:buAutoNum type="arabicPeriod"/>
            </a:pPr>
            <a:r>
              <a:rPr lang="ru-RU" sz="2800" dirty="0"/>
              <a:t>Яку роль </a:t>
            </a:r>
            <a:r>
              <a:rPr lang="ru-RU" sz="2800" dirty="0" err="1"/>
              <a:t>відіграють</a:t>
            </a:r>
            <a:r>
              <a:rPr lang="ru-RU" sz="2800" dirty="0"/>
              <a:t> </a:t>
            </a:r>
            <a:r>
              <a:rPr lang="ru-RU" sz="2800" dirty="0" err="1"/>
              <a:t>прикметники</a:t>
            </a:r>
            <a:r>
              <a:rPr lang="ru-RU" sz="2800" dirty="0"/>
              <a:t> в </a:t>
            </a:r>
            <a:r>
              <a:rPr lang="ru-RU" sz="2800" dirty="0" err="1"/>
              <a:t>мовленні</a:t>
            </a:r>
            <a:r>
              <a:rPr lang="ru-RU" sz="2800" dirty="0"/>
              <a:t>?</a:t>
            </a:r>
            <a:endParaRPr lang="uk-UA" sz="2800" dirty="0"/>
          </a:p>
          <a:p>
            <a:pPr marL="342900" indent="-342900">
              <a:buAutoNum type="arabicPeriod"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05988598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71</TotalTime>
  <Words>662</Words>
  <Application>Microsoft Office PowerPoint</Application>
  <PresentationFormat>Широкий екран</PresentationFormat>
  <Paragraphs>68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Roboto</vt:lpstr>
      <vt:lpstr>Wingdings</vt:lpstr>
      <vt:lpstr>Туман</vt:lpstr>
      <vt:lpstr>Прикметник як частина мови: значення, морфологічні ознаки, синтаксична роль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Прикметник як частина мови: значення, морфологічні ознаки, синтаксична роль</dc:title>
  <dc:creator>Тетяна Сезько</dc:creator>
  <cp:lastModifiedBy>Тетяна Сезько</cp:lastModifiedBy>
  <cp:revision>14</cp:revision>
  <dcterms:created xsi:type="dcterms:W3CDTF">2024-02-03T16:52:36Z</dcterms:created>
  <dcterms:modified xsi:type="dcterms:W3CDTF">2024-06-28T09:42:46Z</dcterms:modified>
</cp:coreProperties>
</file>