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76" r:id="rId3"/>
    <p:sldId id="258" r:id="rId4"/>
    <p:sldId id="257" r:id="rId5"/>
    <p:sldId id="274" r:id="rId6"/>
    <p:sldId id="259" r:id="rId7"/>
    <p:sldId id="260" r:id="rId8"/>
    <p:sldId id="262" r:id="rId9"/>
    <p:sldId id="271" r:id="rId10"/>
    <p:sldId id="272" r:id="rId11"/>
    <p:sldId id="263" r:id="rId12"/>
    <p:sldId id="273" r:id="rId13"/>
    <p:sldId id="264" r:id="rId14"/>
    <p:sldId id="275" r:id="rId15"/>
    <p:sldId id="265" r:id="rId16"/>
    <p:sldId id="266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Помір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Помірний стиль 2 –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2-11T13:37:57.85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24575,'12'10'0,"0"1"0,1-2 0,0 1 0,0-2 0,1 0 0,0 0 0,1-2 0,23 9 0,13 0 0,66 10 0,-20-5 0,59 15 0,204 56 0,-142-34 0,-102-11 0,-7-3 0,90 32 0,-45-16 0,82 33 0,19 5 0,-168-63 0,87 48 0,58 23 0,226 79 0,-388-150 86,17 6-1537,-59-30-5375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2-11T13:37:59.64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1318 24575,'11'-1'0,"-1"-1"0,0 0 0,-1 0 0,1-1 0,0-1 0,14-6 0,11-4 0,41-8 0,153-20 0,-23 5 0,-131 18 0,117-45 0,305-159 0,-359 151 0,64-29 0,-98 54 0,51-18 0,-149 63 0,369-129 0,-16 17 0,-205 70 0,167-72 0,-160 56 0,-101 40 0,93-45 0,-116 45-1365,-7 5-5461</inkml:trace>
</inkml:ink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6/28/2024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png"/><Relationship Id="rId4" Type="http://schemas.openxmlformats.org/officeDocument/2006/relationships/customXml" Target="../ink/ink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C917D5-CC73-D090-4BB7-9253C8FAFC3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uk-UA" sz="4400" dirty="0"/>
              <a:t>Ступені  порівняння  якісних прикметників </a:t>
            </a:r>
            <a:br>
              <a:rPr lang="ru-RU" sz="4000" dirty="0"/>
            </a:br>
            <a:endParaRPr lang="uk-UA" sz="4000" dirty="0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5E210C09-7358-C8F9-7E55-0B2A891AC84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dirty="0"/>
              <a:t>МОРФОЛОГІЯ. ПРИКМЕТНИК.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0740CC-8941-BF40-0504-F85C191D582B}"/>
              </a:ext>
            </a:extLst>
          </p:cNvPr>
          <p:cNvSpPr txBox="1"/>
          <p:nvPr/>
        </p:nvSpPr>
        <p:spPr>
          <a:xfrm>
            <a:off x="5719439" y="5405579"/>
            <a:ext cx="609452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uk-UA" sz="1800" b="1" dirty="0"/>
              <a:t>СЕЗКО ТЕТЯНА АНАТОЛІЇВНА</a:t>
            </a:r>
            <a:r>
              <a:rPr lang="uk-UA" sz="1800" dirty="0"/>
              <a:t>, </a:t>
            </a:r>
          </a:p>
          <a:p>
            <a:pPr algn="r"/>
            <a:r>
              <a:rPr lang="uk-UA" sz="1800" dirty="0"/>
              <a:t>УЧИТЕЛЬ УКРАЇНСЬКОЇ МОВИ ТА ЛІТЕРАТУРИ ВИЩОЇ КВАЛІФІКАЦІЙНОЇ КАТЕГОРІЇ, З ПЕДАГОГІЧНИМ ЗВАННЯМ «УЧИТЕЛЬ-МЕТОДИСТ»</a:t>
            </a:r>
          </a:p>
        </p:txBody>
      </p:sp>
    </p:spTree>
    <p:extLst>
      <p:ext uri="{BB962C8B-B14F-4D97-AF65-F5344CB8AC3E}">
        <p14:creationId xmlns:p14="http://schemas.microsoft.com/office/powerpoint/2010/main" val="18387868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3D8D340-CDAE-28E8-0A86-06D7280B46FF}"/>
              </a:ext>
            </a:extLst>
          </p:cNvPr>
          <p:cNvSpPr txBox="1"/>
          <p:nvPr/>
        </p:nvSpPr>
        <p:spPr>
          <a:xfrm>
            <a:off x="868218" y="1246909"/>
            <a:ext cx="60313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>
                <a:solidFill>
                  <a:srgbClr val="C00000"/>
                </a:solidFill>
              </a:rPr>
              <a:t>Що дізнаємося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9874A7-B820-E518-2AA1-7D10876EEB70}"/>
              </a:ext>
            </a:extLst>
          </p:cNvPr>
          <p:cNvSpPr txBox="1"/>
          <p:nvPr/>
        </p:nvSpPr>
        <p:spPr>
          <a:xfrm>
            <a:off x="720436" y="2687782"/>
            <a:ext cx="10751128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uk-UA" sz="2800" dirty="0"/>
              <a:t>Як утворюються ступені порівняння прикметників?</a:t>
            </a:r>
          </a:p>
          <a:p>
            <a:pPr marL="342900" indent="-342900">
              <a:buAutoNum type="arabicPeriod"/>
            </a:pPr>
            <a:r>
              <a:rPr lang="uk-UA" sz="2800" dirty="0"/>
              <a:t>На що вказує вищий та найвищий ступінь порівняння?</a:t>
            </a:r>
          </a:p>
          <a:p>
            <a:pPr marL="342900" indent="-342900">
              <a:buAutoNum type="arabicPeriod"/>
            </a:pPr>
            <a:r>
              <a:rPr lang="uk-UA" sz="2800" dirty="0"/>
              <a:t>Чи всі прикметники можуть утворити ступені порівняння?</a:t>
            </a:r>
          </a:p>
          <a:p>
            <a:pPr marL="342900" indent="-342900">
              <a:buAutoNum type="arabicPeriod"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292962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9D3A291-D6B0-2194-A60F-2251F058A56C}"/>
              </a:ext>
            </a:extLst>
          </p:cNvPr>
          <p:cNvSpPr txBox="1"/>
          <p:nvPr/>
        </p:nvSpPr>
        <p:spPr>
          <a:xfrm>
            <a:off x="355106" y="958789"/>
            <a:ext cx="11585359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b="1" dirty="0"/>
              <a:t>Якісні прикметники утворюють ступені порівняння:</a:t>
            </a:r>
            <a:r>
              <a:rPr lang="uk-UA" sz="2800" dirty="0"/>
              <a:t> </a:t>
            </a:r>
          </a:p>
          <a:p>
            <a:pPr algn="just"/>
            <a:r>
              <a:rPr lang="uk-UA" sz="2800" dirty="0"/>
              <a:t>вищий і   найвищий. </a:t>
            </a:r>
          </a:p>
          <a:p>
            <a:pPr algn="just"/>
            <a:endParaRPr lang="uk-UA" sz="2800" dirty="0"/>
          </a:p>
          <a:p>
            <a:pPr algn="just"/>
            <a:r>
              <a:rPr lang="uk-UA" sz="2800" b="1" dirty="0"/>
              <a:t>Вищий ступінь </a:t>
            </a:r>
            <a:r>
              <a:rPr lang="uk-UA" sz="2800" dirty="0"/>
              <a:t>указує на те, що в певному предметі </a:t>
            </a:r>
            <a:r>
              <a:rPr lang="uk-UA" sz="2800" b="1" dirty="0"/>
              <a:t>якості більше чи менше, ніж в іншому: </a:t>
            </a:r>
          </a:p>
          <a:p>
            <a:pPr algn="just"/>
            <a:r>
              <a:rPr lang="uk-UA" sz="2800" b="1" dirty="0"/>
              <a:t>*</a:t>
            </a:r>
            <a:r>
              <a:rPr lang="uk-UA" sz="2800" dirty="0"/>
              <a:t>запах приємний → приємніший. </a:t>
            </a:r>
          </a:p>
          <a:p>
            <a:pPr algn="just"/>
            <a:endParaRPr lang="uk-UA" sz="2800" dirty="0"/>
          </a:p>
          <a:p>
            <a:pPr algn="just"/>
            <a:r>
              <a:rPr lang="uk-UA" sz="2800" b="1" dirty="0"/>
              <a:t>Найвищий ступінь </a:t>
            </a:r>
            <a:r>
              <a:rPr lang="uk-UA" sz="2800" dirty="0"/>
              <a:t>указує на те, що в певному предметі якості </a:t>
            </a:r>
            <a:r>
              <a:rPr lang="uk-UA" sz="2800" b="1" dirty="0"/>
              <a:t>найбільше чи найменше</a:t>
            </a:r>
            <a:r>
              <a:rPr lang="uk-UA" sz="2800" dirty="0"/>
              <a:t>: </a:t>
            </a:r>
          </a:p>
          <a:p>
            <a:pPr algn="just"/>
            <a:r>
              <a:rPr lang="uk-UA" sz="2800" dirty="0"/>
              <a:t>*запах приємніший → найприємніший.</a:t>
            </a:r>
          </a:p>
          <a:p>
            <a:pPr algn="just"/>
            <a:endParaRPr lang="uk-UA" sz="2800" dirty="0"/>
          </a:p>
          <a:p>
            <a:pPr algn="just"/>
            <a:r>
              <a:rPr lang="uk-UA" sz="2800" dirty="0"/>
              <a:t>Вищий та найвищий ступені порівняння мають </a:t>
            </a:r>
            <a:r>
              <a:rPr lang="uk-UA" sz="2800" b="1" dirty="0"/>
              <a:t>просту та складену форму.</a:t>
            </a:r>
          </a:p>
        </p:txBody>
      </p:sp>
    </p:spTree>
    <p:extLst>
      <p:ext uri="{BB962C8B-B14F-4D97-AF65-F5344CB8AC3E}">
        <p14:creationId xmlns:p14="http://schemas.microsoft.com/office/powerpoint/2010/main" val="1755206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89B9909-1DDE-F93A-E8E1-CB58805A457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54" r="2403" b="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876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002B9B3-5242-443B-96C4-78A57CA9CA75}"/>
              </a:ext>
            </a:extLst>
          </p:cNvPr>
          <p:cNvSpPr txBox="1"/>
          <p:nvPr/>
        </p:nvSpPr>
        <p:spPr>
          <a:xfrm>
            <a:off x="541538" y="532660"/>
            <a:ext cx="3808521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/>
              <a:t>ВИЩИЙ СТУПІНЬ ПОРІВНЯННЯ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0636AA-843E-9482-EB5E-A72A67E4F29A}"/>
              </a:ext>
            </a:extLst>
          </p:cNvPr>
          <p:cNvSpPr txBox="1"/>
          <p:nvPr/>
        </p:nvSpPr>
        <p:spPr>
          <a:xfrm>
            <a:off x="7661429" y="504248"/>
            <a:ext cx="3888420" cy="52322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b="1" dirty="0"/>
              <a:t>НАЙВИЩИЙ СТУПІНЬ</a:t>
            </a:r>
          </a:p>
        </p:txBody>
      </p:sp>
      <p:sp>
        <p:nvSpPr>
          <p:cNvPr id="4" name="Бульбашка прямої мови: овальна 3">
            <a:extLst>
              <a:ext uri="{FF2B5EF4-FFF2-40B4-BE49-F238E27FC236}">
                <a16:creationId xmlns:a16="http://schemas.microsoft.com/office/drawing/2014/main" id="{05CBA536-E91D-4386-35DB-A7E0E5795C3E}"/>
              </a:ext>
            </a:extLst>
          </p:cNvPr>
          <p:cNvSpPr/>
          <p:nvPr/>
        </p:nvSpPr>
        <p:spPr>
          <a:xfrm rot="10800000">
            <a:off x="75458" y="2636668"/>
            <a:ext cx="2725445" cy="1713390"/>
          </a:xfrm>
          <a:prstGeom prst="wedgeEllipseCallou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FBE94DC-B7C4-E370-A454-13CA6D1113F2}"/>
              </a:ext>
            </a:extLst>
          </p:cNvPr>
          <p:cNvSpPr txBox="1"/>
          <p:nvPr/>
        </p:nvSpPr>
        <p:spPr>
          <a:xfrm>
            <a:off x="430567" y="2883143"/>
            <a:ext cx="201523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/>
              <a:t>ПРОСТА ФОРМА</a:t>
            </a:r>
          </a:p>
          <a:p>
            <a:pPr algn="ctr"/>
            <a:r>
              <a:rPr lang="uk-UA" sz="2800" b="1" dirty="0"/>
              <a:t>-Ш,-ІШ</a:t>
            </a:r>
          </a:p>
        </p:txBody>
      </p:sp>
      <p:sp>
        <p:nvSpPr>
          <p:cNvPr id="6" name="Бульбашка прямої мови: овальна 5">
            <a:extLst>
              <a:ext uri="{FF2B5EF4-FFF2-40B4-BE49-F238E27FC236}">
                <a16:creationId xmlns:a16="http://schemas.microsoft.com/office/drawing/2014/main" id="{65BEC380-E31F-EDC5-820B-CC5578A692A8}"/>
              </a:ext>
            </a:extLst>
          </p:cNvPr>
          <p:cNvSpPr/>
          <p:nvPr/>
        </p:nvSpPr>
        <p:spPr>
          <a:xfrm rot="10800000" flipH="1">
            <a:off x="2751336" y="1920095"/>
            <a:ext cx="3296577" cy="3202320"/>
          </a:xfrm>
          <a:prstGeom prst="wedgeEllipseCallou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6DDD2FA-BEA2-B931-75D2-F1B96184162A}"/>
              </a:ext>
            </a:extLst>
          </p:cNvPr>
          <p:cNvSpPr txBox="1"/>
          <p:nvPr/>
        </p:nvSpPr>
        <p:spPr>
          <a:xfrm>
            <a:off x="2970684" y="2381738"/>
            <a:ext cx="2834937" cy="27406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/>
              <a:t>СКЛАДЕНА ФОРМА</a:t>
            </a:r>
          </a:p>
          <a:p>
            <a:pPr algn="ctr"/>
            <a:r>
              <a:rPr lang="uk-UA" sz="2800" b="1" dirty="0"/>
              <a:t>БІЛЬШ</a:t>
            </a:r>
            <a:r>
              <a:rPr lang="en-US" sz="2800" b="1" dirty="0"/>
              <a:t>/</a:t>
            </a:r>
            <a:r>
              <a:rPr lang="uk-UA" sz="2800" b="1" dirty="0"/>
              <a:t>МЕНШ+П.Ф.</a:t>
            </a:r>
          </a:p>
          <a:p>
            <a:pPr algn="ctr"/>
            <a:r>
              <a:rPr lang="uk-UA" sz="2800" b="1" dirty="0"/>
              <a:t>(початкова форма)</a:t>
            </a:r>
          </a:p>
        </p:txBody>
      </p:sp>
      <p:sp>
        <p:nvSpPr>
          <p:cNvPr id="8" name="Бульбашка прямої мови: овальна 7">
            <a:extLst>
              <a:ext uri="{FF2B5EF4-FFF2-40B4-BE49-F238E27FC236}">
                <a16:creationId xmlns:a16="http://schemas.microsoft.com/office/drawing/2014/main" id="{5CEF6FDD-7B0B-70B5-8E9F-11113AEFF699}"/>
              </a:ext>
            </a:extLst>
          </p:cNvPr>
          <p:cNvSpPr/>
          <p:nvPr/>
        </p:nvSpPr>
        <p:spPr>
          <a:xfrm rot="10800000">
            <a:off x="6406349" y="1554357"/>
            <a:ext cx="2902998" cy="2657571"/>
          </a:xfrm>
          <a:prstGeom prst="wedgeEllipseCallou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8AC112-F651-5749-94A5-0276852D82FB}"/>
              </a:ext>
            </a:extLst>
          </p:cNvPr>
          <p:cNvSpPr txBox="1"/>
          <p:nvPr/>
        </p:nvSpPr>
        <p:spPr>
          <a:xfrm>
            <a:off x="6570207" y="1777679"/>
            <a:ext cx="2544563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/>
              <a:t>ПРОСТА ФОРМА</a:t>
            </a:r>
          </a:p>
          <a:p>
            <a:pPr algn="ctr"/>
            <a:r>
              <a:rPr lang="uk-UA" sz="2800" b="1" dirty="0"/>
              <a:t>НАЙ- +</a:t>
            </a:r>
          </a:p>
          <a:p>
            <a:pPr algn="ctr"/>
            <a:r>
              <a:rPr lang="uk-UA" sz="2800" b="1" dirty="0"/>
              <a:t>В.СТ.</a:t>
            </a:r>
          </a:p>
          <a:p>
            <a:pPr algn="ctr"/>
            <a:r>
              <a:rPr lang="uk-UA" b="1" dirty="0"/>
              <a:t>(вищий ст. пор. проста форма</a:t>
            </a:r>
            <a:r>
              <a:rPr lang="uk-UA" sz="2800" b="1" dirty="0"/>
              <a:t>)</a:t>
            </a:r>
          </a:p>
        </p:txBody>
      </p:sp>
      <p:sp>
        <p:nvSpPr>
          <p:cNvPr id="11" name="Бульбашка прямої мови: овальна 10">
            <a:extLst>
              <a:ext uri="{FF2B5EF4-FFF2-40B4-BE49-F238E27FC236}">
                <a16:creationId xmlns:a16="http://schemas.microsoft.com/office/drawing/2014/main" id="{DAAF886A-E95F-4C15-7F72-466ECE4394BA}"/>
              </a:ext>
            </a:extLst>
          </p:cNvPr>
          <p:cNvSpPr/>
          <p:nvPr/>
        </p:nvSpPr>
        <p:spPr>
          <a:xfrm rot="10800000" flipH="1">
            <a:off x="9357062" y="1674606"/>
            <a:ext cx="2834938" cy="2861882"/>
          </a:xfrm>
          <a:prstGeom prst="wedgeEllipseCallou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DC2EB20-4C90-F062-93DA-42F4346CBCBC}"/>
              </a:ext>
            </a:extLst>
          </p:cNvPr>
          <p:cNvSpPr txBox="1"/>
          <p:nvPr/>
        </p:nvSpPr>
        <p:spPr>
          <a:xfrm>
            <a:off x="9818702" y="2167561"/>
            <a:ext cx="220166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/>
              <a:t>СКЛАДЕНА ФОРМА</a:t>
            </a:r>
          </a:p>
          <a:p>
            <a:pPr algn="ctr"/>
            <a:r>
              <a:rPr lang="uk-UA" sz="2800" b="1" dirty="0"/>
              <a:t>НАЙБІЛЬШ</a:t>
            </a:r>
            <a:r>
              <a:rPr lang="en-US" sz="2800" b="1" dirty="0"/>
              <a:t>/</a:t>
            </a:r>
            <a:r>
              <a:rPr lang="uk-UA" sz="2800" b="1" dirty="0"/>
              <a:t>НАЙМЕНШ+ П.Ф.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A0362B2-3677-B60F-6279-97024B7386C0}"/>
              </a:ext>
            </a:extLst>
          </p:cNvPr>
          <p:cNvSpPr txBox="1"/>
          <p:nvPr/>
        </p:nvSpPr>
        <p:spPr>
          <a:xfrm>
            <a:off x="204186" y="5245029"/>
            <a:ext cx="6436311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dirty="0"/>
              <a:t>ШВИДКИЙ-ШВИД</a:t>
            </a:r>
            <a:r>
              <a:rPr lang="uk-UA" b="1" dirty="0"/>
              <a:t>Ш</a:t>
            </a:r>
            <a:r>
              <a:rPr lang="uk-UA" dirty="0"/>
              <a:t>ИЙ, </a:t>
            </a:r>
            <a:r>
              <a:rPr lang="uk-UA" b="1" dirty="0"/>
              <a:t>БІЛЬШ</a:t>
            </a:r>
            <a:r>
              <a:rPr lang="en-US" b="1" dirty="0"/>
              <a:t>/</a:t>
            </a:r>
            <a:r>
              <a:rPr lang="uk-UA" b="1" dirty="0"/>
              <a:t>МЕНШ </a:t>
            </a:r>
            <a:r>
              <a:rPr lang="uk-UA" dirty="0"/>
              <a:t>ШВИДКИЙ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80284EF-51AC-31EC-7905-82488FB52818}"/>
              </a:ext>
            </a:extLst>
          </p:cNvPr>
          <p:cNvSpPr txBox="1"/>
          <p:nvPr/>
        </p:nvSpPr>
        <p:spPr>
          <a:xfrm>
            <a:off x="7753165" y="4644822"/>
            <a:ext cx="4234649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/>
              <a:t>НАЙ</a:t>
            </a:r>
            <a:r>
              <a:rPr lang="uk-UA" dirty="0"/>
              <a:t>ШВИД</a:t>
            </a:r>
            <a:r>
              <a:rPr lang="uk-UA" b="1" dirty="0"/>
              <a:t>Ш</a:t>
            </a:r>
            <a:r>
              <a:rPr lang="uk-UA" dirty="0"/>
              <a:t>ИЙ, </a:t>
            </a:r>
            <a:r>
              <a:rPr lang="uk-UA" b="1" dirty="0"/>
              <a:t>НАЙБІЛЬ</a:t>
            </a:r>
            <a:r>
              <a:rPr lang="en-US" b="1" dirty="0"/>
              <a:t>/</a:t>
            </a:r>
            <a:r>
              <a:rPr lang="uk-UA" b="1" dirty="0"/>
              <a:t>НАЙМЕНШ </a:t>
            </a:r>
            <a:r>
              <a:rPr lang="uk-UA" dirty="0"/>
              <a:t>ШВИДКИЙ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850FE38-7FD9-7A43-73C9-11421C0024FF}"/>
              </a:ext>
            </a:extLst>
          </p:cNvPr>
          <p:cNvSpPr txBox="1"/>
          <p:nvPr/>
        </p:nvSpPr>
        <p:spPr>
          <a:xfrm>
            <a:off x="7753166" y="5380672"/>
            <a:ext cx="4267198" cy="14773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/>
              <a:t>ПІДСИЛЮВАТИСЯ СЛОВАМИ= форма </a:t>
            </a:r>
            <a:r>
              <a:rPr lang="ru-RU" dirty="0" err="1"/>
              <a:t>вищого</a:t>
            </a:r>
            <a:r>
              <a:rPr lang="ru-RU" dirty="0"/>
              <a:t> </a:t>
            </a:r>
            <a:r>
              <a:rPr lang="ru-RU" dirty="0" err="1"/>
              <a:t>ступеня</a:t>
            </a:r>
            <a:r>
              <a:rPr lang="ru-RU" dirty="0"/>
              <a:t> + </a:t>
            </a:r>
            <a:r>
              <a:rPr lang="ru-RU" b="1" dirty="0"/>
              <a:t>за </a:t>
            </a:r>
            <a:r>
              <a:rPr lang="ru-RU" b="1" dirty="0" err="1"/>
              <a:t>всіх</a:t>
            </a:r>
            <a:r>
              <a:rPr lang="ru-RU" b="1" dirty="0"/>
              <a:t>, </a:t>
            </a:r>
            <a:r>
              <a:rPr lang="ru-RU" b="1" dirty="0" err="1"/>
              <a:t>від</a:t>
            </a:r>
            <a:r>
              <a:rPr lang="ru-RU" b="1" dirty="0"/>
              <a:t> </a:t>
            </a:r>
            <a:r>
              <a:rPr lang="ru-RU" b="1" dirty="0" err="1"/>
              <a:t>усіх</a:t>
            </a:r>
            <a:r>
              <a:rPr lang="ru-RU" b="1" dirty="0"/>
              <a:t>, над усе </a:t>
            </a:r>
          </a:p>
          <a:p>
            <a:r>
              <a:rPr lang="ru-RU" dirty="0"/>
              <a:t>(</a:t>
            </a:r>
            <a:r>
              <a:rPr lang="uk-UA" dirty="0"/>
              <a:t>ширший за всіх, </a:t>
            </a:r>
          </a:p>
          <a:p>
            <a:r>
              <a:rPr lang="uk-UA" dirty="0"/>
              <a:t>яскравіший над усе)</a:t>
            </a:r>
          </a:p>
        </p:txBody>
      </p:sp>
    </p:spTree>
    <p:extLst>
      <p:ext uri="{BB962C8B-B14F-4D97-AF65-F5344CB8AC3E}">
        <p14:creationId xmlns:p14="http://schemas.microsoft.com/office/powerpoint/2010/main" val="2351311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4090104-9271-482A-3B4C-F0164446D10D}"/>
              </a:ext>
            </a:extLst>
          </p:cNvPr>
          <p:cNvSpPr txBox="1"/>
          <p:nvPr/>
        </p:nvSpPr>
        <p:spPr>
          <a:xfrm>
            <a:off x="461639" y="1757780"/>
            <a:ext cx="9170633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/>
              <a:t>Слово самий не використовуємо при творенні ступенів порівняння: </a:t>
            </a:r>
          </a:p>
          <a:p>
            <a:pPr algn="just"/>
            <a:r>
              <a:rPr lang="uk-UA" sz="2800" dirty="0"/>
              <a:t>*найширший (не самий широкий). </a:t>
            </a:r>
          </a:p>
          <a:p>
            <a:pPr algn="just"/>
            <a:r>
              <a:rPr lang="uk-UA" sz="2800" dirty="0"/>
              <a:t>Граматично </a:t>
            </a:r>
          </a:p>
          <a:p>
            <a:pPr algn="just"/>
            <a:r>
              <a:rPr lang="uk-UA" sz="2800" b="1" dirty="0">
                <a:solidFill>
                  <a:srgbClr val="FF0000"/>
                </a:solidFill>
              </a:rPr>
              <a:t>неправильними</a:t>
            </a:r>
            <a:r>
              <a:rPr lang="uk-UA" sz="2800" dirty="0"/>
              <a:t> також є форми </a:t>
            </a:r>
          </a:p>
          <a:p>
            <a:pPr algn="just"/>
            <a:r>
              <a:rPr lang="uk-UA" sz="2800" dirty="0"/>
              <a:t>більш/менш ширший, </a:t>
            </a:r>
          </a:p>
          <a:p>
            <a:pPr algn="just"/>
            <a:endParaRPr lang="uk-UA" sz="2800" b="1" dirty="0"/>
          </a:p>
          <a:p>
            <a:pPr algn="just"/>
            <a:r>
              <a:rPr lang="uk-UA" sz="2800" b="1" dirty="0"/>
              <a:t>правильно:</a:t>
            </a:r>
            <a:r>
              <a:rPr lang="uk-UA" sz="2800" dirty="0"/>
              <a:t> більш/менш широкий.</a:t>
            </a:r>
          </a:p>
        </p:txBody>
      </p:sp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1B55DD57-D272-9789-CDA0-A06F4800828B}"/>
              </a:ext>
            </a:extLst>
          </p:cNvPr>
          <p:cNvGrpSpPr/>
          <p:nvPr/>
        </p:nvGrpSpPr>
        <p:grpSpPr>
          <a:xfrm>
            <a:off x="1863993" y="1801828"/>
            <a:ext cx="1314000" cy="479520"/>
            <a:chOff x="1863993" y="1801828"/>
            <a:chExt cx="1314000" cy="4795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">
              <p14:nvContentPartPr>
                <p14:cNvPr id="4" name="Рукописні дані 3">
                  <a:extLst>
                    <a:ext uri="{FF2B5EF4-FFF2-40B4-BE49-F238E27FC236}">
                      <a16:creationId xmlns:a16="http://schemas.microsoft.com/office/drawing/2014/main" id="{29987644-D12A-3434-A3DC-A31210BB7215}"/>
                    </a:ext>
                  </a:extLst>
                </p14:cNvPr>
                <p14:cNvContentPartPr/>
                <p14:nvPr/>
              </p14:nvContentPartPr>
              <p14:xfrm>
                <a:off x="1961553" y="1801828"/>
                <a:ext cx="1205640" cy="442800"/>
              </p14:xfrm>
            </p:contentPart>
          </mc:Choice>
          <mc:Fallback xmlns="">
            <p:pic>
              <p:nvPicPr>
                <p:cNvPr id="4" name="Рукописні дані 3">
                  <a:extLst>
                    <a:ext uri="{FF2B5EF4-FFF2-40B4-BE49-F238E27FC236}">
                      <a16:creationId xmlns:a16="http://schemas.microsoft.com/office/drawing/2014/main" id="{29987644-D12A-3434-A3DC-A31210BB7215}"/>
                    </a:ext>
                  </a:extLst>
                </p:cNvPr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952913" y="1793188"/>
                  <a:ext cx="1223280" cy="460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">
              <p14:nvContentPartPr>
                <p14:cNvPr id="5" name="Рукописні дані 4">
                  <a:extLst>
                    <a:ext uri="{FF2B5EF4-FFF2-40B4-BE49-F238E27FC236}">
                      <a16:creationId xmlns:a16="http://schemas.microsoft.com/office/drawing/2014/main" id="{E74ADF06-1DF3-1C07-AA28-5CEA912ED5B5}"/>
                    </a:ext>
                  </a:extLst>
                </p14:cNvPr>
                <p14:cNvContentPartPr/>
                <p14:nvPr/>
              </p14:nvContentPartPr>
              <p14:xfrm>
                <a:off x="1863993" y="1806868"/>
                <a:ext cx="1314000" cy="474480"/>
              </p14:xfrm>
            </p:contentPart>
          </mc:Choice>
          <mc:Fallback xmlns="">
            <p:pic>
              <p:nvPicPr>
                <p:cNvPr id="5" name="Рукописні дані 4">
                  <a:extLst>
                    <a:ext uri="{FF2B5EF4-FFF2-40B4-BE49-F238E27FC236}">
                      <a16:creationId xmlns:a16="http://schemas.microsoft.com/office/drawing/2014/main" id="{E74ADF06-1DF3-1C07-AA28-5CEA912ED5B5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1854993" y="1798228"/>
                  <a:ext cx="1331640" cy="49212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24704344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691E41B-CDD7-712D-1054-A11A00AE5A70}"/>
              </a:ext>
            </a:extLst>
          </p:cNvPr>
          <p:cNvSpPr txBox="1"/>
          <p:nvPr/>
        </p:nvSpPr>
        <p:spPr>
          <a:xfrm>
            <a:off x="843378" y="932155"/>
            <a:ext cx="10706471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/>
              <a:t>У деяких прикметниках при творенні ступенів порівняння </a:t>
            </a:r>
            <a:r>
              <a:rPr lang="uk-UA" sz="2800" b="1" dirty="0"/>
              <a:t>відбувається чергування приголосних:</a:t>
            </a:r>
          </a:p>
          <a:p>
            <a:pPr algn="just"/>
            <a:endParaRPr lang="uk-UA" sz="2800" b="1" dirty="0"/>
          </a:p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uk-UA" sz="2800" b="1" dirty="0"/>
              <a:t>Г, ж, з  → </a:t>
            </a:r>
            <a:r>
              <a:rPr lang="uk-UA" sz="2800" b="1" dirty="0" err="1"/>
              <a:t>жч</a:t>
            </a:r>
            <a:r>
              <a:rPr lang="uk-UA" sz="2800" b="1" dirty="0"/>
              <a:t>     </a:t>
            </a:r>
            <a:r>
              <a:rPr lang="uk-UA" sz="2800" dirty="0"/>
              <a:t>низький → ни</a:t>
            </a:r>
            <a:r>
              <a:rPr lang="uk-UA" sz="2800" b="1" dirty="0"/>
              <a:t>жч</a:t>
            </a:r>
            <a:r>
              <a:rPr lang="uk-UA" sz="2800" dirty="0"/>
              <a:t>ий, </a:t>
            </a:r>
          </a:p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uk-UA" sz="2800" dirty="0"/>
              <a:t>С → ш</a:t>
            </a:r>
          </a:p>
          <a:p>
            <a:pPr marL="457200" indent="-457200" algn="just">
              <a:buFont typeface="Wingdings" panose="05000000000000000000" pitchFamily="2" charset="2"/>
              <a:buChar char="ü"/>
            </a:pPr>
            <a:endParaRPr lang="uk-UA" sz="2800" dirty="0"/>
          </a:p>
          <a:p>
            <a:pPr algn="just"/>
            <a:r>
              <a:rPr lang="uk-UA" sz="2800" dirty="0"/>
              <a:t>високий → ви</a:t>
            </a:r>
            <a:r>
              <a:rPr lang="uk-UA" sz="2800" b="1" dirty="0"/>
              <a:t>щ</a:t>
            </a:r>
            <a:r>
              <a:rPr lang="uk-UA" sz="2800" dirty="0"/>
              <a:t>ий, </a:t>
            </a:r>
          </a:p>
          <a:p>
            <a:pPr algn="just"/>
            <a:r>
              <a:rPr lang="uk-UA" sz="2800" dirty="0"/>
              <a:t>легкий → легший </a:t>
            </a:r>
          </a:p>
          <a:p>
            <a:pPr algn="just"/>
            <a:endParaRPr lang="uk-UA" sz="2800" dirty="0"/>
          </a:p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uk-UA" sz="2800" dirty="0"/>
              <a:t>або зміна </a:t>
            </a:r>
            <a:r>
              <a:rPr lang="uk-UA" sz="2800" b="1" dirty="0"/>
              <a:t>основи слова </a:t>
            </a:r>
          </a:p>
          <a:p>
            <a:pPr algn="just"/>
            <a:r>
              <a:rPr lang="uk-UA" sz="2800" b="1" dirty="0"/>
              <a:t>малий → менший, великий → більший, гарний → кращий</a:t>
            </a:r>
          </a:p>
        </p:txBody>
      </p:sp>
    </p:spTree>
    <p:extLst>
      <p:ext uri="{BB962C8B-B14F-4D97-AF65-F5344CB8AC3E}">
        <p14:creationId xmlns:p14="http://schemas.microsoft.com/office/powerpoint/2010/main" val="10970528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ED4F8B1-97F3-ECB6-0AED-7D7A6862BF69}"/>
              </a:ext>
            </a:extLst>
          </p:cNvPr>
          <p:cNvSpPr txBox="1"/>
          <p:nvPr/>
        </p:nvSpPr>
        <p:spPr>
          <a:xfrm>
            <a:off x="213063" y="1421218"/>
            <a:ext cx="11336785" cy="4339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</a:rPr>
              <a:t>Не </a:t>
            </a:r>
            <a:r>
              <a:rPr lang="ru-RU" sz="2800" b="1" dirty="0" err="1">
                <a:solidFill>
                  <a:srgbClr val="FF0000"/>
                </a:solidFill>
              </a:rPr>
              <a:t>утворюють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ступенів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порівняння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такі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якісні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прикметники</a:t>
            </a:r>
            <a:r>
              <a:rPr lang="ru-RU" sz="2800" b="1" dirty="0">
                <a:solidFill>
                  <a:srgbClr val="FF0000"/>
                </a:solidFill>
              </a:rPr>
              <a:t>: </a:t>
            </a:r>
          </a:p>
          <a:p>
            <a:pPr algn="ctr"/>
            <a:endParaRPr lang="ru-RU" sz="2800" b="1" dirty="0">
              <a:solidFill>
                <a:srgbClr val="FF0000"/>
              </a:solidFill>
            </a:endParaRPr>
          </a:p>
          <a:p>
            <a:pPr algn="just"/>
            <a:r>
              <a:rPr lang="ru-RU" dirty="0"/>
              <a:t>• </a:t>
            </a:r>
            <a:r>
              <a:rPr lang="ru-RU" sz="2800" b="1" dirty="0"/>
              <a:t>н</a:t>
            </a:r>
            <a:r>
              <a:rPr lang="uk-UA" sz="2800" b="1" dirty="0"/>
              <a:t>а позначення </a:t>
            </a:r>
            <a:r>
              <a:rPr lang="uk-UA" sz="2400" b="1" dirty="0"/>
              <a:t>масті тварини</a:t>
            </a:r>
            <a:r>
              <a:rPr lang="uk-UA" sz="2400" dirty="0"/>
              <a:t>: буланий (</a:t>
            </a:r>
            <a:r>
              <a:rPr lang="ru-RU" sz="2400" dirty="0" err="1"/>
              <a:t>пісочного</a:t>
            </a:r>
            <a:r>
              <a:rPr lang="ru-RU" sz="2400" dirty="0"/>
              <a:t> </a:t>
            </a:r>
            <a:r>
              <a:rPr lang="ru-RU" sz="2400" dirty="0" err="1"/>
              <a:t>кольору</a:t>
            </a:r>
            <a:r>
              <a:rPr lang="ru-RU" sz="2400" dirty="0"/>
              <a:t> з </a:t>
            </a:r>
            <a:r>
              <a:rPr lang="ru-RU" sz="2400" dirty="0" err="1"/>
              <a:t>чорними</a:t>
            </a:r>
            <a:r>
              <a:rPr lang="ru-RU" sz="2400" dirty="0"/>
              <a:t> гривою)</a:t>
            </a:r>
            <a:r>
              <a:rPr lang="uk-UA" sz="2400" dirty="0"/>
              <a:t>, вороний, гнідий, мурий; </a:t>
            </a:r>
          </a:p>
          <a:p>
            <a:pPr algn="just"/>
            <a:r>
              <a:rPr lang="uk-UA" sz="2400" dirty="0"/>
              <a:t>• </a:t>
            </a:r>
            <a:r>
              <a:rPr lang="uk-UA" sz="2400" b="1" dirty="0"/>
              <a:t>на позначення кольору, утворені за кольоровою подібністю з іншими предметами: </a:t>
            </a:r>
            <a:r>
              <a:rPr lang="uk-UA" sz="2400" dirty="0"/>
              <a:t>вишневий, кремовий, малиновий, шоколадний; </a:t>
            </a:r>
          </a:p>
          <a:p>
            <a:pPr algn="just"/>
            <a:r>
              <a:rPr lang="uk-UA" sz="2400" dirty="0"/>
              <a:t>• </a:t>
            </a:r>
            <a:r>
              <a:rPr lang="uk-UA" sz="2400" b="1" dirty="0"/>
              <a:t>на позначення абсолютної ознаки</a:t>
            </a:r>
            <a:r>
              <a:rPr lang="uk-UA" sz="2400" dirty="0"/>
              <a:t>: готовий, порожній, босий, кривий; </a:t>
            </a:r>
          </a:p>
          <a:p>
            <a:pPr algn="just"/>
            <a:r>
              <a:rPr lang="uk-UA" sz="2400" dirty="0"/>
              <a:t>• </a:t>
            </a:r>
            <a:r>
              <a:rPr lang="uk-UA" sz="2400" b="1" dirty="0"/>
              <a:t>з певними префіксами та суфіксами ( -</a:t>
            </a:r>
            <a:r>
              <a:rPr lang="uk-UA" sz="2400" b="1" dirty="0" err="1"/>
              <a:t>есеньк</a:t>
            </a:r>
            <a:r>
              <a:rPr lang="uk-UA" sz="2400" b="1" dirty="0"/>
              <a:t>, -</a:t>
            </a:r>
            <a:r>
              <a:rPr lang="uk-UA" sz="2400" b="1" dirty="0" err="1"/>
              <a:t>еньк</a:t>
            </a:r>
            <a:r>
              <a:rPr lang="uk-UA" sz="2400" b="1" dirty="0"/>
              <a:t>, пре-, за-) </a:t>
            </a:r>
            <a:r>
              <a:rPr lang="uk-UA" sz="2400" dirty="0"/>
              <a:t>: предобрий, завеликий; ріднесенький, маленький; русявий, синюватий; загребущий, величезний;</a:t>
            </a:r>
          </a:p>
          <a:p>
            <a:pPr algn="just"/>
            <a:r>
              <a:rPr lang="uk-UA" sz="2400" dirty="0"/>
              <a:t> • </a:t>
            </a:r>
            <a:r>
              <a:rPr lang="uk-UA" sz="2400" b="1" dirty="0"/>
              <a:t>які мають складну будову</a:t>
            </a:r>
            <a:r>
              <a:rPr lang="uk-UA" sz="2400" dirty="0"/>
              <a:t>: синьо-жовтий, </a:t>
            </a:r>
            <a:r>
              <a:rPr lang="uk-UA" sz="2400" dirty="0" err="1"/>
              <a:t>золотогарячий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12331310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BD6813B-187E-3006-8135-4C68A89BB2CF}"/>
              </a:ext>
            </a:extLst>
          </p:cNvPr>
          <p:cNvSpPr txBox="1"/>
          <p:nvPr/>
        </p:nvSpPr>
        <p:spPr>
          <a:xfrm>
            <a:off x="461639" y="1482570"/>
            <a:ext cx="1009391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Розумний-</a:t>
            </a:r>
          </a:p>
          <a:p>
            <a:endParaRPr lang="uk-UA" sz="2800" dirty="0"/>
          </a:p>
          <a:p>
            <a:r>
              <a:rPr lang="uk-UA" sz="2800" dirty="0"/>
              <a:t>Дорогий-</a:t>
            </a:r>
          </a:p>
          <a:p>
            <a:endParaRPr lang="uk-UA" sz="2800" dirty="0"/>
          </a:p>
          <a:p>
            <a:r>
              <a:rPr lang="uk-UA" sz="2800" dirty="0"/>
              <a:t>Вороний-</a:t>
            </a:r>
          </a:p>
          <a:p>
            <a:endParaRPr lang="uk-UA" sz="2800" dirty="0"/>
          </a:p>
          <a:p>
            <a:r>
              <a:rPr lang="uk-UA" sz="2800" dirty="0"/>
              <a:t>Гарний-</a:t>
            </a:r>
          </a:p>
          <a:p>
            <a:endParaRPr lang="uk-UA" sz="2800" dirty="0"/>
          </a:p>
          <a:p>
            <a:r>
              <a:rPr lang="uk-UA" sz="2800" dirty="0"/>
              <a:t>Теплес</a:t>
            </a:r>
            <a:r>
              <a:rPr lang="uk-UA" sz="2800" b="1" dirty="0">
                <a:solidFill>
                  <a:srgbClr val="FF0000"/>
                </a:solidFill>
              </a:rPr>
              <a:t>еньк</a:t>
            </a:r>
            <a:r>
              <a:rPr lang="uk-UA" sz="2800" dirty="0"/>
              <a:t>ий-</a:t>
            </a:r>
          </a:p>
          <a:p>
            <a:endParaRPr lang="uk-UA" sz="2800" dirty="0"/>
          </a:p>
          <a:p>
            <a:r>
              <a:rPr lang="uk-UA" sz="2800" dirty="0"/>
              <a:t>Довгий-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C773A4-34FB-EA07-E531-474C321C0CD1}"/>
              </a:ext>
            </a:extLst>
          </p:cNvPr>
          <p:cNvSpPr txBox="1"/>
          <p:nvPr/>
        </p:nvSpPr>
        <p:spPr>
          <a:xfrm>
            <a:off x="8336132" y="186431"/>
            <a:ext cx="36664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/>
              <a:t>ПРАКТИКУЙМОСЯ</a:t>
            </a:r>
          </a:p>
        </p:txBody>
      </p:sp>
    </p:spTree>
    <p:extLst>
      <p:ext uri="{BB962C8B-B14F-4D97-AF65-F5344CB8AC3E}">
        <p14:creationId xmlns:p14="http://schemas.microsoft.com/office/powerpoint/2010/main" val="39559824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748EFF-04A7-EF2E-154E-E17B5D411C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AECBEF-D1C2-F404-1A58-1CCA2AF5C83E}"/>
              </a:ext>
            </a:extLst>
          </p:cNvPr>
          <p:cNvSpPr txBox="1"/>
          <p:nvPr/>
        </p:nvSpPr>
        <p:spPr>
          <a:xfrm>
            <a:off x="153880" y="977703"/>
            <a:ext cx="1188424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Розумний- розумн</a:t>
            </a:r>
            <a:r>
              <a:rPr lang="uk-UA" sz="2800" b="1" dirty="0"/>
              <a:t>іш</a:t>
            </a:r>
            <a:r>
              <a:rPr lang="uk-UA" sz="2800" dirty="0"/>
              <a:t>ий, </a:t>
            </a:r>
            <a:r>
              <a:rPr lang="uk-UA" sz="2800" b="1" dirty="0"/>
              <a:t>більш</a:t>
            </a:r>
            <a:r>
              <a:rPr lang="uk-UA" sz="2800" dirty="0"/>
              <a:t> розумний, </a:t>
            </a:r>
            <a:r>
              <a:rPr lang="uk-UA" sz="2800" b="1" dirty="0"/>
              <a:t>най</a:t>
            </a:r>
            <a:r>
              <a:rPr lang="uk-UA" sz="2800" dirty="0"/>
              <a:t>розумн</a:t>
            </a:r>
            <a:r>
              <a:rPr lang="uk-UA" sz="2800" b="1" dirty="0"/>
              <a:t>іш</a:t>
            </a:r>
            <a:r>
              <a:rPr lang="uk-UA" sz="2800" dirty="0"/>
              <a:t>ий, </a:t>
            </a:r>
            <a:r>
              <a:rPr lang="uk-UA" sz="2800" b="1" dirty="0"/>
              <a:t>найбільш</a:t>
            </a:r>
            <a:r>
              <a:rPr lang="uk-UA" sz="2800" dirty="0"/>
              <a:t> розумний.</a:t>
            </a:r>
          </a:p>
          <a:p>
            <a:endParaRPr lang="uk-UA" sz="2800" dirty="0"/>
          </a:p>
          <a:p>
            <a:r>
              <a:rPr lang="uk-UA" sz="2800" dirty="0"/>
              <a:t>Доро</a:t>
            </a:r>
            <a:r>
              <a:rPr lang="uk-UA" sz="2800" b="1" dirty="0"/>
              <a:t>г</a:t>
            </a:r>
            <a:r>
              <a:rPr lang="uk-UA" sz="2800" dirty="0"/>
              <a:t>ий- доро</a:t>
            </a:r>
            <a:r>
              <a:rPr lang="uk-UA" sz="2800" b="1" dirty="0"/>
              <a:t>жч</a:t>
            </a:r>
            <a:r>
              <a:rPr lang="uk-UA" sz="2800" dirty="0"/>
              <a:t>ий, </a:t>
            </a:r>
            <a:r>
              <a:rPr lang="uk-UA" sz="2800" b="1" dirty="0"/>
              <a:t>більш </a:t>
            </a:r>
            <a:r>
              <a:rPr lang="uk-UA" sz="2800" dirty="0"/>
              <a:t>дорогий, </a:t>
            </a:r>
            <a:r>
              <a:rPr lang="uk-UA" sz="2800" b="1" dirty="0"/>
              <a:t>най</a:t>
            </a:r>
            <a:r>
              <a:rPr lang="uk-UA" sz="2800" dirty="0"/>
              <a:t>дорожчий, </a:t>
            </a:r>
            <a:r>
              <a:rPr lang="uk-UA" sz="2800" b="1" dirty="0"/>
              <a:t>найбільш </a:t>
            </a:r>
            <a:r>
              <a:rPr lang="uk-UA" sz="2800" dirty="0"/>
              <a:t>дорогий.</a:t>
            </a:r>
          </a:p>
          <a:p>
            <a:endParaRPr lang="uk-UA" sz="2800" dirty="0"/>
          </a:p>
          <a:p>
            <a:r>
              <a:rPr lang="uk-UA" sz="2800" dirty="0"/>
              <a:t>Вороний- абсолютна ознака, не утворюємо</a:t>
            </a:r>
          </a:p>
          <a:p>
            <a:endParaRPr lang="uk-UA" sz="2800" dirty="0"/>
          </a:p>
          <a:p>
            <a:r>
              <a:rPr lang="uk-UA" sz="2800" dirty="0"/>
              <a:t>Гарний- кращий, більш гарний, найкращий, найбільш гарний.</a:t>
            </a:r>
          </a:p>
          <a:p>
            <a:endParaRPr lang="uk-UA" sz="2800" dirty="0"/>
          </a:p>
          <a:p>
            <a:r>
              <a:rPr lang="uk-UA" sz="2800" dirty="0"/>
              <a:t>Теплес</a:t>
            </a:r>
            <a:r>
              <a:rPr lang="uk-UA" sz="2800" b="1" dirty="0"/>
              <a:t>еньк</a:t>
            </a:r>
            <a:r>
              <a:rPr lang="uk-UA" sz="2800" dirty="0"/>
              <a:t>ий- не утворюємо</a:t>
            </a:r>
          </a:p>
          <a:p>
            <a:endParaRPr lang="uk-UA" sz="2800" dirty="0"/>
          </a:p>
          <a:p>
            <a:r>
              <a:rPr lang="uk-UA" sz="2800" dirty="0"/>
              <a:t>Довгий- довший, більш довгий, найдовший, найбільш довгий.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F869A8-00CE-3D88-DF9D-4B7E113EEDA1}"/>
              </a:ext>
            </a:extLst>
          </p:cNvPr>
          <p:cNvSpPr txBox="1"/>
          <p:nvPr/>
        </p:nvSpPr>
        <p:spPr>
          <a:xfrm>
            <a:off x="8336132" y="186431"/>
            <a:ext cx="36664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/>
              <a:t>ПЕРЕВІРЯЙМО</a:t>
            </a:r>
          </a:p>
        </p:txBody>
      </p:sp>
    </p:spTree>
    <p:extLst>
      <p:ext uri="{BB962C8B-B14F-4D97-AF65-F5344CB8AC3E}">
        <p14:creationId xmlns:p14="http://schemas.microsoft.com/office/powerpoint/2010/main" val="3065576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2ABF3C6-9F56-1E63-D411-40D9F7A5D611}"/>
              </a:ext>
            </a:extLst>
          </p:cNvPr>
          <p:cNvSpPr txBox="1"/>
          <p:nvPr/>
        </p:nvSpPr>
        <p:spPr>
          <a:xfrm>
            <a:off x="648069" y="1953087"/>
            <a:ext cx="10955045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/>
              <a:t>Впр.3., с. 125 </a:t>
            </a:r>
          </a:p>
          <a:p>
            <a:pPr algn="just"/>
            <a:endParaRPr lang="uk-UA" sz="2800" dirty="0"/>
          </a:p>
          <a:p>
            <a:pPr algn="just"/>
            <a:r>
              <a:rPr lang="uk-UA" sz="2800" dirty="0" err="1"/>
              <a:t>Випишіть</a:t>
            </a:r>
            <a:r>
              <a:rPr lang="uk-UA" sz="2800" dirty="0"/>
              <a:t> прикметники, які можуть утворювати ступені порівняння. </a:t>
            </a:r>
          </a:p>
          <a:p>
            <a:pPr algn="just"/>
            <a:endParaRPr lang="uk-UA" sz="2800" dirty="0"/>
          </a:p>
          <a:p>
            <a:pPr algn="just"/>
            <a:r>
              <a:rPr lang="uk-UA" sz="2800" dirty="0"/>
              <a:t>Світлий, шоколадний, рябий, зелений, чорноокий, сліпий, відомий, березовий, дорогенький, голосний, височезний, глибокий, розумний</a:t>
            </a:r>
          </a:p>
        </p:txBody>
      </p:sp>
    </p:spTree>
    <p:extLst>
      <p:ext uri="{BB962C8B-B14F-4D97-AF65-F5344CB8AC3E}">
        <p14:creationId xmlns:p14="http://schemas.microsoft.com/office/powerpoint/2010/main" val="18802039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B256258-B3DD-09B9-E72F-9A1E41355FD0}"/>
              </a:ext>
            </a:extLst>
          </p:cNvPr>
          <p:cNvSpPr txBox="1"/>
          <p:nvPr/>
        </p:nvSpPr>
        <p:spPr>
          <a:xfrm>
            <a:off x="381740" y="630315"/>
            <a:ext cx="11239129" cy="58785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000" dirty="0" err="1"/>
              <a:t>Утворіть</a:t>
            </a:r>
            <a:r>
              <a:rPr lang="uk-UA" sz="2000" dirty="0"/>
              <a:t> </a:t>
            </a:r>
            <a:r>
              <a:rPr lang="uk-UA" sz="2800" b="1" dirty="0"/>
              <a:t>вищий та найвищий ступені </a:t>
            </a:r>
            <a:r>
              <a:rPr lang="uk-UA" sz="2000" dirty="0"/>
              <a:t>порівняння прикметників (обидві форми)</a:t>
            </a:r>
          </a:p>
          <a:p>
            <a:endParaRPr lang="uk-UA" sz="2000" dirty="0"/>
          </a:p>
          <a:p>
            <a:r>
              <a:rPr lang="uk-UA" sz="2800" dirty="0"/>
              <a:t>свіжий,</a:t>
            </a:r>
          </a:p>
          <a:p>
            <a:r>
              <a:rPr lang="uk-UA" sz="2800" dirty="0"/>
              <a:t>холодний,</a:t>
            </a:r>
          </a:p>
          <a:p>
            <a:r>
              <a:rPr lang="uk-UA" sz="2800" dirty="0"/>
              <a:t>кислий,</a:t>
            </a:r>
          </a:p>
          <a:p>
            <a:r>
              <a:rPr lang="uk-UA" sz="2800" dirty="0"/>
              <a:t>гарний,</a:t>
            </a:r>
          </a:p>
          <a:p>
            <a:r>
              <a:rPr lang="uk-UA" sz="2800" dirty="0"/>
              <a:t>гіркий,</a:t>
            </a:r>
          </a:p>
          <a:p>
            <a:r>
              <a:rPr lang="uk-UA" sz="2800" dirty="0"/>
              <a:t>солодкий,</a:t>
            </a:r>
          </a:p>
          <a:p>
            <a:r>
              <a:rPr lang="uk-UA" sz="2800" dirty="0"/>
              <a:t>солоний,</a:t>
            </a:r>
          </a:p>
          <a:p>
            <a:r>
              <a:rPr lang="uk-UA" sz="2800" dirty="0"/>
              <a:t>пасивний,</a:t>
            </a:r>
          </a:p>
          <a:p>
            <a:r>
              <a:rPr lang="uk-UA" sz="2800" dirty="0"/>
              <a:t>активний,</a:t>
            </a:r>
          </a:p>
          <a:p>
            <a:r>
              <a:rPr lang="uk-UA" sz="2800" dirty="0"/>
              <a:t>високий,</a:t>
            </a:r>
          </a:p>
          <a:p>
            <a:r>
              <a:rPr lang="uk-UA" sz="2800" dirty="0"/>
              <a:t>низький.</a:t>
            </a:r>
          </a:p>
        </p:txBody>
      </p:sp>
    </p:spTree>
    <p:extLst>
      <p:ext uri="{BB962C8B-B14F-4D97-AF65-F5344CB8AC3E}">
        <p14:creationId xmlns:p14="http://schemas.microsoft.com/office/powerpoint/2010/main" val="34480796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A9C158C-E906-BB3D-53EB-CD1E4841FB79}"/>
              </a:ext>
            </a:extLst>
          </p:cNvPr>
          <p:cNvSpPr txBox="1"/>
          <p:nvPr/>
        </p:nvSpPr>
        <p:spPr>
          <a:xfrm>
            <a:off x="321816" y="1309352"/>
            <a:ext cx="6094520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dirty="0"/>
              <a:t>Впр.5. Виконайте завдання в тестовій формі.</a:t>
            </a:r>
          </a:p>
          <a:p>
            <a:r>
              <a:rPr lang="uk-UA" sz="2400" b="1" dirty="0"/>
              <a:t>1. Ступені порівняння можна утворити </a:t>
            </a:r>
            <a:r>
              <a:rPr lang="uk-UA" sz="2400" dirty="0"/>
              <a:t>від обох прикметників рядка</a:t>
            </a:r>
          </a:p>
          <a:p>
            <a:r>
              <a:rPr lang="uk-UA" sz="2400" dirty="0"/>
              <a:t>А сміливий, німий</a:t>
            </a:r>
          </a:p>
          <a:p>
            <a:r>
              <a:rPr lang="uk-UA" sz="2400" dirty="0"/>
              <a:t>Б складний, чалий</a:t>
            </a:r>
          </a:p>
          <a:p>
            <a:r>
              <a:rPr lang="uk-UA" sz="2400" dirty="0"/>
              <a:t>В рожевий, кавовий </a:t>
            </a:r>
          </a:p>
          <a:p>
            <a:r>
              <a:rPr lang="uk-UA" sz="2400" dirty="0"/>
              <a:t>Г мудрий, легкий</a:t>
            </a:r>
          </a:p>
          <a:p>
            <a:r>
              <a:rPr lang="uk-UA" sz="2400" b="1" dirty="0"/>
              <a:t>2. Правильно утворено ступені </a:t>
            </a:r>
            <a:r>
              <a:rPr lang="uk-UA" sz="2400" dirty="0"/>
              <a:t>порівняння прикметників у рядку</a:t>
            </a:r>
          </a:p>
          <a:p>
            <a:r>
              <a:rPr lang="uk-UA" sz="2400" dirty="0"/>
              <a:t>А найбіліший, дорогий від усіх</a:t>
            </a:r>
          </a:p>
          <a:p>
            <a:r>
              <a:rPr lang="uk-UA" sz="2400" dirty="0"/>
              <a:t>Б новіший, більш твердіший</a:t>
            </a:r>
          </a:p>
          <a:p>
            <a:r>
              <a:rPr lang="uk-UA" sz="2400" dirty="0"/>
              <a:t>В тепліший, менш смачний</a:t>
            </a:r>
          </a:p>
          <a:p>
            <a:r>
              <a:rPr lang="uk-UA" sz="2400" dirty="0"/>
              <a:t>Г </a:t>
            </a:r>
            <a:r>
              <a:rPr lang="uk-UA" sz="2400" dirty="0" err="1"/>
              <a:t>якнайтихіший</a:t>
            </a:r>
            <a:r>
              <a:rPr lang="uk-UA" sz="2400" dirty="0"/>
              <a:t>, самий легший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A041D4C-6B77-E47F-FE2C-6417DE10568F}"/>
              </a:ext>
            </a:extLst>
          </p:cNvPr>
          <p:cNvSpPr txBox="1"/>
          <p:nvPr/>
        </p:nvSpPr>
        <p:spPr>
          <a:xfrm>
            <a:off x="6562817" y="1914863"/>
            <a:ext cx="5466426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dirty="0"/>
              <a:t>3</a:t>
            </a:r>
            <a:r>
              <a:rPr lang="uk-UA" sz="2800" dirty="0"/>
              <a:t>. Неправильно утворено ступені порівняння прикметників у рядку </a:t>
            </a:r>
          </a:p>
          <a:p>
            <a:pPr algn="just"/>
            <a:r>
              <a:rPr lang="uk-UA" sz="2800" dirty="0"/>
              <a:t>А найменш шкідливіший, </a:t>
            </a:r>
            <a:r>
              <a:rPr lang="uk-UA" sz="2800" dirty="0" err="1"/>
              <a:t>глибочіший</a:t>
            </a:r>
            <a:endParaRPr lang="uk-UA" sz="2800" dirty="0"/>
          </a:p>
          <a:p>
            <a:pPr algn="just"/>
            <a:r>
              <a:rPr lang="uk-UA" sz="2800" dirty="0"/>
              <a:t>Б стрункіший, найніжніший</a:t>
            </a:r>
          </a:p>
          <a:p>
            <a:pPr algn="just"/>
            <a:r>
              <a:rPr lang="uk-UA" sz="2800" dirty="0"/>
              <a:t>В більш зелений, добріший над усе</a:t>
            </a:r>
          </a:p>
          <a:p>
            <a:pPr algn="just"/>
            <a:r>
              <a:rPr lang="uk-UA" sz="2800" dirty="0"/>
              <a:t>Г найкращий, менш потужний</a:t>
            </a:r>
          </a:p>
        </p:txBody>
      </p:sp>
    </p:spTree>
    <p:extLst>
      <p:ext uri="{BB962C8B-B14F-4D97-AF65-F5344CB8AC3E}">
        <p14:creationId xmlns:p14="http://schemas.microsoft.com/office/powerpoint/2010/main" val="35988336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0598A01-A825-4B84-9A07-5D7B00EB6528}"/>
              </a:ext>
            </a:extLst>
          </p:cNvPr>
          <p:cNvSpPr txBox="1"/>
          <p:nvPr/>
        </p:nvSpPr>
        <p:spPr>
          <a:xfrm>
            <a:off x="3618390" y="289679"/>
            <a:ext cx="851146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uk-UA" b="1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Визначте, до яких розрядів належать словосполучення. </a:t>
            </a:r>
          </a:p>
          <a:p>
            <a:pPr algn="l"/>
            <a:r>
              <a:rPr lang="uk-UA" b="1" dirty="0">
                <a:solidFill>
                  <a:srgbClr val="000000"/>
                </a:solidFill>
                <a:latin typeface="Verdana" panose="020B0604030504040204" pitchFamily="34" charset="0"/>
              </a:rPr>
              <a:t>УТВОРІТЬ СТУПЕНІ ПОРІВНЯННЯ, де це можливо:</a:t>
            </a:r>
          </a:p>
          <a:p>
            <a:pPr algn="l"/>
            <a:endParaRPr lang="uk-UA" b="1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algn="l"/>
            <a:endParaRPr lang="uk-UA" b="1" dirty="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graphicFrame>
        <p:nvGraphicFramePr>
          <p:cNvPr id="4" name="Таблиця 3">
            <a:extLst>
              <a:ext uri="{FF2B5EF4-FFF2-40B4-BE49-F238E27FC236}">
                <a16:creationId xmlns:a16="http://schemas.microsoft.com/office/drawing/2014/main" id="{559FC6DC-52DC-EDB9-1274-4F657F494A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6862422"/>
              </p:ext>
            </p:extLst>
          </p:nvPr>
        </p:nvGraphicFramePr>
        <p:xfrm>
          <a:off x="1323759" y="3897872"/>
          <a:ext cx="9544482" cy="125984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47325413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333343333"/>
                    </a:ext>
                  </a:extLst>
                </a:gridCol>
                <a:gridCol w="4125816">
                  <a:extLst>
                    <a:ext uri="{9D8B030D-6E8A-4147-A177-3AD203B41FA5}">
                      <a16:colId xmlns:a16="http://schemas.microsoft.com/office/drawing/2014/main" val="247442962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2800" dirty="0"/>
                        <a:t>Якісні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/>
                        <a:t>Відносні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/>
                        <a:t>присвійні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64559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46702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600664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6075E2FE-3775-5A32-D233-F50A7048B10D}"/>
              </a:ext>
            </a:extLst>
          </p:cNvPr>
          <p:cNvSpPr txBox="1"/>
          <p:nvPr/>
        </p:nvSpPr>
        <p:spPr>
          <a:xfrm>
            <a:off x="1784413" y="1504233"/>
            <a:ext cx="101471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/>
              <a:t>Ароматна кава, скляна ваза, Оленчина книжка, літній дощ, шкільний підручник, малесеньке яблуко,  батькова хата, ніжний голос, польова дорога,  тепла хвиля, сестрина хустка, дрібнесенькі краплі. </a:t>
            </a:r>
          </a:p>
        </p:txBody>
      </p:sp>
    </p:spTree>
    <p:extLst>
      <p:ext uri="{BB962C8B-B14F-4D97-AF65-F5344CB8AC3E}">
        <p14:creationId xmlns:p14="http://schemas.microsoft.com/office/powerpoint/2010/main" val="42139924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8E5F1EA-2F54-6B37-8224-7479A34C0B2D}"/>
              </a:ext>
            </a:extLst>
          </p:cNvPr>
          <p:cNvSpPr txBox="1"/>
          <p:nvPr/>
        </p:nvSpPr>
        <p:spPr>
          <a:xfrm>
            <a:off x="108750" y="86103"/>
            <a:ext cx="919504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/>
              <a:t>Впр.7., с. 126  Розгляньте ілюстрації та виконайте завдання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3517211-14A7-2F20-5F63-8ACEF2A059BA}"/>
              </a:ext>
            </a:extLst>
          </p:cNvPr>
          <p:cNvSpPr txBox="1"/>
          <p:nvPr/>
        </p:nvSpPr>
        <p:spPr>
          <a:xfrm>
            <a:off x="108751" y="1225118"/>
            <a:ext cx="4898256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uk-UA" sz="2400" dirty="0"/>
          </a:p>
          <a:p>
            <a:pPr algn="just"/>
            <a:r>
              <a:rPr lang="uk-UA" sz="2400" b="1" dirty="0"/>
              <a:t>Довідка.</a:t>
            </a:r>
            <a:r>
              <a:rPr lang="uk-UA" sz="2400" dirty="0"/>
              <a:t> Великий, вітамінний, жовтавий, дрібний, зернистий, кислий, кисло-солодкий, кримський, соковитий, ароматний, круглуватий, ніжний, червонобокий, солодкий, запашний, морозостійкий, корисний, смачнючий, стиглий, помаранчевий, тверденький, пахучий, приємний, жовтобокий, кислий, ранній, японський, яскравий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3153707-DE8C-5121-26A1-22E5ED0482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0521" y="1979720"/>
            <a:ext cx="6962728" cy="435745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A935D82-B7D0-B36F-822F-9C11D7364417}"/>
              </a:ext>
            </a:extLst>
          </p:cNvPr>
          <p:cNvSpPr txBox="1"/>
          <p:nvPr/>
        </p:nvSpPr>
        <p:spPr>
          <a:xfrm>
            <a:off x="5271116" y="624953"/>
            <a:ext cx="672261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i="1" dirty="0"/>
              <a:t>Дібравши з довідки до кожної ілюстрації прикметник, </a:t>
            </a:r>
            <a:r>
              <a:rPr lang="uk-UA" i="1" dirty="0" err="1"/>
              <a:t>утворіть</a:t>
            </a:r>
            <a:r>
              <a:rPr lang="uk-UA" i="1" dirty="0"/>
              <a:t> від нього </a:t>
            </a:r>
            <a:r>
              <a:rPr lang="uk-UA" b="1" i="1" dirty="0"/>
              <a:t>всі форми ступенів порівняння (письмово).</a:t>
            </a:r>
            <a:r>
              <a:rPr lang="uk-UA" i="1" dirty="0"/>
              <a:t> З’ясуйте, чому не завжди їх можна утворити. </a:t>
            </a:r>
          </a:p>
        </p:txBody>
      </p:sp>
    </p:spTree>
    <p:extLst>
      <p:ext uri="{BB962C8B-B14F-4D97-AF65-F5344CB8AC3E}">
        <p14:creationId xmlns:p14="http://schemas.microsoft.com/office/powerpoint/2010/main" val="23813367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D2B35FF-0E5C-8FCE-C3C3-CABDBEE2058E}"/>
              </a:ext>
            </a:extLst>
          </p:cNvPr>
          <p:cNvSpPr txBox="1"/>
          <p:nvPr/>
        </p:nvSpPr>
        <p:spPr>
          <a:xfrm>
            <a:off x="142043" y="1652587"/>
            <a:ext cx="8238477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000" b="1" dirty="0"/>
              <a:t>Впр.9., с. 127  </a:t>
            </a:r>
            <a:r>
              <a:rPr lang="uk-UA" sz="2000" dirty="0"/>
              <a:t>Перепишіть речення, уставивши на місці пропусків прикметники з довідки. </a:t>
            </a:r>
          </a:p>
          <a:p>
            <a:pPr algn="just"/>
            <a:r>
              <a:rPr lang="uk-UA" sz="2000" dirty="0"/>
              <a:t>У садку лежав … сніг. Якимові ноги глибоко поринали в сніг і залишали багато ямок. Василько то стрибав у ті ямки, то розгортав ногами … сніг. … голі дерева стояли в садку, настовбурчившись замерзлими гілочками, і, наче …, не ворушилися від вітру. Аж ось здалеку … хвоєю замаячіла ялинка (За М. Коцюбинським). </a:t>
            </a:r>
          </a:p>
          <a:p>
            <a:pPr algn="just"/>
            <a:endParaRPr lang="uk-UA" sz="2000" dirty="0"/>
          </a:p>
          <a:p>
            <a:pPr algn="just"/>
            <a:r>
              <a:rPr lang="uk-UA" sz="2000" b="1" dirty="0"/>
              <a:t>Довідка.</a:t>
            </a:r>
            <a:r>
              <a:rPr lang="uk-UA" sz="2000" dirty="0"/>
              <a:t> Глибокий- глибший, більш глибокий, найглибший, найбільш глибокий. , пухкий, чорний, мертвий, зелений. </a:t>
            </a:r>
          </a:p>
          <a:p>
            <a:pPr algn="just"/>
            <a:endParaRPr lang="uk-UA" sz="2000" dirty="0"/>
          </a:p>
          <a:p>
            <a:pPr algn="just"/>
            <a:r>
              <a:rPr lang="uk-UA" sz="2000" i="1" dirty="0"/>
              <a:t>А. </a:t>
            </a:r>
            <a:r>
              <a:rPr lang="uk-UA" sz="2000" i="1" dirty="0" err="1"/>
              <a:t>Утворіть</a:t>
            </a:r>
            <a:r>
              <a:rPr lang="uk-UA" sz="2000" i="1" dirty="0"/>
              <a:t> і запишіть від одного з прикметників усі можливі форми ступенів порівняння. </a:t>
            </a:r>
          </a:p>
          <a:p>
            <a:pPr algn="just"/>
            <a:endParaRPr lang="uk-UA" sz="2000" i="1" dirty="0"/>
          </a:p>
          <a:p>
            <a:pPr algn="just"/>
            <a:endParaRPr lang="uk-UA" sz="2000" i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CB97EE8-A04D-6CA2-EA6C-FE832AA823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6502" y="0"/>
            <a:ext cx="4023455" cy="330517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D9E0898-3CA6-E96B-6C4F-9B2EA9641159}"/>
              </a:ext>
            </a:extLst>
          </p:cNvPr>
          <p:cNvSpPr txBox="1"/>
          <p:nvPr/>
        </p:nvSpPr>
        <p:spPr>
          <a:xfrm>
            <a:off x="454980" y="564684"/>
            <a:ext cx="149810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/>
              <a:t>§ 63–64 </a:t>
            </a:r>
            <a:endParaRPr lang="uk-UA" sz="2800" b="1" dirty="0"/>
          </a:p>
        </p:txBody>
      </p:sp>
    </p:spTree>
    <p:extLst>
      <p:ext uri="{BB962C8B-B14F-4D97-AF65-F5344CB8AC3E}">
        <p14:creationId xmlns:p14="http://schemas.microsoft.com/office/powerpoint/2010/main" val="1592590388"/>
      </p:ext>
    </p:extLst>
  </p:cSld>
  <p:clrMapOvr>
    <a:masterClrMapping/>
  </p:clrMapOvr>
</p:sld>
</file>

<file path=ppt/theme/theme1.xml><?xml version="1.0" encoding="utf-8"?>
<a:theme xmlns:a="http://schemas.openxmlformats.org/drawingml/2006/main" name="Туман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Туман</Template>
  <TotalTime>184</TotalTime>
  <Words>899</Words>
  <Application>Microsoft Office PowerPoint</Application>
  <PresentationFormat>Широкий екран</PresentationFormat>
  <Paragraphs>135</Paragraphs>
  <Slides>16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16</vt:i4>
      </vt:variant>
    </vt:vector>
  </HeadingPairs>
  <TitlesOfParts>
    <vt:vector size="21" baseType="lpstr">
      <vt:lpstr>Arial</vt:lpstr>
      <vt:lpstr>Century Gothic</vt:lpstr>
      <vt:lpstr>Verdana</vt:lpstr>
      <vt:lpstr>Wingdings</vt:lpstr>
      <vt:lpstr>Туман</vt:lpstr>
      <vt:lpstr>Ступені  порівняння  якісних прикметників 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Прикметник як частина мови: значення, морфологічні ознаки, синтаксична роль</dc:title>
  <dc:creator>Тетяна Сезько</dc:creator>
  <cp:lastModifiedBy>Тетяна Сезько</cp:lastModifiedBy>
  <cp:revision>41</cp:revision>
  <dcterms:created xsi:type="dcterms:W3CDTF">2024-02-03T16:52:36Z</dcterms:created>
  <dcterms:modified xsi:type="dcterms:W3CDTF">2024-06-28T10:06:20Z</dcterms:modified>
</cp:coreProperties>
</file>