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8" r:id="rId13"/>
    <p:sldId id="267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0251" autoAdjust="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8FD1E-2753-49DC-89D0-9267CDBF3D92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1F322B-DD4C-402E-A0B4-6ED606C08D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7365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322B-DD4C-402E-A0B4-6ED606C08DD8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6374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 smtClean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322B-DD4C-402E-A0B4-6ED606C08DD8}" type="slidenum">
              <a:rPr lang="uk-UA" smtClean="0"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4205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0879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5059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1283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1592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3856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1923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0176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3250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29347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2616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1744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11D39-29E9-4785-96AF-97B87C8B90E7}" type="datetimeFigureOut">
              <a:rPr lang="uk-UA" smtClean="0"/>
              <a:t>07.07.2023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334FD-2885-4901-8904-326CF8AAC73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4425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0360" y="1470092"/>
            <a:ext cx="9144000" cy="2387600"/>
          </a:xfrm>
        </p:spPr>
        <p:txBody>
          <a:bodyPr/>
          <a:lstStyle/>
          <a:p>
            <a:r>
              <a:rPr lang="uk-UA" dirty="0" smtClean="0"/>
              <a:t>«Літературна норма української мови»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51356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72742" y="695459"/>
            <a:ext cx="69159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Мовна</a:t>
            </a:r>
            <a:r>
              <a:rPr lang="uk-UA" dirty="0" smtClean="0"/>
              <a:t> норма – </a:t>
            </a:r>
            <a:r>
              <a:rPr lang="uk-UA" dirty="0" err="1" smtClean="0"/>
              <a:t>мовний</a:t>
            </a:r>
            <a:r>
              <a:rPr lang="uk-UA" dirty="0" smtClean="0"/>
              <a:t> засіб (звук, значуща частина слова, значення слова і фразеологізму, форма слова, словосполучення і речення), закріплений практикою і рекомендований до вживання як </a:t>
            </a:r>
            <a:r>
              <a:rPr lang="uk-UA" dirty="0" err="1" smtClean="0"/>
              <a:t>обов</a:t>
            </a:r>
            <a:r>
              <a:rPr lang="en-US" dirty="0" smtClean="0"/>
              <a:t>’</a:t>
            </a:r>
            <a:r>
              <a:rPr lang="uk-UA" dirty="0" err="1" smtClean="0"/>
              <a:t>язковий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3" name="Стрілка вниз 2"/>
          <p:cNvSpPr/>
          <p:nvPr/>
        </p:nvSpPr>
        <p:spPr>
          <a:xfrm>
            <a:off x="5035640" y="220228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2472741" y="3812146"/>
            <a:ext cx="7070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Норми літературної мови – правила, якими мовці користуються в усному й писемному мовленні.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665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2293" y="656823"/>
            <a:ext cx="3554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Джерела </a:t>
            </a:r>
            <a:r>
              <a:rPr lang="uk-UA" sz="2400" dirty="0" err="1" smtClean="0"/>
              <a:t>мовних</a:t>
            </a:r>
            <a:r>
              <a:rPr lang="uk-UA" sz="2400" dirty="0" smtClean="0"/>
              <a:t> норм:</a:t>
            </a:r>
            <a:endParaRPr lang="uk-UA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146220" y="1841679"/>
            <a:ext cx="30265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2400" dirty="0" smtClean="0"/>
              <a:t> Публікації у ЗМІ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400" dirty="0"/>
              <a:t> </a:t>
            </a:r>
            <a:r>
              <a:rPr lang="uk-UA" sz="2400" dirty="0" err="1"/>
              <a:t>М</a:t>
            </a:r>
            <a:r>
              <a:rPr lang="uk-UA" sz="2400" dirty="0" err="1" smtClean="0"/>
              <a:t>овна</a:t>
            </a:r>
            <a:r>
              <a:rPr lang="uk-UA" sz="2400" dirty="0" smtClean="0"/>
              <a:t> практика користувачів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400" dirty="0" smtClean="0"/>
              <a:t>Дані мовознавчих досліджень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2400" dirty="0" smtClean="0"/>
              <a:t>Твори художньої літератури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9880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Повторення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uk-UA" dirty="0" smtClean="0"/>
              <a:t> Фонетика -</a:t>
            </a:r>
          </a:p>
          <a:p>
            <a:r>
              <a:rPr lang="uk-UA" dirty="0"/>
              <a:t>вивчає звуковий склад </a:t>
            </a:r>
            <a:r>
              <a:rPr lang="uk-UA" dirty="0" smtClean="0"/>
              <a:t>мови.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 Стилістика – </a:t>
            </a:r>
          </a:p>
          <a:p>
            <a:r>
              <a:rPr lang="uk-UA" dirty="0"/>
              <a:t> </a:t>
            </a:r>
            <a:r>
              <a:rPr lang="ru-RU" dirty="0" err="1"/>
              <a:t>вивчає</a:t>
            </a:r>
            <a:r>
              <a:rPr lang="ru-RU" dirty="0"/>
              <a:t> стиль в </a:t>
            </a:r>
            <a:r>
              <a:rPr lang="ru-RU" dirty="0" err="1"/>
              <a:t>усіх</a:t>
            </a:r>
            <a:r>
              <a:rPr lang="ru-RU" dirty="0"/>
              <a:t> </a:t>
            </a:r>
            <a:r>
              <a:rPr lang="ru-RU" dirty="0" err="1"/>
              <a:t>мовознавчих</a:t>
            </a:r>
            <a:r>
              <a:rPr lang="ru-RU" dirty="0"/>
              <a:t> </a:t>
            </a:r>
            <a:r>
              <a:rPr lang="ru-RU" dirty="0" err="1"/>
              <a:t>значеннях</a:t>
            </a:r>
            <a:r>
              <a:rPr lang="ru-RU" dirty="0"/>
              <a:t> цього </a:t>
            </a:r>
            <a:r>
              <a:rPr lang="ru-RU" dirty="0" err="1" smtClean="0"/>
              <a:t>терміна</a:t>
            </a:r>
            <a:r>
              <a:rPr lang="ru-RU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 </a:t>
            </a:r>
            <a:r>
              <a:rPr lang="ru-RU" dirty="0" err="1" smtClean="0"/>
              <a:t>Лексикологія</a:t>
            </a:r>
            <a:r>
              <a:rPr lang="ru-RU" dirty="0" smtClean="0"/>
              <a:t> –</a:t>
            </a:r>
          </a:p>
          <a:p>
            <a:r>
              <a:rPr lang="ru-RU" dirty="0"/>
              <a:t> </a:t>
            </a:r>
            <a:r>
              <a:rPr lang="ru-RU" dirty="0" err="1"/>
              <a:t>вивчає</a:t>
            </a:r>
            <a:r>
              <a:rPr lang="ru-RU" dirty="0"/>
              <a:t> лексику (</a:t>
            </a:r>
            <a:r>
              <a:rPr lang="ru-RU" dirty="0" err="1"/>
              <a:t>словниковий</a:t>
            </a:r>
            <a:r>
              <a:rPr lang="ru-RU" dirty="0"/>
              <a:t> склад </a:t>
            </a:r>
            <a:r>
              <a:rPr lang="ru-RU" dirty="0" err="1"/>
              <a:t>мови</a:t>
            </a:r>
            <a:r>
              <a:rPr lang="ru-RU" dirty="0" smtClean="0"/>
              <a:t>).</a:t>
            </a:r>
            <a:endParaRPr lang="uk-UA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uk-UA" dirty="0" smtClean="0"/>
              <a:t> Синтаксис – </a:t>
            </a:r>
          </a:p>
          <a:p>
            <a:r>
              <a:rPr lang="uk-UA" dirty="0"/>
              <a:t> </a:t>
            </a:r>
            <a:r>
              <a:rPr lang="ru-RU" dirty="0"/>
              <a:t> </a:t>
            </a:r>
            <a:r>
              <a:rPr lang="ru-RU" dirty="0" err="1"/>
              <a:t>вивчає</a:t>
            </a:r>
            <a:r>
              <a:rPr lang="ru-RU" dirty="0"/>
              <a:t> </a:t>
            </a:r>
            <a:r>
              <a:rPr lang="ru-RU" dirty="0" err="1"/>
              <a:t>словосполучення</a:t>
            </a:r>
            <a:r>
              <a:rPr lang="ru-RU" dirty="0"/>
              <a:t> та </a:t>
            </a:r>
            <a:r>
              <a:rPr lang="ru-RU" dirty="0" err="1"/>
              <a:t>речення</a:t>
            </a:r>
            <a:r>
              <a:rPr lang="ru-RU" dirty="0"/>
              <a:t>,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будову</a:t>
            </a:r>
            <a:r>
              <a:rPr lang="ru-RU" dirty="0"/>
              <a:t>, </a:t>
            </a:r>
            <a:r>
              <a:rPr lang="ru-RU" dirty="0" err="1"/>
              <a:t>типи</a:t>
            </a:r>
            <a:r>
              <a:rPr lang="ru-RU" dirty="0"/>
              <a:t> й </a:t>
            </a:r>
            <a:r>
              <a:rPr lang="ru-RU" dirty="0" err="1"/>
              <a:t>об'єднання</a:t>
            </a:r>
            <a:r>
              <a:rPr lang="ru-RU" dirty="0"/>
              <a:t> в </a:t>
            </a:r>
            <a:r>
              <a:rPr lang="ru-RU" dirty="0" err="1"/>
              <a:t>надфразні</a:t>
            </a:r>
            <a:r>
              <a:rPr lang="ru-RU" dirty="0"/>
              <a:t> </a:t>
            </a:r>
            <a:r>
              <a:rPr lang="ru-RU" dirty="0" err="1"/>
              <a:t>одиниці</a:t>
            </a:r>
            <a:r>
              <a:rPr lang="ru-RU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 </a:t>
            </a:r>
            <a:r>
              <a:rPr lang="ru-RU" dirty="0" err="1" smtClean="0"/>
              <a:t>Морфологія</a:t>
            </a:r>
            <a:r>
              <a:rPr lang="ru-RU" dirty="0" smtClean="0"/>
              <a:t> – </a:t>
            </a:r>
          </a:p>
          <a:p>
            <a:r>
              <a:rPr lang="ru-RU" dirty="0"/>
              <a:t> </a:t>
            </a:r>
            <a:r>
              <a:rPr lang="ru-RU" dirty="0" err="1"/>
              <a:t>вивчає</a:t>
            </a:r>
            <a:r>
              <a:rPr lang="ru-RU" dirty="0"/>
              <a:t> </a:t>
            </a:r>
            <a:r>
              <a:rPr lang="ru-RU" dirty="0" err="1"/>
              <a:t>явища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характеризують</a:t>
            </a:r>
            <a:r>
              <a:rPr lang="ru-RU" dirty="0"/>
              <a:t> </a:t>
            </a:r>
            <a:r>
              <a:rPr lang="ru-RU" dirty="0" err="1"/>
              <a:t>граматичну</a:t>
            </a:r>
            <a:r>
              <a:rPr lang="ru-RU" dirty="0"/>
              <a:t> природу слова як </a:t>
            </a:r>
            <a:r>
              <a:rPr lang="ru-RU" dirty="0" err="1"/>
              <a:t>граматичної</a:t>
            </a:r>
            <a:r>
              <a:rPr lang="ru-RU" dirty="0"/>
              <a:t> </a:t>
            </a:r>
            <a:r>
              <a:rPr lang="ru-RU" dirty="0" err="1"/>
              <a:t>одиниці</a:t>
            </a:r>
            <a:r>
              <a:rPr lang="ru-RU" dirty="0"/>
              <a:t> </a:t>
            </a:r>
            <a:r>
              <a:rPr lang="ru-RU" dirty="0" err="1"/>
              <a:t>мови</a:t>
            </a:r>
            <a:r>
              <a:rPr lang="ru-RU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4012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2732" y="489397"/>
            <a:ext cx="8358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Орфоепічна норма </a:t>
            </a:r>
            <a:endParaRPr lang="uk-UA" sz="3200" dirty="0"/>
          </a:p>
        </p:txBody>
      </p:sp>
      <p:sp>
        <p:nvSpPr>
          <p:cNvPr id="3" name="Стрілка вниз 2"/>
          <p:cNvSpPr/>
          <p:nvPr/>
        </p:nvSpPr>
        <p:spPr>
          <a:xfrm>
            <a:off x="2215166" y="119773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740535" y="2421228"/>
            <a:ext cx="42113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Це правильна вимова голосних та приголосних звуків, звукосполучень, правильне наголошування слів </a:t>
            </a:r>
            <a:endParaRPr lang="uk-UA" sz="2000" dirty="0"/>
          </a:p>
        </p:txBody>
      </p:sp>
      <p:sp>
        <p:nvSpPr>
          <p:cNvPr id="5" name="Стрілка вниз 4"/>
          <p:cNvSpPr/>
          <p:nvPr/>
        </p:nvSpPr>
        <p:spPr>
          <a:xfrm>
            <a:off x="2215166" y="3436891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1893194" y="4615354"/>
            <a:ext cx="24083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err="1" smtClean="0"/>
              <a:t>Чорн</a:t>
            </a:r>
            <a:r>
              <a:rPr lang="uk-UA" sz="2000" dirty="0" err="1" smtClean="0">
                <a:solidFill>
                  <a:srgbClr val="FF0000"/>
                </a:solidFill>
              </a:rPr>
              <a:t>О</a:t>
            </a:r>
            <a:r>
              <a:rPr lang="uk-UA" sz="2000" dirty="0" err="1" smtClean="0"/>
              <a:t>зем</a:t>
            </a:r>
            <a:endParaRPr lang="uk-UA" sz="2000" dirty="0" smtClean="0"/>
          </a:p>
          <a:p>
            <a:r>
              <a:rPr lang="uk-UA" sz="2000" dirty="0" err="1" smtClean="0"/>
              <a:t>Чергов</a:t>
            </a:r>
            <a:r>
              <a:rPr lang="uk-UA" sz="2000" dirty="0" err="1" smtClean="0">
                <a:solidFill>
                  <a:srgbClr val="FF0000"/>
                </a:solidFill>
              </a:rPr>
              <a:t>И</a:t>
            </a:r>
            <a:r>
              <a:rPr lang="uk-UA" sz="2000" dirty="0" err="1" smtClean="0"/>
              <a:t>й</a:t>
            </a:r>
            <a:r>
              <a:rPr lang="uk-UA" sz="2000" dirty="0" smtClean="0"/>
              <a:t> </a:t>
            </a:r>
          </a:p>
          <a:p>
            <a:r>
              <a:rPr lang="uk-UA" sz="2000" dirty="0" smtClean="0">
                <a:solidFill>
                  <a:srgbClr val="FF0000"/>
                </a:solidFill>
              </a:rPr>
              <a:t>Ф</a:t>
            </a:r>
            <a:r>
              <a:rPr lang="uk-UA" sz="2000" dirty="0" smtClean="0"/>
              <a:t>ольга </a:t>
            </a:r>
            <a:endParaRPr lang="uk-UA" sz="2000" dirty="0" smtClean="0">
              <a:solidFill>
                <a:srgbClr val="FF0000"/>
              </a:solidFill>
            </a:endParaRPr>
          </a:p>
          <a:p>
            <a:r>
              <a:rPr lang="uk-UA" sz="2000" dirty="0" err="1" smtClean="0"/>
              <a:t>Один</a:t>
            </a:r>
            <a:r>
              <a:rPr lang="uk-UA" sz="2000" dirty="0" err="1" smtClean="0">
                <a:solidFill>
                  <a:srgbClr val="FF0000"/>
                </a:solidFill>
              </a:rPr>
              <a:t>А</a:t>
            </a:r>
            <a:r>
              <a:rPr lang="uk-UA" sz="2000" dirty="0" err="1" smtClean="0"/>
              <a:t>дцять</a:t>
            </a:r>
            <a:r>
              <a:rPr lang="uk-UA" sz="2000" dirty="0" smtClean="0"/>
              <a:t> </a:t>
            </a:r>
          </a:p>
          <a:p>
            <a:r>
              <a:rPr lang="uk-UA" sz="2000" dirty="0" err="1" smtClean="0"/>
              <a:t>Грабл</a:t>
            </a:r>
            <a:r>
              <a:rPr lang="uk-UA" sz="2000" dirty="0" err="1" smtClean="0">
                <a:solidFill>
                  <a:srgbClr val="FF0000"/>
                </a:solidFill>
              </a:rPr>
              <a:t>І</a:t>
            </a:r>
            <a:endParaRPr lang="uk-UA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7302321" y="439279"/>
            <a:ext cx="45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Орфографічна норма </a:t>
            </a:r>
            <a:endParaRPr lang="uk-UA" sz="3200" dirty="0"/>
          </a:p>
        </p:txBody>
      </p:sp>
      <p:sp>
        <p:nvSpPr>
          <p:cNvPr id="9" name="Стрілка вниз 8"/>
          <p:cNvSpPr/>
          <p:nvPr/>
        </p:nvSpPr>
        <p:spPr>
          <a:xfrm>
            <a:off x="8912180" y="107417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TextBox 9"/>
          <p:cNvSpPr txBox="1"/>
          <p:nvPr/>
        </p:nvSpPr>
        <p:spPr>
          <a:xfrm>
            <a:off x="6426557" y="2220335"/>
            <a:ext cx="53447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Це правильне написання слів та їхніх значущих частин, написання слів окремо, разом чи через дефіс, правильне вживання великої букви</a:t>
            </a:r>
            <a:endParaRPr lang="uk-UA" sz="2000" dirty="0"/>
          </a:p>
        </p:txBody>
      </p:sp>
      <p:sp>
        <p:nvSpPr>
          <p:cNvPr id="11" name="Стрілка вниз 10"/>
          <p:cNvSpPr/>
          <p:nvPr/>
        </p:nvSpPr>
        <p:spPr>
          <a:xfrm>
            <a:off x="8842054" y="324525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8474298" y="4615354"/>
            <a:ext cx="27947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Будь </a:t>
            </a:r>
            <a:r>
              <a:rPr lang="uk-UA" dirty="0" smtClean="0">
                <a:solidFill>
                  <a:srgbClr val="FF0000"/>
                </a:solidFill>
              </a:rPr>
              <a:t>–</a:t>
            </a:r>
            <a:r>
              <a:rPr lang="uk-UA" dirty="0" smtClean="0"/>
              <a:t>що</a:t>
            </a:r>
          </a:p>
          <a:p>
            <a:r>
              <a:rPr lang="uk-UA" dirty="0" smtClean="0"/>
              <a:t>Флеш</a:t>
            </a:r>
            <a:r>
              <a:rPr lang="uk-UA" dirty="0" smtClean="0">
                <a:solidFill>
                  <a:srgbClr val="FF0000"/>
                </a:solidFill>
              </a:rPr>
              <a:t>-</a:t>
            </a:r>
            <a:r>
              <a:rPr lang="uk-UA" dirty="0" smtClean="0"/>
              <a:t>картка</a:t>
            </a:r>
          </a:p>
          <a:p>
            <a:r>
              <a:rPr lang="uk-UA" dirty="0" smtClean="0"/>
              <a:t>Жовто</a:t>
            </a:r>
            <a:r>
              <a:rPr lang="uk-UA" dirty="0" smtClean="0">
                <a:solidFill>
                  <a:srgbClr val="FF0000"/>
                </a:solidFill>
              </a:rPr>
              <a:t>г</a:t>
            </a:r>
            <a:r>
              <a:rPr lang="uk-UA" dirty="0" smtClean="0"/>
              <a:t>арячий</a:t>
            </a:r>
          </a:p>
          <a:p>
            <a:r>
              <a:rPr lang="uk-UA" dirty="0" smtClean="0"/>
              <a:t>Пр</a:t>
            </a:r>
            <a:r>
              <a:rPr lang="uk-UA" dirty="0" smtClean="0">
                <a:solidFill>
                  <a:srgbClr val="FF0000"/>
                </a:solidFill>
              </a:rPr>
              <a:t>е</a:t>
            </a:r>
            <a:r>
              <a:rPr lang="uk-UA" dirty="0" smtClean="0"/>
              <a:t>зирство</a:t>
            </a:r>
          </a:p>
          <a:p>
            <a:r>
              <a:rPr lang="uk-UA" dirty="0" smtClean="0"/>
              <a:t>Ані</a:t>
            </a:r>
            <a:r>
              <a:rPr lang="uk-UA" dirty="0" smtClean="0">
                <a:solidFill>
                  <a:srgbClr val="FF0000"/>
                </a:solidFill>
              </a:rPr>
              <a:t>щ</a:t>
            </a:r>
            <a:r>
              <a:rPr lang="uk-UA" dirty="0" smtClean="0"/>
              <a:t>о</a:t>
            </a:r>
          </a:p>
          <a:p>
            <a:r>
              <a:rPr lang="uk-UA" dirty="0" smtClean="0"/>
              <a:t>Із</a:t>
            </a:r>
            <a:r>
              <a:rPr lang="uk-UA" dirty="0" smtClean="0">
                <a:solidFill>
                  <a:srgbClr val="FF0000"/>
                </a:solidFill>
              </a:rPr>
              <a:t>-</a:t>
            </a:r>
            <a:r>
              <a:rPr lang="uk-UA" dirty="0" smtClean="0"/>
              <a:t>під</a:t>
            </a:r>
          </a:p>
        </p:txBody>
      </p:sp>
    </p:spTree>
    <p:extLst>
      <p:ext uri="{BB962C8B-B14F-4D97-AF65-F5344CB8AC3E}">
        <p14:creationId xmlns:p14="http://schemas.microsoft.com/office/powerpoint/2010/main" val="4280654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1673" y="631065"/>
            <a:ext cx="4043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Фразеологічна норма  </a:t>
            </a:r>
            <a:endParaRPr lang="uk-UA" sz="3200" dirty="0"/>
          </a:p>
        </p:txBody>
      </p:sp>
      <p:sp>
        <p:nvSpPr>
          <p:cNvPr id="3" name="Стрілка вниз 2"/>
          <p:cNvSpPr/>
          <p:nvPr/>
        </p:nvSpPr>
        <p:spPr>
          <a:xfrm>
            <a:off x="2434107" y="121584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515155" y="2568600"/>
            <a:ext cx="56023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Це уживання стійких словосполучень у властивих їм значеннях та з постійним, відтворюваним за традиціями складом компонентів</a:t>
            </a:r>
            <a:endParaRPr lang="uk-UA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7753082" y="515155"/>
            <a:ext cx="3863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Стилістична норма</a:t>
            </a:r>
            <a:endParaRPr lang="uk-UA" sz="3200" dirty="0"/>
          </a:p>
        </p:txBody>
      </p:sp>
      <p:sp>
        <p:nvSpPr>
          <p:cNvPr id="7" name="Стрілка вниз 6"/>
          <p:cNvSpPr/>
          <p:nvPr/>
        </p:nvSpPr>
        <p:spPr>
          <a:xfrm>
            <a:off x="9200281" y="109993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TextBox 7"/>
          <p:cNvSpPr txBox="1"/>
          <p:nvPr/>
        </p:nvSpPr>
        <p:spPr>
          <a:xfrm>
            <a:off x="7753082" y="2568599"/>
            <a:ext cx="42113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Це правильне вживання у висловлюванні певного стилю і властивих йому </a:t>
            </a:r>
            <a:r>
              <a:rPr lang="uk-UA" sz="2000" dirty="0" err="1" smtClean="0"/>
              <a:t>мовних</a:t>
            </a:r>
            <a:r>
              <a:rPr lang="uk-UA" sz="2000" dirty="0" smtClean="0"/>
              <a:t> засобів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203158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7431" y="643944"/>
            <a:ext cx="37992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Словотворча норма </a:t>
            </a:r>
            <a:endParaRPr lang="uk-UA" sz="3200" dirty="0"/>
          </a:p>
        </p:txBody>
      </p:sp>
      <p:sp>
        <p:nvSpPr>
          <p:cNvPr id="3" name="Стрілка вниз 2"/>
          <p:cNvSpPr/>
          <p:nvPr/>
        </p:nvSpPr>
        <p:spPr>
          <a:xfrm>
            <a:off x="2228045" y="133940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1107583" y="2730321"/>
            <a:ext cx="3915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Це правильне творення слів </a:t>
            </a:r>
            <a:endParaRPr lang="uk-UA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6400800" y="643944"/>
            <a:ext cx="43659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Морфологічна норма</a:t>
            </a:r>
            <a:endParaRPr lang="uk-UA" sz="3200" dirty="0"/>
          </a:p>
        </p:txBody>
      </p:sp>
      <p:sp>
        <p:nvSpPr>
          <p:cNvPr id="6" name="Стрілка вниз 5"/>
          <p:cNvSpPr/>
          <p:nvPr/>
        </p:nvSpPr>
        <p:spPr>
          <a:xfrm>
            <a:off x="8099137" y="133940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TextBox 6"/>
          <p:cNvSpPr txBox="1"/>
          <p:nvPr/>
        </p:nvSpPr>
        <p:spPr>
          <a:xfrm>
            <a:off x="5911403" y="2730321"/>
            <a:ext cx="5859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Це правильна словозміна самостійних частин мови</a:t>
            </a:r>
            <a:endParaRPr lang="uk-UA" sz="2000" dirty="0"/>
          </a:p>
        </p:txBody>
      </p:sp>
      <p:sp>
        <p:nvSpPr>
          <p:cNvPr id="8" name="Стрілка вниз 7"/>
          <p:cNvSpPr/>
          <p:nvPr/>
        </p:nvSpPr>
        <p:spPr>
          <a:xfrm>
            <a:off x="8099137" y="354294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трілка вниз 9"/>
          <p:cNvSpPr/>
          <p:nvPr/>
        </p:nvSpPr>
        <p:spPr>
          <a:xfrm>
            <a:off x="2228045" y="354294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6246254" y="4816699"/>
            <a:ext cx="55250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Наталії Бойко (а не Наталії Бойка)</a:t>
            </a:r>
          </a:p>
          <a:p>
            <a:r>
              <a:rPr lang="uk-UA" dirty="0" smtClean="0"/>
              <a:t>Найшвидше (а не більш швидше)</a:t>
            </a:r>
          </a:p>
          <a:p>
            <a:r>
              <a:rPr lang="uk-UA" dirty="0" smtClean="0"/>
              <a:t>Торнадо </a:t>
            </a:r>
          </a:p>
          <a:p>
            <a:r>
              <a:rPr lang="uk-UA" dirty="0" smtClean="0"/>
              <a:t>Завідувач кафедри (а не завідуючий кафедри)</a:t>
            </a:r>
          </a:p>
          <a:p>
            <a:r>
              <a:rPr lang="uk-UA" dirty="0" smtClean="0"/>
              <a:t>АЕС</a:t>
            </a:r>
            <a:endParaRPr lang="uk-UA" dirty="0"/>
          </a:p>
        </p:txBody>
      </p:sp>
      <p:sp>
        <p:nvSpPr>
          <p:cNvPr id="14" name="TextBox 13"/>
          <p:cNvSpPr txBox="1"/>
          <p:nvPr/>
        </p:nvSpPr>
        <p:spPr>
          <a:xfrm>
            <a:off x="819482" y="4816699"/>
            <a:ext cx="37863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Зізнався (а не признався)</a:t>
            </a:r>
          </a:p>
          <a:p>
            <a:r>
              <a:rPr lang="uk-UA" dirty="0" smtClean="0"/>
              <a:t>Призабуті (а не </a:t>
            </a:r>
            <a:r>
              <a:rPr lang="uk-UA" dirty="0" err="1" smtClean="0"/>
              <a:t>підзабуті</a:t>
            </a:r>
            <a:r>
              <a:rPr lang="uk-UA" dirty="0" smtClean="0"/>
              <a:t>)</a:t>
            </a:r>
          </a:p>
          <a:p>
            <a:r>
              <a:rPr lang="uk-UA" dirty="0" smtClean="0"/>
              <a:t>Перехрестя (а не перехресток)</a:t>
            </a:r>
          </a:p>
          <a:p>
            <a:r>
              <a:rPr lang="uk-UA" dirty="0" smtClean="0"/>
              <a:t>Влітку (а не літом)</a:t>
            </a:r>
          </a:p>
          <a:p>
            <a:r>
              <a:rPr lang="uk-UA" dirty="0" smtClean="0"/>
              <a:t>Шахи (а не </a:t>
            </a:r>
            <a:r>
              <a:rPr lang="uk-UA" dirty="0" err="1" smtClean="0"/>
              <a:t>шахмати</a:t>
            </a:r>
            <a:r>
              <a:rPr lang="uk-UA" dirty="0" smtClean="0"/>
              <a:t>)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41282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386" y="399245"/>
            <a:ext cx="4430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Лексична помилка </a:t>
            </a:r>
            <a:endParaRPr lang="uk-UA" sz="3200" dirty="0"/>
          </a:p>
        </p:txBody>
      </p:sp>
      <p:sp>
        <p:nvSpPr>
          <p:cNvPr id="3" name="Виноска 1 (з рискою) 2"/>
          <p:cNvSpPr/>
          <p:nvPr/>
        </p:nvSpPr>
        <p:spPr>
          <a:xfrm>
            <a:off x="5576552" y="1705237"/>
            <a:ext cx="4114800" cy="1140994"/>
          </a:xfrm>
          <a:prstGeom prst="accentCallout1">
            <a:avLst>
              <a:gd name="adj1" fmla="val 17621"/>
              <a:gd name="adj2" fmla="val -1447"/>
              <a:gd name="adj3" fmla="val 142645"/>
              <a:gd name="adj4" fmla="val -959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Це уживання слів у властивому їм значенні та правильне поєднання слів за змістом у реченні або словосполученні</a:t>
            </a:r>
            <a:endParaRPr lang="uk-UA" dirty="0"/>
          </a:p>
        </p:txBody>
      </p:sp>
      <p:cxnSp>
        <p:nvCxnSpPr>
          <p:cNvPr id="5" name="Пряма сполучна лінія 4"/>
          <p:cNvCxnSpPr/>
          <p:nvPr/>
        </p:nvCxnSpPr>
        <p:spPr>
          <a:xfrm>
            <a:off x="4662152" y="969927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418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459" y="399245"/>
            <a:ext cx="3837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Синтаксична норма</a:t>
            </a:r>
            <a:endParaRPr lang="uk-UA" sz="3200" dirty="0"/>
          </a:p>
        </p:txBody>
      </p:sp>
      <p:sp>
        <p:nvSpPr>
          <p:cNvPr id="3" name="Стрілка вниз 2"/>
          <p:cNvSpPr/>
          <p:nvPr/>
        </p:nvSpPr>
        <p:spPr>
          <a:xfrm>
            <a:off x="2129779" y="112046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824246" y="2678805"/>
            <a:ext cx="37219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Це правильна будова речень та словосполучень</a:t>
            </a:r>
            <a:endParaRPr lang="uk-UA" sz="2000" dirty="0"/>
          </a:p>
        </p:txBody>
      </p:sp>
      <p:graphicFrame>
        <p:nvGraphicFramePr>
          <p:cNvPr id="5" name="Таблиця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2879110"/>
              </p:ext>
            </p:extLst>
          </p:nvPr>
        </p:nvGraphicFramePr>
        <p:xfrm>
          <a:off x="3361385" y="5527519"/>
          <a:ext cx="4739426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39426"/>
              </a:tblGrid>
              <a:tr h="623767">
                <a:tc>
                  <a:txBody>
                    <a:bodyPr/>
                    <a:lstStyle/>
                    <a:p>
                      <a:r>
                        <a:rPr lang="uk-UA" sz="2000" dirty="0" smtClean="0"/>
                        <a:t>Калькування з російської мови – синтаксична помилка</a:t>
                      </a:r>
                      <a:endParaRPr lang="uk-UA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олілінія 5"/>
          <p:cNvSpPr/>
          <p:nvPr/>
        </p:nvSpPr>
        <p:spPr>
          <a:xfrm>
            <a:off x="3945760" y="4315663"/>
            <a:ext cx="1725769" cy="1210615"/>
          </a:xfrm>
          <a:custGeom>
            <a:avLst/>
            <a:gdLst>
              <a:gd name="connsiteX0" fmla="*/ 0 w 1725769"/>
              <a:gd name="connsiteY0" fmla="*/ 1210615 h 1210615"/>
              <a:gd name="connsiteX1" fmla="*/ 785611 w 1725769"/>
              <a:gd name="connsiteY1" fmla="*/ 643944 h 1210615"/>
              <a:gd name="connsiteX2" fmla="*/ 1725769 w 1725769"/>
              <a:gd name="connsiteY2" fmla="*/ 0 h 1210615"/>
              <a:gd name="connsiteX3" fmla="*/ 1725769 w 1725769"/>
              <a:gd name="connsiteY3" fmla="*/ 0 h 1210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25769" h="1210615">
                <a:moveTo>
                  <a:pt x="0" y="1210615"/>
                </a:moveTo>
                <a:cubicBezTo>
                  <a:pt x="248991" y="1028164"/>
                  <a:pt x="497983" y="845713"/>
                  <a:pt x="785611" y="643944"/>
                </a:cubicBezTo>
                <a:cubicBezTo>
                  <a:pt x="1073239" y="442175"/>
                  <a:pt x="1725769" y="0"/>
                  <a:pt x="1725769" y="0"/>
                </a:cubicBezTo>
                <a:lnTo>
                  <a:pt x="1725769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TextBox 6"/>
          <p:cNvSpPr txBox="1"/>
          <p:nvPr/>
        </p:nvSpPr>
        <p:spPr>
          <a:xfrm>
            <a:off x="4089040" y="3915110"/>
            <a:ext cx="365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Називати по імені (калька)</a:t>
            </a:r>
            <a:endParaRPr lang="uk-UA" sz="2400" dirty="0"/>
          </a:p>
        </p:txBody>
      </p:sp>
      <p:cxnSp>
        <p:nvCxnSpPr>
          <p:cNvPr id="9" name="Пряма сполучна лінія 8"/>
          <p:cNvCxnSpPr/>
          <p:nvPr/>
        </p:nvCxnSpPr>
        <p:spPr>
          <a:xfrm>
            <a:off x="5671529" y="4315663"/>
            <a:ext cx="1616301" cy="12106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90951" y="399244"/>
            <a:ext cx="37219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Пунктуаційна норма</a:t>
            </a:r>
            <a:endParaRPr lang="uk-UA" sz="3200" dirty="0"/>
          </a:p>
        </p:txBody>
      </p:sp>
      <p:sp>
        <p:nvSpPr>
          <p:cNvPr id="12" name="Стрілка вниз 11"/>
          <p:cNvSpPr/>
          <p:nvPr/>
        </p:nvSpPr>
        <p:spPr>
          <a:xfrm>
            <a:off x="8100811" y="112046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TextBox 12"/>
          <p:cNvSpPr txBox="1"/>
          <p:nvPr/>
        </p:nvSpPr>
        <p:spPr>
          <a:xfrm>
            <a:off x="6233374" y="2653047"/>
            <a:ext cx="3438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Це дотримання правил уживання розділових знаків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253247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337905"/>
              </p:ext>
            </p:extLst>
          </p:nvPr>
        </p:nvGraphicFramePr>
        <p:xfrm>
          <a:off x="2524258" y="257578"/>
          <a:ext cx="6117465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7465"/>
              </a:tblGrid>
              <a:tr h="425003">
                <a:tc>
                  <a:txBody>
                    <a:bodyPr/>
                    <a:lstStyle/>
                    <a:p>
                      <a:r>
                        <a:rPr lang="uk-UA" sz="3600" dirty="0" smtClean="0"/>
                        <a:t>             Кодовий диктант </a:t>
                      </a:r>
                      <a:endParaRPr lang="uk-UA" sz="3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7577" y="1056067"/>
            <a:ext cx="119344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Позначте цифрою 3 правильно записані слова або речення, а цифрою 1 – неправильно побудовані речення та слова</a:t>
            </a:r>
            <a:endParaRPr lang="uk-UA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79170" y="2045473"/>
            <a:ext cx="42435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 smtClean="0"/>
              <a:t> </a:t>
            </a:r>
            <a:r>
              <a:rPr lang="uk-UA" sz="2000" dirty="0" err="1" smtClean="0"/>
              <a:t>Півяблука</a:t>
            </a:r>
            <a:endParaRPr lang="uk-UA" sz="20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smtClean="0"/>
              <a:t>Топ-модель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err="1" smtClean="0"/>
              <a:t>Вебсайт</a:t>
            </a:r>
            <a:endParaRPr lang="uk-UA" sz="20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smtClean="0"/>
              <a:t>Авдиторія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smtClean="0"/>
              <a:t>Міні сукня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smtClean="0"/>
              <a:t>Один раз в місяць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smtClean="0"/>
              <a:t>План по забезпеченню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smtClean="0"/>
              <a:t>Заступник по науковій роботі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err="1" smtClean="0"/>
              <a:t>Шахматист</a:t>
            </a:r>
            <a:r>
              <a:rPr lang="uk-UA" sz="2000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smtClean="0"/>
              <a:t>Татуїровка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smtClean="0"/>
              <a:t>похожий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smtClean="0"/>
              <a:t>Високий Ай-Петро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smtClean="0"/>
              <a:t>Поп-музика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000" dirty="0"/>
              <a:t> </a:t>
            </a:r>
            <a:r>
              <a:rPr lang="uk-UA" sz="2000" dirty="0" err="1" smtClean="0"/>
              <a:t>Катедра</a:t>
            </a:r>
            <a:r>
              <a:rPr lang="uk-UA" sz="2000" dirty="0" smtClean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2761" y="5923458"/>
            <a:ext cx="4816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Код: 11331111111133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03094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r>
              <a:rPr lang="uk-UA" sz="2700" dirty="0" smtClean="0"/>
              <a:t>Розподіліть </a:t>
            </a:r>
            <a:r>
              <a:rPr lang="uk-UA" sz="2700" dirty="0" smtClean="0"/>
              <a:t>іменники жіночого роду у 1 колонку, чоловічого роду у 2 колонку та іменники середнього роду у 3 колонку.</a:t>
            </a:r>
            <a:endParaRPr lang="uk-UA" sz="27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38955" y="240517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Бутель, біль, бандероль, ваніль, ООН, степ, Сибір, канитель, інженю, перекис, кабукі ЄС, розкіш, корч, кір, туш, емаль, гуаш, бридж, суміш, цеце, кольрабі, НДІ, шимпанзе, собака, продаж, фенхель, альма-матер, АЕС, консоль, ретуш, таксі, меню, колібрі, </a:t>
            </a:r>
            <a:r>
              <a:rPr lang="uk-UA" dirty="0" err="1" smtClean="0"/>
              <a:t>джані</a:t>
            </a:r>
            <a:r>
              <a:rPr lang="uk-UA" dirty="0" smtClean="0"/>
              <a:t>, салямі, мартіні, франк, пенсне, поні, щабель, торнадо, </a:t>
            </a:r>
            <a:r>
              <a:rPr lang="uk-UA" dirty="0" err="1" smtClean="0"/>
              <a:t>сулугуні</a:t>
            </a:r>
            <a:r>
              <a:rPr lang="uk-UA" dirty="0" smtClean="0"/>
              <a:t>, канапе.</a:t>
            </a:r>
            <a:endParaRPr lang="uk-UA" dirty="0"/>
          </a:p>
        </p:txBody>
      </p:sp>
      <p:graphicFrame>
        <p:nvGraphicFramePr>
          <p:cNvPr id="4" name="Таблиця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729977"/>
              </p:ext>
            </p:extLst>
          </p:nvPr>
        </p:nvGraphicFramePr>
        <p:xfrm>
          <a:off x="1632755" y="365125"/>
          <a:ext cx="8128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/>
              </a:tblGrid>
              <a:tr h="370840">
                <a:tc>
                  <a:txBody>
                    <a:bodyPr/>
                    <a:lstStyle/>
                    <a:p>
                      <a:r>
                        <a:rPr lang="uk-UA" sz="3600" dirty="0" smtClean="0"/>
                        <a:t>                       Завдання</a:t>
                      </a:r>
                      <a:endParaRPr lang="uk-UA" sz="3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971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8493" y="963002"/>
            <a:ext cx="10515600" cy="1325563"/>
          </a:xfrm>
        </p:spPr>
        <p:txBody>
          <a:bodyPr>
            <a:normAutofit/>
          </a:bodyPr>
          <a:lstStyle/>
          <a:p>
            <a:r>
              <a:rPr lang="uk-UA" sz="7200" dirty="0" smtClean="0"/>
              <a:t>Відповіді</a:t>
            </a:r>
            <a:endParaRPr lang="uk-UA" sz="7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821" y="2288565"/>
            <a:ext cx="4514850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86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7587" y="205074"/>
            <a:ext cx="189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1 колонка</a:t>
            </a:r>
            <a:endParaRPr lang="uk-UA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4876264" y="194170"/>
            <a:ext cx="1532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2 колонка</a:t>
            </a:r>
            <a:endParaRPr lang="uk-UA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8849396" y="194169"/>
            <a:ext cx="1661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3 колонка</a:t>
            </a:r>
            <a:endParaRPr lang="uk-UA" sz="2400" dirty="0"/>
          </a:p>
        </p:txBody>
      </p:sp>
      <p:cxnSp>
        <p:nvCxnSpPr>
          <p:cNvPr id="6" name="Пряма сполучна лінія 5"/>
          <p:cNvCxnSpPr/>
          <p:nvPr/>
        </p:nvCxnSpPr>
        <p:spPr>
          <a:xfrm>
            <a:off x="3503054" y="425003"/>
            <a:ext cx="0" cy="60530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сполучна лінія 9"/>
          <p:cNvCxnSpPr/>
          <p:nvPr/>
        </p:nvCxnSpPr>
        <p:spPr>
          <a:xfrm flipH="1">
            <a:off x="7782059" y="435907"/>
            <a:ext cx="28978" cy="58876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680138" y="886727"/>
            <a:ext cx="410192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Бутель                        Туш</a:t>
            </a:r>
          </a:p>
          <a:p>
            <a:r>
              <a:rPr lang="uk-UA" sz="2400" dirty="0" smtClean="0"/>
              <a:t>Біль                             Бридж</a:t>
            </a:r>
          </a:p>
          <a:p>
            <a:r>
              <a:rPr lang="uk-UA" sz="2400" dirty="0" smtClean="0"/>
              <a:t>Степ                             НДІ</a:t>
            </a:r>
          </a:p>
          <a:p>
            <a:r>
              <a:rPr lang="uk-UA" sz="2400" dirty="0" smtClean="0"/>
              <a:t>Сибір                         Собака      Шимпанзе              Продаж</a:t>
            </a:r>
          </a:p>
          <a:p>
            <a:r>
              <a:rPr lang="uk-UA" sz="2400" dirty="0" smtClean="0"/>
              <a:t>Перекис                   Фенхель                </a:t>
            </a:r>
          </a:p>
          <a:p>
            <a:r>
              <a:rPr lang="uk-UA" sz="2400" dirty="0" smtClean="0"/>
              <a:t>Кабукі                       Колібрі         </a:t>
            </a:r>
          </a:p>
          <a:p>
            <a:r>
              <a:rPr lang="uk-UA" sz="2400" dirty="0" smtClean="0"/>
              <a:t>ЄС                               </a:t>
            </a:r>
            <a:r>
              <a:rPr lang="uk-UA" sz="2400" dirty="0" err="1" smtClean="0"/>
              <a:t>Джані</a:t>
            </a:r>
            <a:r>
              <a:rPr lang="uk-UA" sz="2400" dirty="0" smtClean="0"/>
              <a:t> </a:t>
            </a:r>
          </a:p>
          <a:p>
            <a:r>
              <a:rPr lang="uk-UA" sz="2400" dirty="0" smtClean="0"/>
              <a:t>Корч                          Франк    </a:t>
            </a:r>
          </a:p>
          <a:p>
            <a:r>
              <a:rPr lang="uk-UA" sz="2400" dirty="0" smtClean="0"/>
              <a:t>Кір                              Поні                   </a:t>
            </a:r>
          </a:p>
          <a:p>
            <a:r>
              <a:rPr lang="uk-UA" sz="2400" dirty="0"/>
              <a:t> </a:t>
            </a:r>
            <a:r>
              <a:rPr lang="uk-UA" sz="2400" dirty="0" smtClean="0"/>
              <a:t>                                  Щабель</a:t>
            </a:r>
          </a:p>
          <a:p>
            <a:r>
              <a:rPr lang="uk-UA" sz="2400" dirty="0"/>
              <a:t> </a:t>
            </a:r>
            <a:r>
              <a:rPr lang="uk-UA" sz="2400" dirty="0" smtClean="0"/>
              <a:t>                                 Торнадо 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19" name="TextBox 18"/>
          <p:cNvSpPr txBox="1"/>
          <p:nvPr/>
        </p:nvSpPr>
        <p:spPr>
          <a:xfrm>
            <a:off x="10155" y="649292"/>
            <a:ext cx="3315816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Бандероль           АЕС           </a:t>
            </a:r>
          </a:p>
          <a:p>
            <a:r>
              <a:rPr lang="uk-UA" sz="2400" dirty="0" smtClean="0"/>
              <a:t>Ваніль                 Ретуш       Консоль              Салямі</a:t>
            </a:r>
          </a:p>
          <a:p>
            <a:r>
              <a:rPr lang="uk-UA" sz="2400" dirty="0" smtClean="0"/>
              <a:t>ООН                      </a:t>
            </a:r>
          </a:p>
          <a:p>
            <a:r>
              <a:rPr lang="uk-UA" sz="2400" dirty="0" smtClean="0"/>
              <a:t>Канитель             </a:t>
            </a:r>
          </a:p>
          <a:p>
            <a:r>
              <a:rPr lang="uk-UA" sz="2400" dirty="0" smtClean="0"/>
              <a:t>Інженю                 </a:t>
            </a:r>
            <a:r>
              <a:rPr lang="uk-UA" sz="2400" dirty="0" err="1" smtClean="0"/>
              <a:t>Сулугуні</a:t>
            </a:r>
            <a:endParaRPr lang="uk-UA" sz="2400" dirty="0" smtClean="0"/>
          </a:p>
          <a:p>
            <a:r>
              <a:rPr lang="uk-UA" sz="2400" dirty="0" smtClean="0"/>
              <a:t>Розкіш</a:t>
            </a:r>
          </a:p>
          <a:p>
            <a:r>
              <a:rPr lang="uk-UA" sz="2400" dirty="0" smtClean="0"/>
              <a:t>Емаль</a:t>
            </a:r>
          </a:p>
          <a:p>
            <a:r>
              <a:rPr lang="uk-UA" sz="2400" dirty="0" smtClean="0"/>
              <a:t>Гуаш</a:t>
            </a:r>
          </a:p>
          <a:p>
            <a:r>
              <a:rPr lang="uk-UA" sz="2400" dirty="0" smtClean="0"/>
              <a:t>Суміш</a:t>
            </a:r>
          </a:p>
          <a:p>
            <a:r>
              <a:rPr lang="uk-UA" sz="2400" dirty="0" smtClean="0"/>
              <a:t>Цеце</a:t>
            </a:r>
          </a:p>
          <a:p>
            <a:r>
              <a:rPr lang="uk-UA" sz="2400" dirty="0" smtClean="0"/>
              <a:t>Кольрабі</a:t>
            </a:r>
          </a:p>
          <a:p>
            <a:r>
              <a:rPr lang="uk-UA" sz="2400" dirty="0" smtClean="0"/>
              <a:t>Альма-матер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20" name="TextBox 19"/>
          <p:cNvSpPr txBox="1"/>
          <p:nvPr/>
        </p:nvSpPr>
        <p:spPr>
          <a:xfrm>
            <a:off x="8592934" y="886727"/>
            <a:ext cx="3211667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Таксі</a:t>
            </a:r>
          </a:p>
          <a:p>
            <a:r>
              <a:rPr lang="uk-UA" sz="2400" dirty="0" smtClean="0"/>
              <a:t>Меню</a:t>
            </a:r>
          </a:p>
          <a:p>
            <a:r>
              <a:rPr lang="uk-UA" sz="2400" dirty="0" smtClean="0"/>
              <a:t>Мартіні</a:t>
            </a:r>
          </a:p>
          <a:p>
            <a:r>
              <a:rPr lang="uk-UA" sz="2400" dirty="0" smtClean="0"/>
              <a:t>Пенсне</a:t>
            </a:r>
          </a:p>
          <a:p>
            <a:r>
              <a:rPr lang="uk-UA" sz="2400" dirty="0" smtClean="0"/>
              <a:t>Канапе</a:t>
            </a:r>
          </a:p>
          <a:p>
            <a:endParaRPr lang="uk-UA" dirty="0" smtClean="0"/>
          </a:p>
          <a:p>
            <a:endParaRPr lang="uk-UA" dirty="0"/>
          </a:p>
        </p:txBody>
      </p:sp>
      <p:cxnSp>
        <p:nvCxnSpPr>
          <p:cNvPr id="22" name="Пряма сполучна лінія 21"/>
          <p:cNvCxnSpPr/>
          <p:nvPr/>
        </p:nvCxnSpPr>
        <p:spPr>
          <a:xfrm>
            <a:off x="200302" y="6321309"/>
            <a:ext cx="11604299" cy="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9138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24921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Заповніть таблицю.</a:t>
            </a:r>
            <a:endParaRPr lang="uk-UA" dirty="0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2055935"/>
              </p:ext>
            </p:extLst>
          </p:nvPr>
        </p:nvGraphicFramePr>
        <p:xfrm>
          <a:off x="838200" y="375419"/>
          <a:ext cx="10515600" cy="652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15600"/>
              </a:tblGrid>
              <a:tr h="652487">
                <a:tc>
                  <a:txBody>
                    <a:bodyPr/>
                    <a:lstStyle/>
                    <a:p>
                      <a:r>
                        <a:rPr lang="uk-UA" sz="3600" dirty="0" smtClean="0"/>
                        <a:t>Завдання</a:t>
                      </a:r>
                      <a:endParaRPr lang="uk-UA" sz="3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я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3983479"/>
              </p:ext>
            </p:extLst>
          </p:nvPr>
        </p:nvGraphicFramePr>
        <p:xfrm>
          <a:off x="1676400" y="2496951"/>
          <a:ext cx="8128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Речення або слово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Помилка яка вжита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Швидкий Міссурі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Бувший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Оправдити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Зрадити принципам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Пів-Дніпра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Віце-президент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Більш розумніший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277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Відповіді</a:t>
            </a:r>
            <a:endParaRPr lang="uk-UA" dirty="0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5165712"/>
              </p:ext>
            </p:extLst>
          </p:nvPr>
        </p:nvGraphicFramePr>
        <p:xfrm>
          <a:off x="838200" y="1825625"/>
          <a:ext cx="10515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/>
                <a:gridCol w="5257800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Речення або слово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Помилка яка</a:t>
                      </a:r>
                      <a:r>
                        <a:rPr lang="uk-UA" baseline="0" dirty="0" smtClean="0"/>
                        <a:t> вжита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Швидкий Міссурі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Морфологічна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Бувший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Лексична</a:t>
                      </a:r>
                      <a:endParaRPr lang="uk-UA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Оправдати</a:t>
                      </a:r>
                      <a:r>
                        <a:rPr lang="uk-UA" baseline="0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Словотворча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Зрадити принципам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Синтаксична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Пів-Дніпра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Орфографічна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Віце-президент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Орфографічна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Більш</a:t>
                      </a:r>
                      <a:r>
                        <a:rPr lang="uk-UA" baseline="0" dirty="0" smtClean="0"/>
                        <a:t> розумніший 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Морфологічна</a:t>
                      </a:r>
                      <a:endParaRPr lang="uk-UA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0768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Засвоїмо знання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Стилістика вивчає –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Синтаксис вивчає –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До морфологічних норм можна віднести….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До якої </a:t>
            </a:r>
            <a:r>
              <a:rPr lang="uk-UA" dirty="0" err="1" smtClean="0"/>
              <a:t>мовної</a:t>
            </a:r>
            <a:r>
              <a:rPr lang="uk-UA" dirty="0" smtClean="0"/>
              <a:t> норми можна віднести калькування з російської мови?</a:t>
            </a:r>
            <a:endParaRPr lang="uk-UA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uk-UA" dirty="0" smtClean="0"/>
              <a:t> Чи правильно записано? «Асканія Нова»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Преміум клас пишемо окремо?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«Зелений Сочі» - правильно?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3392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1339</TotalTime>
  <Words>612</Words>
  <Application>Microsoft Office PowerPoint</Application>
  <PresentationFormat>Широкий екран</PresentationFormat>
  <Paragraphs>157</Paragraphs>
  <Slides>16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Тема Office</vt:lpstr>
      <vt:lpstr>«Літературна норма української мови»</vt:lpstr>
      <vt:lpstr>Презентація PowerPoint</vt:lpstr>
      <vt:lpstr>Презентація PowerPoint</vt:lpstr>
      <vt:lpstr>Повторення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   Розподіліть іменники жіночого роду у 1 колонку, чоловічого роду у 2 колонку та іменники середнього роду у 3 колонку.</vt:lpstr>
      <vt:lpstr>Відповіді</vt:lpstr>
      <vt:lpstr>Презентація PowerPoint</vt:lpstr>
      <vt:lpstr>  Заповніть таблицю.</vt:lpstr>
      <vt:lpstr>Відповіді</vt:lpstr>
      <vt:lpstr>Засвоїмо знання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«Літературна норма української мови»</dc:title>
  <dc:creator>Mice</dc:creator>
  <cp:lastModifiedBy>Mice</cp:lastModifiedBy>
  <cp:revision>38</cp:revision>
  <dcterms:created xsi:type="dcterms:W3CDTF">2023-07-06T07:02:17Z</dcterms:created>
  <dcterms:modified xsi:type="dcterms:W3CDTF">2023-07-07T19:49:23Z</dcterms:modified>
</cp:coreProperties>
</file>