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7" r:id="rId18"/>
    <p:sldId id="272" r:id="rId19"/>
    <p:sldId id="273" r:id="rId20"/>
    <p:sldId id="274" r:id="rId21"/>
    <p:sldId id="275" r:id="rId22"/>
    <p:sldId id="276" r:id="rId23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Без стилю та сітки таблиці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1A66708-31E0-42E3-A648-FE9BE5E56CA0}" type="doc">
      <dgm:prSet loTypeId="urn:microsoft.com/office/officeart/2005/8/layout/hList3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uk-UA"/>
        </a:p>
      </dgm:t>
    </dgm:pt>
    <dgm:pt modelId="{CDD3047E-EDEA-4DF3-96BF-D58E36F5300C}">
      <dgm:prSet phldrT="[Текст]"/>
      <dgm:spPr/>
      <dgm:t>
        <a:bodyPr/>
        <a:lstStyle/>
        <a:p>
          <a:r>
            <a:rPr lang="uk-UA" dirty="0" smtClean="0"/>
            <a:t>Дієслово</a:t>
          </a:r>
          <a:endParaRPr lang="uk-UA" dirty="0"/>
        </a:p>
      </dgm:t>
    </dgm:pt>
    <dgm:pt modelId="{34190F3B-2A54-4182-9CF8-B1D1713EC20C}" type="parTrans" cxnId="{D84C2F5F-B3B4-497B-8B4E-2B2F474B7F02}">
      <dgm:prSet/>
      <dgm:spPr/>
      <dgm:t>
        <a:bodyPr/>
        <a:lstStyle/>
        <a:p>
          <a:endParaRPr lang="uk-UA"/>
        </a:p>
      </dgm:t>
    </dgm:pt>
    <dgm:pt modelId="{AF6BFADC-2A4D-445B-A73F-4CCCC6C74C0E}" type="sibTrans" cxnId="{D84C2F5F-B3B4-497B-8B4E-2B2F474B7F02}">
      <dgm:prSet/>
      <dgm:spPr/>
      <dgm:t>
        <a:bodyPr/>
        <a:lstStyle/>
        <a:p>
          <a:endParaRPr lang="uk-UA"/>
        </a:p>
      </dgm:t>
    </dgm:pt>
    <dgm:pt modelId="{64345B99-AED0-42A4-BE62-9F0C8160721F}">
      <dgm:prSet phldrT="[Текст]"/>
      <dgm:spPr/>
      <dgm:t>
        <a:bodyPr/>
        <a:lstStyle/>
        <a:p>
          <a:r>
            <a:rPr lang="uk-UA" dirty="0" smtClean="0"/>
            <a:t>Дієприкметник</a:t>
          </a:r>
          <a:endParaRPr lang="uk-UA" dirty="0"/>
        </a:p>
      </dgm:t>
    </dgm:pt>
    <dgm:pt modelId="{1D6C4BE1-809C-4FC1-AC94-A426A6BE46EB}" type="parTrans" cxnId="{B03B6441-9571-42C6-BC4E-45D0097FBCF7}">
      <dgm:prSet/>
      <dgm:spPr/>
      <dgm:t>
        <a:bodyPr/>
        <a:lstStyle/>
        <a:p>
          <a:endParaRPr lang="uk-UA"/>
        </a:p>
      </dgm:t>
    </dgm:pt>
    <dgm:pt modelId="{9F020501-CB69-4172-AB46-575021966F8F}" type="sibTrans" cxnId="{B03B6441-9571-42C6-BC4E-45D0097FBCF7}">
      <dgm:prSet/>
      <dgm:spPr/>
      <dgm:t>
        <a:bodyPr/>
        <a:lstStyle/>
        <a:p>
          <a:endParaRPr lang="uk-UA"/>
        </a:p>
      </dgm:t>
    </dgm:pt>
    <dgm:pt modelId="{24D70A28-760D-432E-88B2-7D49BB3F0E7C}">
      <dgm:prSet phldrT="[Текст]"/>
      <dgm:spPr/>
      <dgm:t>
        <a:bodyPr/>
        <a:lstStyle/>
        <a:p>
          <a:r>
            <a:rPr lang="uk-UA" dirty="0" smtClean="0"/>
            <a:t>Дієприслівник</a:t>
          </a:r>
          <a:endParaRPr lang="uk-UA" dirty="0"/>
        </a:p>
      </dgm:t>
    </dgm:pt>
    <dgm:pt modelId="{74ED92D6-5CAA-4DE9-AE1B-96BC592DF772}" type="parTrans" cxnId="{C222A705-64F8-4E91-9237-89DD11DB0C25}">
      <dgm:prSet/>
      <dgm:spPr/>
      <dgm:t>
        <a:bodyPr/>
        <a:lstStyle/>
        <a:p>
          <a:endParaRPr lang="uk-UA"/>
        </a:p>
      </dgm:t>
    </dgm:pt>
    <dgm:pt modelId="{6A05910D-EEC3-4904-BCC7-9430B5F1CDEF}" type="sibTrans" cxnId="{C222A705-64F8-4E91-9237-89DD11DB0C25}">
      <dgm:prSet/>
      <dgm:spPr/>
      <dgm:t>
        <a:bodyPr/>
        <a:lstStyle/>
        <a:p>
          <a:endParaRPr lang="uk-UA"/>
        </a:p>
      </dgm:t>
    </dgm:pt>
    <dgm:pt modelId="{75C704B2-DC42-4989-A5FA-39F564E0D437}" type="pres">
      <dgm:prSet presAssocID="{A1A66708-31E0-42E3-A648-FE9BE5E56CA0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63B20DCB-F64E-4CD1-BF85-1509422971CB}" type="pres">
      <dgm:prSet presAssocID="{CDD3047E-EDEA-4DF3-96BF-D58E36F5300C}" presName="roof" presStyleLbl="dkBgShp" presStyleIdx="0" presStyleCnt="2" custLinFactNeighborY="792"/>
      <dgm:spPr/>
      <dgm:t>
        <a:bodyPr/>
        <a:lstStyle/>
        <a:p>
          <a:endParaRPr lang="uk-UA"/>
        </a:p>
      </dgm:t>
    </dgm:pt>
    <dgm:pt modelId="{D4850CC0-BE55-42CD-9B30-B5601863E597}" type="pres">
      <dgm:prSet presAssocID="{CDD3047E-EDEA-4DF3-96BF-D58E36F5300C}" presName="pillars" presStyleCnt="0"/>
      <dgm:spPr/>
    </dgm:pt>
    <dgm:pt modelId="{A1F15DFC-BF27-4018-8864-AD93613FAE1C}" type="pres">
      <dgm:prSet presAssocID="{CDD3047E-EDEA-4DF3-96BF-D58E36F5300C}" presName="pillar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8440731-ED80-4B3E-B92D-83F5418AD833}" type="pres">
      <dgm:prSet presAssocID="{24D70A28-760D-432E-88B2-7D49BB3F0E7C}" presName="pillar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E16F40D-D324-40B3-8443-75AEEC13B9DD}" type="pres">
      <dgm:prSet presAssocID="{CDD3047E-EDEA-4DF3-96BF-D58E36F5300C}" presName="base" presStyleLbl="dkBgShp" presStyleIdx="1" presStyleCnt="2"/>
      <dgm:spPr/>
    </dgm:pt>
  </dgm:ptLst>
  <dgm:cxnLst>
    <dgm:cxn modelId="{8C8D73AA-29E2-4ECE-BA36-0AF85D430E3E}" type="presOf" srcId="{A1A66708-31E0-42E3-A648-FE9BE5E56CA0}" destId="{75C704B2-DC42-4989-A5FA-39F564E0D437}" srcOrd="0" destOrd="0" presId="urn:microsoft.com/office/officeart/2005/8/layout/hList3"/>
    <dgm:cxn modelId="{B03B6441-9571-42C6-BC4E-45D0097FBCF7}" srcId="{CDD3047E-EDEA-4DF3-96BF-D58E36F5300C}" destId="{64345B99-AED0-42A4-BE62-9F0C8160721F}" srcOrd="0" destOrd="0" parTransId="{1D6C4BE1-809C-4FC1-AC94-A426A6BE46EB}" sibTransId="{9F020501-CB69-4172-AB46-575021966F8F}"/>
    <dgm:cxn modelId="{EA2DE327-F102-444E-8715-2F894E824EDF}" type="presOf" srcId="{CDD3047E-EDEA-4DF3-96BF-D58E36F5300C}" destId="{63B20DCB-F64E-4CD1-BF85-1509422971CB}" srcOrd="0" destOrd="0" presId="urn:microsoft.com/office/officeart/2005/8/layout/hList3"/>
    <dgm:cxn modelId="{61FF2DD8-EDBF-4FB7-9C3E-466632D527F8}" type="presOf" srcId="{24D70A28-760D-432E-88B2-7D49BB3F0E7C}" destId="{58440731-ED80-4B3E-B92D-83F5418AD833}" srcOrd="0" destOrd="0" presId="urn:microsoft.com/office/officeart/2005/8/layout/hList3"/>
    <dgm:cxn modelId="{C222A705-64F8-4E91-9237-89DD11DB0C25}" srcId="{CDD3047E-EDEA-4DF3-96BF-D58E36F5300C}" destId="{24D70A28-760D-432E-88B2-7D49BB3F0E7C}" srcOrd="1" destOrd="0" parTransId="{74ED92D6-5CAA-4DE9-AE1B-96BC592DF772}" sibTransId="{6A05910D-EEC3-4904-BCC7-9430B5F1CDEF}"/>
    <dgm:cxn modelId="{D84C2F5F-B3B4-497B-8B4E-2B2F474B7F02}" srcId="{A1A66708-31E0-42E3-A648-FE9BE5E56CA0}" destId="{CDD3047E-EDEA-4DF3-96BF-D58E36F5300C}" srcOrd="0" destOrd="0" parTransId="{34190F3B-2A54-4182-9CF8-B1D1713EC20C}" sibTransId="{AF6BFADC-2A4D-445B-A73F-4CCCC6C74C0E}"/>
    <dgm:cxn modelId="{5EEB23B9-2249-4EF6-81D5-C423C61DD1D0}" type="presOf" srcId="{64345B99-AED0-42A4-BE62-9F0C8160721F}" destId="{A1F15DFC-BF27-4018-8864-AD93613FAE1C}" srcOrd="0" destOrd="0" presId="urn:microsoft.com/office/officeart/2005/8/layout/hList3"/>
    <dgm:cxn modelId="{323A0621-B35C-4FEE-B6B4-BD747E8B7BE7}" type="presParOf" srcId="{75C704B2-DC42-4989-A5FA-39F564E0D437}" destId="{63B20DCB-F64E-4CD1-BF85-1509422971CB}" srcOrd="0" destOrd="0" presId="urn:microsoft.com/office/officeart/2005/8/layout/hList3"/>
    <dgm:cxn modelId="{C214A4F5-6577-4824-81CC-7C6936BA9A1E}" type="presParOf" srcId="{75C704B2-DC42-4989-A5FA-39F564E0D437}" destId="{D4850CC0-BE55-42CD-9B30-B5601863E597}" srcOrd="1" destOrd="0" presId="urn:microsoft.com/office/officeart/2005/8/layout/hList3"/>
    <dgm:cxn modelId="{32E84925-9890-465A-B41A-23D4039D0829}" type="presParOf" srcId="{D4850CC0-BE55-42CD-9B30-B5601863E597}" destId="{A1F15DFC-BF27-4018-8864-AD93613FAE1C}" srcOrd="0" destOrd="0" presId="urn:microsoft.com/office/officeart/2005/8/layout/hList3"/>
    <dgm:cxn modelId="{60E1E009-E35E-468E-A2CC-9DD199FCC610}" type="presParOf" srcId="{D4850CC0-BE55-42CD-9B30-B5601863E597}" destId="{58440731-ED80-4B3E-B92D-83F5418AD833}" srcOrd="1" destOrd="0" presId="urn:microsoft.com/office/officeart/2005/8/layout/hList3"/>
    <dgm:cxn modelId="{60A56A8B-FB88-4EC5-9E5C-0C36FB004ACC}" type="presParOf" srcId="{75C704B2-DC42-4989-A5FA-39F564E0D437}" destId="{CE16F40D-D324-40B3-8443-75AEEC13B9DD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B20DCB-F64E-4CD1-BF85-1509422971CB}">
      <dsp:nvSpPr>
        <dsp:cNvPr id="0" name=""/>
        <dsp:cNvSpPr/>
      </dsp:nvSpPr>
      <dsp:spPr>
        <a:xfrm>
          <a:off x="0" y="12874"/>
          <a:ext cx="8128000" cy="1625600"/>
        </a:xfrm>
        <a:prstGeom prst="rect">
          <a:avLst/>
        </a:prstGeom>
        <a:solidFill>
          <a:schemeClr val="dk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6500" kern="1200" dirty="0" smtClean="0"/>
            <a:t>Дієслово</a:t>
          </a:r>
          <a:endParaRPr lang="uk-UA" sz="6500" kern="1200" dirty="0"/>
        </a:p>
      </dsp:txBody>
      <dsp:txXfrm>
        <a:off x="0" y="12874"/>
        <a:ext cx="8128000" cy="1625600"/>
      </dsp:txXfrm>
    </dsp:sp>
    <dsp:sp modelId="{A1F15DFC-BF27-4018-8864-AD93613FAE1C}">
      <dsp:nvSpPr>
        <dsp:cNvPr id="0" name=""/>
        <dsp:cNvSpPr/>
      </dsp:nvSpPr>
      <dsp:spPr>
        <a:xfrm>
          <a:off x="0" y="1625600"/>
          <a:ext cx="4064000" cy="341376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500" kern="1200" dirty="0" smtClean="0"/>
            <a:t>Дієприкметник</a:t>
          </a:r>
          <a:endParaRPr lang="uk-UA" sz="4500" kern="1200" dirty="0"/>
        </a:p>
      </dsp:txBody>
      <dsp:txXfrm>
        <a:off x="0" y="1625600"/>
        <a:ext cx="4064000" cy="3413760"/>
      </dsp:txXfrm>
    </dsp:sp>
    <dsp:sp modelId="{58440731-ED80-4B3E-B92D-83F5418AD833}">
      <dsp:nvSpPr>
        <dsp:cNvPr id="0" name=""/>
        <dsp:cNvSpPr/>
      </dsp:nvSpPr>
      <dsp:spPr>
        <a:xfrm>
          <a:off x="4064000" y="1625600"/>
          <a:ext cx="4064000" cy="341376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500" kern="1200" dirty="0" smtClean="0"/>
            <a:t>Дієприслівник</a:t>
          </a:r>
          <a:endParaRPr lang="uk-UA" sz="4500" kern="1200" dirty="0"/>
        </a:p>
      </dsp:txBody>
      <dsp:txXfrm>
        <a:off x="4064000" y="1625600"/>
        <a:ext cx="4064000" cy="3413760"/>
      </dsp:txXfrm>
    </dsp:sp>
    <dsp:sp modelId="{CE16F40D-D324-40B3-8443-75AEEC13B9DD}">
      <dsp:nvSpPr>
        <dsp:cNvPr id="0" name=""/>
        <dsp:cNvSpPr/>
      </dsp:nvSpPr>
      <dsp:spPr>
        <a:xfrm>
          <a:off x="0" y="5039360"/>
          <a:ext cx="8128000" cy="379306"/>
        </a:xfrm>
        <a:prstGeom prst="rect">
          <a:avLst/>
        </a:prstGeom>
        <a:solidFill>
          <a:schemeClr val="dk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A059-346A-4E12-A569-A3F67A9BAE95}" type="datetimeFigureOut">
              <a:rPr lang="uk-UA" smtClean="0"/>
              <a:t>14.07.2023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9C0F6-DC50-4258-A9A5-C430AD5957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21534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A059-346A-4E12-A569-A3F67A9BAE95}" type="datetimeFigureOut">
              <a:rPr lang="uk-UA" smtClean="0"/>
              <a:t>14.07.2023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9C0F6-DC50-4258-A9A5-C430AD5957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64976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A059-346A-4E12-A569-A3F67A9BAE95}" type="datetimeFigureOut">
              <a:rPr lang="uk-UA" smtClean="0"/>
              <a:t>14.07.2023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9C0F6-DC50-4258-A9A5-C430AD5957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30398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A059-346A-4E12-A569-A3F67A9BAE95}" type="datetimeFigureOut">
              <a:rPr lang="uk-UA" smtClean="0"/>
              <a:t>14.07.2023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9C0F6-DC50-4258-A9A5-C430AD5957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50915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A059-346A-4E12-A569-A3F67A9BAE95}" type="datetimeFigureOut">
              <a:rPr lang="uk-UA" smtClean="0"/>
              <a:t>14.07.2023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9C0F6-DC50-4258-A9A5-C430AD5957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44752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A059-346A-4E12-A569-A3F67A9BAE95}" type="datetimeFigureOut">
              <a:rPr lang="uk-UA" smtClean="0"/>
              <a:t>14.07.2023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9C0F6-DC50-4258-A9A5-C430AD5957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0135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A059-346A-4E12-A569-A3F67A9BAE95}" type="datetimeFigureOut">
              <a:rPr lang="uk-UA" smtClean="0"/>
              <a:t>14.07.2023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9C0F6-DC50-4258-A9A5-C430AD5957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93453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A059-346A-4E12-A569-A3F67A9BAE95}" type="datetimeFigureOut">
              <a:rPr lang="uk-UA" smtClean="0"/>
              <a:t>14.07.2023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9C0F6-DC50-4258-A9A5-C430AD5957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5643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A059-346A-4E12-A569-A3F67A9BAE95}" type="datetimeFigureOut">
              <a:rPr lang="uk-UA" smtClean="0"/>
              <a:t>14.07.2023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9C0F6-DC50-4258-A9A5-C430AD5957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88826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A059-346A-4E12-A569-A3F67A9BAE95}" type="datetimeFigureOut">
              <a:rPr lang="uk-UA" smtClean="0"/>
              <a:t>14.07.2023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9C0F6-DC50-4258-A9A5-C430AD5957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51516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3A059-346A-4E12-A569-A3F67A9BAE95}" type="datetimeFigureOut">
              <a:rPr lang="uk-UA" smtClean="0"/>
              <a:t>14.07.2023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9C0F6-DC50-4258-A9A5-C430AD5957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78673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43A059-346A-4E12-A569-A3F67A9BAE95}" type="datetimeFigureOut">
              <a:rPr lang="uk-UA" smtClean="0"/>
              <a:t>14.07.2023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79C0F6-DC50-4258-A9A5-C430AD5957B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13073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Морфологія. Орфографія. Дієслово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18404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3815" y="566670"/>
            <a:ext cx="3799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Дієслово</a:t>
            </a:r>
            <a:endParaRPr lang="uk-UA" sz="2400" dirty="0"/>
          </a:p>
        </p:txBody>
      </p:sp>
      <p:cxnSp>
        <p:nvCxnSpPr>
          <p:cNvPr id="4" name="Пряма сполучна лінія 3"/>
          <p:cNvCxnSpPr/>
          <p:nvPr/>
        </p:nvCxnSpPr>
        <p:spPr>
          <a:xfrm>
            <a:off x="5512159" y="1028335"/>
            <a:ext cx="914400" cy="914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422006" y="1942735"/>
            <a:ext cx="3593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Самостійна змінна частина мови</a:t>
            </a:r>
            <a:endParaRPr lang="uk-UA" dirty="0"/>
          </a:p>
        </p:txBody>
      </p:sp>
      <p:cxnSp>
        <p:nvCxnSpPr>
          <p:cNvPr id="7" name="Пряма сполучна лінія 6"/>
          <p:cNvCxnSpPr/>
          <p:nvPr/>
        </p:nvCxnSpPr>
        <p:spPr>
          <a:xfrm flipH="1">
            <a:off x="2498502" y="1019921"/>
            <a:ext cx="1352283" cy="914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60608" y="1934321"/>
            <a:ext cx="4391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Називає дію або стан предмета як процес</a:t>
            </a:r>
            <a:endParaRPr lang="uk-UA" dirty="0"/>
          </a:p>
        </p:txBody>
      </p:sp>
      <p:sp>
        <p:nvSpPr>
          <p:cNvPr id="10" name="Стрілка вниз 9"/>
          <p:cNvSpPr/>
          <p:nvPr/>
        </p:nvSpPr>
        <p:spPr>
          <a:xfrm>
            <a:off x="2071823" y="2359517"/>
            <a:ext cx="484632" cy="978408"/>
          </a:xfrm>
          <a:prstGeom prst="downArrow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843563" y="3541690"/>
            <a:ext cx="38250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Відповідає на запитання що робити? </a:t>
            </a:r>
            <a:r>
              <a:rPr lang="uk-UA" dirty="0"/>
              <a:t>щ</a:t>
            </a:r>
            <a:r>
              <a:rPr lang="uk-UA" dirty="0" smtClean="0"/>
              <a:t>о зробити? (у </a:t>
            </a:r>
            <a:r>
              <a:rPr lang="uk-UA" dirty="0" err="1" smtClean="0"/>
              <a:t>поч</a:t>
            </a:r>
            <a:r>
              <a:rPr lang="uk-UA" dirty="0" smtClean="0"/>
              <a:t>. формі)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681039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433861792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94993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Дієприкметник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Дієприкметник вказує на ознаку предмета за дією та відповідає на запитання який? яка? яке? які? </a:t>
            </a:r>
          </a:p>
          <a:p>
            <a:r>
              <a:rPr lang="uk-UA" dirty="0"/>
              <a:t> </a:t>
            </a:r>
            <a:r>
              <a:rPr lang="uk-UA" dirty="0" smtClean="0"/>
              <a:t>Писаний </a:t>
            </a:r>
          </a:p>
          <a:p>
            <a:r>
              <a:rPr lang="uk-UA" dirty="0"/>
              <a:t> </a:t>
            </a:r>
            <a:r>
              <a:rPr lang="uk-UA" dirty="0" smtClean="0"/>
              <a:t>Мальований </a:t>
            </a:r>
          </a:p>
          <a:p>
            <a:r>
              <a:rPr lang="uk-UA" dirty="0"/>
              <a:t> </a:t>
            </a:r>
            <a:r>
              <a:rPr lang="uk-UA" dirty="0" smtClean="0"/>
              <a:t>Зроблений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559568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Дієприслівник 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Дієприслівник означає додаткову дію, обставину дії та відповідають на запитання що зробивши? </a:t>
            </a:r>
            <a:r>
              <a:rPr lang="uk-UA" dirty="0"/>
              <a:t>щ</a:t>
            </a:r>
            <a:r>
              <a:rPr lang="uk-UA" dirty="0" smtClean="0"/>
              <a:t>о роблячи? </a:t>
            </a:r>
          </a:p>
          <a:p>
            <a:r>
              <a:rPr lang="uk-UA" dirty="0"/>
              <a:t> </a:t>
            </a:r>
            <a:r>
              <a:rPr lang="uk-UA" dirty="0" smtClean="0"/>
              <a:t>Намалювавши </a:t>
            </a:r>
          </a:p>
          <a:p>
            <a:r>
              <a:rPr lang="uk-UA" dirty="0"/>
              <a:t> </a:t>
            </a:r>
            <a:r>
              <a:rPr lang="uk-UA" dirty="0" smtClean="0"/>
              <a:t>Зробивши </a:t>
            </a:r>
          </a:p>
          <a:p>
            <a:r>
              <a:rPr lang="uk-UA" dirty="0"/>
              <a:t> </a:t>
            </a:r>
            <a:r>
              <a:rPr lang="uk-UA" dirty="0" smtClean="0"/>
              <a:t>Списавши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06474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65927" y="321972"/>
            <a:ext cx="713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Безособові форми дієслова на –но, -то</a:t>
            </a:r>
            <a:endParaRPr lang="uk-UA" sz="2800" dirty="0"/>
          </a:p>
        </p:txBody>
      </p:sp>
      <p:cxnSp>
        <p:nvCxnSpPr>
          <p:cNvPr id="4" name="Пряма сполучна лінія 3"/>
          <p:cNvCxnSpPr/>
          <p:nvPr/>
        </p:nvCxnSpPr>
        <p:spPr>
          <a:xfrm flipH="1">
            <a:off x="1700011" y="845192"/>
            <a:ext cx="1442434" cy="117679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98490" y="2155585"/>
            <a:ext cx="46879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Означають дію, що сприймається як результат</a:t>
            </a:r>
            <a:endParaRPr lang="uk-UA" sz="2400" dirty="0"/>
          </a:p>
        </p:txBody>
      </p:sp>
      <p:cxnSp>
        <p:nvCxnSpPr>
          <p:cNvPr id="8" name="Пряма сполучна лінія 7"/>
          <p:cNvCxnSpPr/>
          <p:nvPr/>
        </p:nvCxnSpPr>
        <p:spPr>
          <a:xfrm>
            <a:off x="7765961" y="978794"/>
            <a:ext cx="1017431" cy="104318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134896" y="2155585"/>
            <a:ext cx="39795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Відповідають на запитання що зроблено? </a:t>
            </a:r>
            <a:endParaRPr lang="uk-UA" sz="2400" dirty="0"/>
          </a:p>
        </p:txBody>
      </p:sp>
      <p:sp>
        <p:nvSpPr>
          <p:cNvPr id="11" name="Стрілка вниз 10"/>
          <p:cNvSpPr/>
          <p:nvPr/>
        </p:nvSpPr>
        <p:spPr>
          <a:xfrm>
            <a:off x="4855335" y="3400023"/>
            <a:ext cx="484632" cy="978408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TextBox 11"/>
          <p:cNvSpPr txBox="1"/>
          <p:nvPr/>
        </p:nvSpPr>
        <p:spPr>
          <a:xfrm>
            <a:off x="4121239" y="4623515"/>
            <a:ext cx="38507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 smtClean="0"/>
              <a:t> </a:t>
            </a:r>
            <a:r>
              <a:rPr lang="uk-UA" sz="2400" dirty="0" smtClean="0"/>
              <a:t>Зроблено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/>
              <a:t> </a:t>
            </a:r>
            <a:r>
              <a:rPr lang="uk-UA" sz="2400" dirty="0" smtClean="0"/>
              <a:t>Сказано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/>
              <a:t> </a:t>
            </a:r>
            <a:r>
              <a:rPr lang="uk-UA" sz="2400" dirty="0" smtClean="0"/>
              <a:t>Прочитано 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424686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67000" y="1627254"/>
            <a:ext cx="5240628" cy="1325563"/>
          </a:xfrm>
        </p:spPr>
        <p:txBody>
          <a:bodyPr/>
          <a:lstStyle/>
          <a:p>
            <a:r>
              <a:rPr lang="uk-UA" dirty="0" smtClean="0"/>
              <a:t>Особові дієслова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778" y="2713619"/>
            <a:ext cx="4514850" cy="380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533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Особові дієслова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434384" y="1568048"/>
            <a:ext cx="9323231" cy="4351338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/>
              <a:t>Особові дієслова – змінюються за:</a:t>
            </a:r>
          </a:p>
          <a:p>
            <a:pPr marL="514350" indent="-514350">
              <a:buFont typeface="+mj-lt"/>
              <a:buAutoNum type="arabicPeriod"/>
            </a:pPr>
            <a:r>
              <a:rPr lang="uk-UA" dirty="0"/>
              <a:t> </a:t>
            </a:r>
            <a:r>
              <a:rPr lang="uk-UA" dirty="0" smtClean="0"/>
              <a:t>Особами – у теперішньому та майбутньому часі</a:t>
            </a:r>
          </a:p>
          <a:p>
            <a:pPr marL="514350" indent="-514350">
              <a:buFont typeface="+mj-lt"/>
              <a:buAutoNum type="arabicPeriod"/>
            </a:pPr>
            <a:r>
              <a:rPr lang="uk-UA" dirty="0"/>
              <a:t> </a:t>
            </a:r>
            <a:r>
              <a:rPr lang="uk-UA" dirty="0" smtClean="0"/>
              <a:t>Родами – у минулому часі </a:t>
            </a:r>
          </a:p>
          <a:p>
            <a:pPr marL="514350" indent="-514350">
              <a:buFont typeface="+mj-lt"/>
              <a:buAutoNum type="arabicPeriod"/>
            </a:pPr>
            <a:r>
              <a:rPr lang="uk-UA" dirty="0"/>
              <a:t> </a:t>
            </a:r>
            <a:r>
              <a:rPr lang="uk-UA" dirty="0" smtClean="0"/>
              <a:t>Числами </a:t>
            </a:r>
          </a:p>
          <a:p>
            <a:pPr marL="514350" indent="-514350">
              <a:buFont typeface="+mj-lt"/>
              <a:buAutoNum type="arabicPeriod"/>
            </a:pPr>
            <a:r>
              <a:rPr lang="uk-UA" dirty="0"/>
              <a:t> </a:t>
            </a:r>
            <a:r>
              <a:rPr lang="uk-UA" dirty="0" smtClean="0"/>
              <a:t>Часами </a:t>
            </a:r>
          </a:p>
        </p:txBody>
      </p:sp>
    </p:spTree>
    <p:extLst>
      <p:ext uri="{BB962C8B-B14F-4D97-AF65-F5344CB8AC3E}">
        <p14:creationId xmlns:p14="http://schemas.microsoft.com/office/powerpoint/2010/main" val="432370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Повторімо!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868510" y="1799868"/>
            <a:ext cx="8189890" cy="4351338"/>
          </a:xfrm>
        </p:spPr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uk-UA" dirty="0" smtClean="0"/>
              <a:t> Особи</a:t>
            </a:r>
          </a:p>
          <a:p>
            <a:pPr marL="0" indent="0">
              <a:buNone/>
            </a:pPr>
            <a:r>
              <a:rPr lang="uk-UA" dirty="0" smtClean="0"/>
              <a:t>1-ша однина я, множина ми</a:t>
            </a:r>
          </a:p>
          <a:p>
            <a:pPr marL="0" indent="0">
              <a:buNone/>
            </a:pPr>
            <a:r>
              <a:rPr lang="uk-UA" dirty="0" smtClean="0"/>
              <a:t>2-га однина ти, множина ви</a:t>
            </a:r>
          </a:p>
          <a:p>
            <a:pPr marL="0" indent="0">
              <a:buNone/>
            </a:pPr>
            <a:r>
              <a:rPr lang="uk-UA" dirty="0" smtClean="0"/>
              <a:t>3-тя однина він, вона воно, множина вони</a:t>
            </a:r>
          </a:p>
        </p:txBody>
      </p:sp>
      <p:graphicFrame>
        <p:nvGraphicFramePr>
          <p:cNvPr id="4" name="Таблиця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991369"/>
              </p:ext>
            </p:extLst>
          </p:nvPr>
        </p:nvGraphicFramePr>
        <p:xfrm>
          <a:off x="1156237" y="5098483"/>
          <a:ext cx="812800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28000"/>
              </a:tblGrid>
              <a:tr h="370840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Дієслова у реченні найчастіше виконує функцію присудка </a:t>
                      </a:r>
                      <a:endParaRPr lang="uk-UA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0186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Повторімо!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arenR" startAt="2"/>
            </a:pPr>
            <a:r>
              <a:rPr lang="uk-UA" dirty="0" smtClean="0"/>
              <a:t> Часи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Минулий </a:t>
            </a:r>
          </a:p>
          <a:p>
            <a:r>
              <a:rPr lang="uk-UA" dirty="0"/>
              <a:t> </a:t>
            </a:r>
            <a:r>
              <a:rPr lang="uk-UA" dirty="0" smtClean="0"/>
              <a:t>Працював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Теперішній            </a:t>
            </a:r>
          </a:p>
          <a:p>
            <a:r>
              <a:rPr lang="uk-UA" dirty="0"/>
              <a:t> </a:t>
            </a:r>
            <a:r>
              <a:rPr lang="uk-UA" dirty="0" smtClean="0"/>
              <a:t>Працюю</a:t>
            </a:r>
          </a:p>
          <a:p>
            <a:pPr marL="0" indent="0">
              <a:buNone/>
            </a:pPr>
            <a:r>
              <a:rPr lang="uk-UA" dirty="0" smtClean="0"/>
              <a:t>    Майбутній </a:t>
            </a:r>
          </a:p>
          <a:p>
            <a:r>
              <a:rPr lang="uk-UA" dirty="0"/>
              <a:t> </a:t>
            </a:r>
            <a:r>
              <a:rPr lang="uk-UA" dirty="0" smtClean="0"/>
              <a:t>Працюватиму </a:t>
            </a:r>
          </a:p>
        </p:txBody>
      </p:sp>
    </p:spTree>
    <p:extLst>
      <p:ext uri="{BB962C8B-B14F-4D97-AF65-F5344CB8AC3E}">
        <p14:creationId xmlns:p14="http://schemas.microsoft.com/office/powerpoint/2010/main" val="2683993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я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5305593"/>
              </p:ext>
            </p:extLst>
          </p:nvPr>
        </p:nvGraphicFramePr>
        <p:xfrm>
          <a:off x="2032000" y="719666"/>
          <a:ext cx="812800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/>
                <a:gridCol w="4064000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uk-UA" sz="2400" dirty="0" smtClean="0"/>
                        <a:t>Відмінювання дієслова за особами в однині </a:t>
                      </a:r>
                      <a:endParaRPr lang="uk-UA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1-ша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Я дихаю</a:t>
                      </a:r>
                      <a:endParaRPr lang="uk-UA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2-га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Ти дихаєш</a:t>
                      </a:r>
                      <a:endParaRPr lang="uk-UA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3-тя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Він вона воно дихає</a:t>
                      </a:r>
                      <a:endParaRPr lang="uk-UA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Таблиця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1486529"/>
              </p:ext>
            </p:extLst>
          </p:nvPr>
        </p:nvGraphicFramePr>
        <p:xfrm>
          <a:off x="2032000" y="3295441"/>
          <a:ext cx="812800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/>
                <a:gridCol w="4064000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uk-UA" sz="2400" dirty="0" smtClean="0"/>
                        <a:t>Відмінювання дієслова за особами у</a:t>
                      </a:r>
                      <a:r>
                        <a:rPr lang="uk-UA" sz="2400" baseline="0" dirty="0" smtClean="0"/>
                        <a:t> множині</a:t>
                      </a:r>
                      <a:endParaRPr lang="uk-UA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1-ша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Ми дихаємо</a:t>
                      </a:r>
                      <a:endParaRPr lang="uk-UA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2-га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Ви  дихаєте</a:t>
                      </a:r>
                      <a:endParaRPr lang="uk-UA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3-тя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Вони дихають</a:t>
                      </a:r>
                      <a:endParaRPr lang="uk-UA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4407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я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4605506"/>
              </p:ext>
            </p:extLst>
          </p:nvPr>
        </p:nvGraphicFramePr>
        <p:xfrm>
          <a:off x="2032000" y="719666"/>
          <a:ext cx="812800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/>
                <a:gridCol w="4064000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uk-UA" sz="2400" dirty="0" smtClean="0"/>
                        <a:t>Відмінювання</a:t>
                      </a:r>
                      <a:r>
                        <a:rPr lang="uk-UA" sz="2400" baseline="0" dirty="0" smtClean="0"/>
                        <a:t> дієслів за часами в однині</a:t>
                      </a:r>
                      <a:endParaRPr lang="uk-UA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Минулий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Я робив</a:t>
                      </a:r>
                      <a:endParaRPr lang="uk-UA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Теперішній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Я</a:t>
                      </a:r>
                      <a:r>
                        <a:rPr lang="uk-UA" sz="2400" baseline="0" dirty="0" smtClean="0"/>
                        <a:t> р</a:t>
                      </a:r>
                      <a:r>
                        <a:rPr lang="uk-UA" sz="2400" dirty="0" smtClean="0"/>
                        <a:t>облю</a:t>
                      </a:r>
                      <a:endParaRPr lang="uk-UA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Майбутній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Я</a:t>
                      </a:r>
                      <a:r>
                        <a:rPr lang="uk-UA" sz="2400" baseline="0" dirty="0" smtClean="0"/>
                        <a:t> р</a:t>
                      </a:r>
                      <a:r>
                        <a:rPr lang="uk-UA" sz="2400" dirty="0" smtClean="0"/>
                        <a:t>обитиму</a:t>
                      </a:r>
                      <a:endParaRPr lang="uk-UA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Таблиця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0008306"/>
              </p:ext>
            </p:extLst>
          </p:nvPr>
        </p:nvGraphicFramePr>
        <p:xfrm>
          <a:off x="2032000" y="3219718"/>
          <a:ext cx="812800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/>
                <a:gridCol w="4064000"/>
              </a:tblGrid>
              <a:tr h="266258">
                <a:tc gridSpan="2">
                  <a:txBody>
                    <a:bodyPr/>
                    <a:lstStyle/>
                    <a:p>
                      <a:r>
                        <a:rPr lang="uk-UA" sz="2400" dirty="0" smtClean="0"/>
                        <a:t>Відмінювання дієслів за часами у</a:t>
                      </a:r>
                      <a:r>
                        <a:rPr lang="uk-UA" sz="2400" baseline="0" dirty="0" smtClean="0"/>
                        <a:t> множині</a:t>
                      </a:r>
                      <a:endParaRPr lang="uk-UA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Минулий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Ми робили </a:t>
                      </a:r>
                      <a:endParaRPr lang="uk-UA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Теперішній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Ми робимо</a:t>
                      </a:r>
                      <a:endParaRPr lang="uk-UA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Майбутній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Ми будемо робити </a:t>
                      </a:r>
                      <a:endParaRPr lang="uk-UA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4943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Неозначена форма дієслова - інфінітив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uk-UA" dirty="0" smtClean="0"/>
              <a:t> Початкова форма дієслова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dirty="0"/>
              <a:t> </a:t>
            </a:r>
            <a:r>
              <a:rPr lang="uk-UA" dirty="0" smtClean="0"/>
              <a:t>Не мають закінчення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dirty="0"/>
              <a:t> </a:t>
            </a:r>
            <a:r>
              <a:rPr lang="uk-UA" dirty="0" smtClean="0"/>
              <a:t>Називає дію або стан як процес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dirty="0"/>
              <a:t> </a:t>
            </a:r>
            <a:r>
              <a:rPr lang="uk-UA" dirty="0" smtClean="0"/>
              <a:t>Закінчуються суфіксом –ти або –</a:t>
            </a:r>
            <a:r>
              <a:rPr lang="uk-UA" dirty="0" err="1" smtClean="0"/>
              <a:t>ть</a:t>
            </a:r>
            <a:endParaRPr lang="uk-UA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uk-UA" dirty="0"/>
              <a:t> </a:t>
            </a:r>
            <a:r>
              <a:rPr lang="uk-UA" dirty="0" smtClean="0"/>
              <a:t>Відповідає на запитання що робити? </a:t>
            </a:r>
            <a:r>
              <a:rPr lang="uk-UA" dirty="0"/>
              <a:t>щ</a:t>
            </a:r>
            <a:r>
              <a:rPr lang="uk-UA" dirty="0" smtClean="0"/>
              <a:t>о зробити?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dirty="0"/>
              <a:t> </a:t>
            </a:r>
            <a:r>
              <a:rPr lang="uk-UA" dirty="0" smtClean="0"/>
              <a:t>Не вказує ні на час, ні на число, ні на рід, ні на особу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dirty="0"/>
              <a:t> </a:t>
            </a:r>
            <a:r>
              <a:rPr lang="uk-UA" dirty="0" smtClean="0"/>
              <a:t>Може бути </a:t>
            </a:r>
            <a:r>
              <a:rPr lang="uk-UA" dirty="0" err="1" smtClean="0"/>
              <a:t>буль</a:t>
            </a:r>
            <a:r>
              <a:rPr lang="uk-UA" dirty="0" smtClean="0"/>
              <a:t>-яким членом речення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498302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Завдання 1</a:t>
            </a:r>
            <a:br>
              <a:rPr lang="uk-UA" dirty="0" smtClean="0"/>
            </a:br>
            <a:r>
              <a:rPr lang="uk-UA" sz="2800" dirty="0" smtClean="0"/>
              <a:t>Провідміняйте дієслова за часами в однині:</a:t>
            </a:r>
            <a:endParaRPr lang="uk-UA" sz="280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Робити, гадати, працювати, дивитися, співати, говорити, читати, співпрацювати, голосувати.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045791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Відповіді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Робити – робив, роблю, робитиму; гадати – гадав, гадаю, буду гадати; працювати – працював, працюю, буду працювати; дивитися – дивився, дивлюся, буду дивитися; співати – співав, співаю, буду співати; говорити – говорив, говорю, буду говорити; читати – читав, читаю, буду читати; співпрацювати – співпрацював, співпрацюю, буду співпрацювати;  голосувати – голосував, голосую, буду голосувати.</a:t>
            </a:r>
          </a:p>
        </p:txBody>
      </p:sp>
    </p:spTree>
    <p:extLst>
      <p:ext uri="{BB962C8B-B14F-4D97-AF65-F5344CB8AC3E}">
        <p14:creationId xmlns:p14="http://schemas.microsoft.com/office/powerpoint/2010/main" val="116134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я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1816708"/>
              </p:ext>
            </p:extLst>
          </p:nvPr>
        </p:nvGraphicFramePr>
        <p:xfrm>
          <a:off x="2302457" y="270457"/>
          <a:ext cx="6545330" cy="5294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45330"/>
              </a:tblGrid>
              <a:tr h="529488">
                <a:tc>
                  <a:txBody>
                    <a:bodyPr/>
                    <a:lstStyle/>
                    <a:p>
                      <a:r>
                        <a:rPr lang="uk-UA" sz="2800" dirty="0" smtClean="0"/>
                        <a:t>Кодовий диктант</a:t>
                      </a:r>
                      <a:endParaRPr lang="uk-UA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21973" y="972045"/>
            <a:ext cx="116425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Дієприкметники – позначте цифрою 3, дієприслівники – цифрою 1, а інфінітиви </a:t>
            </a:r>
          </a:p>
          <a:p>
            <a:r>
              <a:rPr lang="uk-UA" sz="2400" dirty="0" smtClean="0"/>
              <a:t>– цифрою 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9873" y="1975142"/>
            <a:ext cx="5357611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Садити</a:t>
            </a:r>
          </a:p>
          <a:p>
            <a:r>
              <a:rPr lang="uk-UA" sz="2400" dirty="0" smtClean="0"/>
              <a:t>Сфотографований </a:t>
            </a:r>
          </a:p>
          <a:p>
            <a:r>
              <a:rPr lang="uk-UA" sz="2400" dirty="0" smtClean="0"/>
              <a:t>Говорити </a:t>
            </a:r>
          </a:p>
          <a:p>
            <a:r>
              <a:rPr lang="uk-UA" sz="2400" dirty="0" smtClean="0"/>
              <a:t>Радіти </a:t>
            </a:r>
          </a:p>
          <a:p>
            <a:r>
              <a:rPr lang="uk-UA" sz="2400" dirty="0" smtClean="0"/>
              <a:t>Говоривши </a:t>
            </a:r>
          </a:p>
          <a:p>
            <a:r>
              <a:rPr lang="uk-UA" sz="2400" dirty="0" smtClean="0"/>
              <a:t>Сказавши </a:t>
            </a:r>
          </a:p>
          <a:p>
            <a:r>
              <a:rPr lang="uk-UA" sz="2400" dirty="0" smtClean="0"/>
              <a:t>Вибігати </a:t>
            </a:r>
          </a:p>
          <a:p>
            <a:r>
              <a:rPr lang="uk-UA" sz="2400" dirty="0" smtClean="0"/>
              <a:t>Стелити </a:t>
            </a:r>
          </a:p>
          <a:p>
            <a:r>
              <a:rPr lang="uk-UA" sz="2400" dirty="0" smtClean="0"/>
              <a:t>Галасливий </a:t>
            </a:r>
          </a:p>
          <a:p>
            <a:r>
              <a:rPr lang="uk-UA" sz="2400" dirty="0" smtClean="0"/>
              <a:t>Зафарбований</a:t>
            </a:r>
          </a:p>
          <a:p>
            <a:endParaRPr lang="uk-UA" dirty="0"/>
          </a:p>
        </p:txBody>
      </p:sp>
      <p:sp>
        <p:nvSpPr>
          <p:cNvPr id="6" name="TextBox 5"/>
          <p:cNvSpPr txBox="1"/>
          <p:nvPr/>
        </p:nvSpPr>
        <p:spPr>
          <a:xfrm>
            <a:off x="7083380" y="5009882"/>
            <a:ext cx="3928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/>
              <a:t>Код: 2322112233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210949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я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604229"/>
              </p:ext>
            </p:extLst>
          </p:nvPr>
        </p:nvGraphicFramePr>
        <p:xfrm>
          <a:off x="2907763" y="268905"/>
          <a:ext cx="5669566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69566"/>
              </a:tblGrid>
              <a:tr h="370840">
                <a:tc>
                  <a:txBody>
                    <a:bodyPr/>
                    <a:lstStyle/>
                    <a:p>
                      <a:r>
                        <a:rPr lang="uk-UA" sz="2800" dirty="0" smtClean="0"/>
                        <a:t>Кодовий диктант </a:t>
                      </a:r>
                      <a:endParaRPr lang="uk-UA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37127" y="1056068"/>
            <a:ext cx="91697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Правильні речення позначте - цифрою 6, а не правильні – цифрою 1 </a:t>
            </a:r>
            <a:endParaRPr lang="uk-UA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476518" y="2073498"/>
            <a:ext cx="1071522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Дієслово – службова частина мови</a:t>
            </a:r>
          </a:p>
          <a:p>
            <a:r>
              <a:rPr lang="uk-UA" sz="2400" dirty="0" smtClean="0"/>
              <a:t>Особові дієслова змінюються за особами у теперішньому та минулому часі</a:t>
            </a:r>
          </a:p>
          <a:p>
            <a:r>
              <a:rPr lang="uk-UA" sz="2400" dirty="0" smtClean="0"/>
              <a:t>Дієприкметник означає додаткову дію та обставину дії</a:t>
            </a:r>
          </a:p>
          <a:p>
            <a:r>
              <a:rPr lang="uk-UA" sz="2400" dirty="0" smtClean="0"/>
              <a:t>Неозначена форма дієслова має закінчення ти або </a:t>
            </a:r>
            <a:r>
              <a:rPr lang="uk-UA" sz="2400" dirty="0" err="1" smtClean="0"/>
              <a:t>ть</a:t>
            </a:r>
            <a:endParaRPr lang="uk-UA" sz="2400" dirty="0" smtClean="0"/>
          </a:p>
          <a:p>
            <a:r>
              <a:rPr lang="uk-UA" sz="2400" dirty="0" smtClean="0"/>
              <a:t>Що роблю? Що робите? – це питання інфінітиву </a:t>
            </a:r>
          </a:p>
          <a:p>
            <a:r>
              <a:rPr lang="uk-UA" sz="2400" dirty="0" smtClean="0"/>
              <a:t>Дієприслівники відповідають на запитання що роблячи? що зробивши?</a:t>
            </a:r>
          </a:p>
          <a:p>
            <a:endParaRPr lang="uk-UA" dirty="0"/>
          </a:p>
        </p:txBody>
      </p:sp>
      <p:sp>
        <p:nvSpPr>
          <p:cNvPr id="5" name="TextBox 4"/>
          <p:cNvSpPr txBox="1"/>
          <p:nvPr/>
        </p:nvSpPr>
        <p:spPr>
          <a:xfrm>
            <a:off x="1030310" y="5009882"/>
            <a:ext cx="459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/>
              <a:t>Код: 111116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1760825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Завдання 2</a:t>
            </a:r>
            <a:r>
              <a:rPr lang="uk-UA" dirty="0"/>
              <a:t/>
            </a:r>
            <a:br>
              <a:rPr lang="uk-UA" dirty="0"/>
            </a:br>
            <a:r>
              <a:rPr lang="uk-UA" sz="2800" dirty="0" smtClean="0"/>
              <a:t>З неозначеної форми дієслова перетворіть у безособову форму –но, -то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/>
              <a:t>Б</a:t>
            </a:r>
            <a:r>
              <a:rPr lang="uk-UA" dirty="0" smtClean="0"/>
              <a:t>ракувати, вмивати, написати, порізати, малювати, купити, спіймати, сказати, прочитати, відкрити, недоробити.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36039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Відповіді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Бракувати – браковано, вмивати – змито,  написати – написано, порізати – порізано, малювати – намальовано, купити – куплено, спіймати – спіймано, сказати – сказано, прочитати – прочитано,  відкрити – відкрито, недоробити - недороблено</a:t>
            </a:r>
          </a:p>
        </p:txBody>
      </p:sp>
    </p:spTree>
    <p:extLst>
      <p:ext uri="{BB962C8B-B14F-4D97-AF65-F5344CB8AC3E}">
        <p14:creationId xmlns:p14="http://schemas.microsoft.com/office/powerpoint/2010/main" val="1354384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252" y="847695"/>
            <a:ext cx="4286848" cy="428684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94704" y="396935"/>
            <a:ext cx="45591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Інтерактивна гра «Часи дієслів»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1295823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190" y="1066635"/>
            <a:ext cx="4286848" cy="428684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4980" y="604970"/>
            <a:ext cx="3799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Інтерактивна гра «Особи»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133404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Засвоїмо знання!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uk-UA" dirty="0" smtClean="0"/>
              <a:t> Особові дієслова у минулому часі змінюються за…</a:t>
            </a:r>
          </a:p>
          <a:p>
            <a:pPr marL="514350" indent="-514350">
              <a:buFont typeface="+mj-lt"/>
              <a:buAutoNum type="arabicParenR"/>
            </a:pPr>
            <a:r>
              <a:rPr lang="uk-UA" dirty="0"/>
              <a:t> </a:t>
            </a:r>
            <a:r>
              <a:rPr lang="uk-UA" dirty="0" smtClean="0"/>
              <a:t>Найчастіше у реченні дієслово виконує роль….</a:t>
            </a:r>
          </a:p>
          <a:p>
            <a:pPr marL="514350" indent="-514350">
              <a:buFont typeface="+mj-lt"/>
              <a:buAutoNum type="arabicParenR"/>
            </a:pPr>
            <a:r>
              <a:rPr lang="uk-UA" dirty="0"/>
              <a:t> </a:t>
            </a:r>
            <a:r>
              <a:rPr lang="uk-UA" dirty="0" smtClean="0"/>
              <a:t>Інфінітив має…</a:t>
            </a:r>
          </a:p>
          <a:p>
            <a:pPr marL="514350" indent="-514350">
              <a:buFont typeface="+mj-lt"/>
              <a:buAutoNum type="arabicParenR"/>
            </a:pPr>
            <a:r>
              <a:rPr lang="uk-UA" dirty="0"/>
              <a:t> </a:t>
            </a:r>
            <a:r>
              <a:rPr lang="uk-UA" dirty="0" smtClean="0"/>
              <a:t>Дієприслівники відповідають на запитання – </a:t>
            </a:r>
          </a:p>
          <a:p>
            <a:pPr marL="514350" indent="-514350">
              <a:buFont typeface="+mj-lt"/>
              <a:buAutoNum type="arabicParenR"/>
            </a:pPr>
            <a:r>
              <a:rPr lang="uk-UA" dirty="0"/>
              <a:t> </a:t>
            </a:r>
            <a:r>
              <a:rPr lang="uk-UA" dirty="0" smtClean="0"/>
              <a:t>Безособові форми дієслова на –но або –то відповідають на запитання…</a:t>
            </a:r>
          </a:p>
          <a:p>
            <a:pPr marL="514350" indent="-514350">
              <a:buFont typeface="+mj-lt"/>
              <a:buAutoNum type="arabicParenR"/>
            </a:pPr>
            <a:r>
              <a:rPr lang="uk-UA" dirty="0"/>
              <a:t> </a:t>
            </a:r>
            <a:r>
              <a:rPr lang="uk-UA" dirty="0" smtClean="0"/>
              <a:t>Особові дієслова указують на…</a:t>
            </a:r>
          </a:p>
        </p:txBody>
      </p:sp>
    </p:spTree>
    <p:extLst>
      <p:ext uri="{BB962C8B-B14F-4D97-AF65-F5344CB8AC3E}">
        <p14:creationId xmlns:p14="http://schemas.microsoft.com/office/powerpoint/2010/main" val="4131763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643</Words>
  <Application>Microsoft Office PowerPoint</Application>
  <PresentationFormat>Широкий екран</PresentationFormat>
  <Paragraphs>121</Paragraphs>
  <Slides>22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Wingdings</vt:lpstr>
      <vt:lpstr>Тема Office</vt:lpstr>
      <vt:lpstr>Морфологія. Орфографія. Дієслово</vt:lpstr>
      <vt:lpstr>Презентація PowerPoint</vt:lpstr>
      <vt:lpstr>Презентація PowerPoint</vt:lpstr>
      <vt:lpstr>Дієприкметник</vt:lpstr>
      <vt:lpstr>Дієприслівник </vt:lpstr>
      <vt:lpstr>Презентація PowerPoint</vt:lpstr>
      <vt:lpstr>Особові дієслова</vt:lpstr>
      <vt:lpstr>Особові дієслова</vt:lpstr>
      <vt:lpstr>Повторімо!</vt:lpstr>
      <vt:lpstr>Повторімо!</vt:lpstr>
      <vt:lpstr>Презентація PowerPoint</vt:lpstr>
      <vt:lpstr>Презентація PowerPoint</vt:lpstr>
      <vt:lpstr>Неозначена форма дієслова - інфінітив</vt:lpstr>
      <vt:lpstr>Завдання 1 Провідміняйте дієслова за часами в однині:</vt:lpstr>
      <vt:lpstr>Відповіді</vt:lpstr>
      <vt:lpstr>Презентація PowerPoint</vt:lpstr>
      <vt:lpstr>Презентація PowerPoint</vt:lpstr>
      <vt:lpstr>Завдання 2 З неозначеної форми дієслова перетворіть у безособову форму –но, -то</vt:lpstr>
      <vt:lpstr>Відповіді</vt:lpstr>
      <vt:lpstr>Презентація PowerPoint</vt:lpstr>
      <vt:lpstr>Презентація PowerPoint</vt:lpstr>
      <vt:lpstr>Засвоїмо знання!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Морфологія. Орфографія. Дієслово</dc:title>
  <dc:creator>Mice</dc:creator>
  <cp:lastModifiedBy>Mice</cp:lastModifiedBy>
  <cp:revision>26</cp:revision>
  <dcterms:created xsi:type="dcterms:W3CDTF">2023-07-13T19:15:15Z</dcterms:created>
  <dcterms:modified xsi:type="dcterms:W3CDTF">2023-07-14T12:50:28Z</dcterms:modified>
</cp:coreProperties>
</file>