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35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A1F7DFF7-5A93-4EF6-9113-39AB40BD9442}" type="datetimeFigureOut">
              <a:rPr lang="uk-UA" smtClean="0"/>
              <a:t>05.11.2024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1D2D42C3-8A9F-4770-8B46-DCFBB3200CC4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4437112"/>
            <a:ext cx="4032448" cy="14401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lvl="0" algn="ctr">
              <a:buClr>
                <a:srgbClr val="629DD1"/>
              </a:buClr>
              <a:buSzPct val="76000"/>
            </a:pPr>
            <a:endParaRPr lang="uk-UA" sz="1400" b="1" i="1" spc="0" dirty="0" smtClean="0">
              <a:solidFill>
                <a:srgbClr val="42424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Clr>
                <a:srgbClr val="629DD1"/>
              </a:buClr>
              <a:buSzPct val="76000"/>
            </a:pPr>
            <a:r>
              <a:rPr lang="uk-UA" sz="1400" b="1" i="1" spc="0" dirty="0" smtClean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Кондратюк </a:t>
            </a:r>
            <a:r>
              <a:rPr lang="uk-UA" sz="1400" b="1" i="1" spc="0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Людмила Олександрівна </a:t>
            </a:r>
          </a:p>
          <a:p>
            <a:pPr lvl="0" algn="ctr">
              <a:buClr>
                <a:srgbClr val="629DD1"/>
              </a:buClr>
              <a:buSzPct val="76000"/>
            </a:pPr>
            <a:r>
              <a:rPr lang="uk-UA" sz="1400" b="1" i="1" spc="0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lvl="0" algn="ctr">
              <a:buClr>
                <a:srgbClr val="629DD1"/>
              </a:buClr>
              <a:buSzPct val="76000"/>
            </a:pPr>
            <a:r>
              <a:rPr lang="uk-UA" sz="1400" b="1" i="1" spc="0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pPr lvl="0">
              <a:buClr>
                <a:srgbClr val="629DD1"/>
              </a:buClr>
              <a:buSzPct val="76000"/>
            </a:pPr>
            <a:endParaRPr lang="uk-UA" sz="1500" spc="0" dirty="0">
              <a:solidFill>
                <a:srgbClr val="42424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6324600" cy="295232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Засоби словотвору, використання у різних стилях мови</a:t>
            </a:r>
            <a:endParaRPr lang="uk-UA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497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12" y="1916832"/>
            <a:ext cx="8006135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uk-UA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Словотвiр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— роздiл науки про мову, що вивчає особливостi та способи творення похiдних слiв.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623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7129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 сучасній українській мові розрізняють 8 основних способи словотворення.</a:t>
            </a:r>
          </a:p>
          <a:p>
            <a:pPr algn="ctr"/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1. 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Префіксальний: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бігти — прибігти, писати — підписати, дописати, переписати, записати.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2. 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Суфіксальний: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слухати — слухач, день — денний, вікно — віконний, говорити — говоріння.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3. 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Префіксально-суфіксальний: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ліс — пролісок, вода — підводник, земля — підземний.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4. 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Безафіксний: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блакитний — блакить, пробігати — біг, приїзд — їзда, бігати — біг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5. 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Складання слів та основ: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телефон, автомат — телефон-автомат; лід і ходити — льодохід; фото, монтаж — фотомонтаж.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6. 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Складання скорочених основ: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заробітна плата — зарплата, професійна спілка — профспілка, Організація Об’єднаних Націй — ООН.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7. 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Зрощення слів: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маловідомі — маловідомий, перекоти поле — перекотиполе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8. </a:t>
            </a:r>
            <a:r>
              <a:rPr lang="uk-UA" b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Перехід однієї частини мови в іншу:</a:t>
            </a:r>
            <a:r>
              <a:rPr lang="uk-UA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i="1" dirty="0" smtClean="0">
                <a:solidFill>
                  <a:srgbClr val="5A5A5A"/>
                </a:solidFill>
                <a:latin typeface="Times New Roman" pitchFamily="18" charset="0"/>
                <a:cs typeface="Times New Roman" pitchFamily="18" charset="0"/>
              </a:rPr>
              <a:t>майбутнє (яке?) покоління — близьке (що?) майбутнє.</a:t>
            </a:r>
            <a:endParaRPr lang="uk-UA" b="0" i="0" dirty="0"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732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Стилістичні можливості словотвору виявляються в зіставленні слів одного кореня й одного значення, але різного словотвірного оформлення, тобто в синонімії словотвірних афіксів, які увиразнюють слово, надають йому відповідної експресії.</a:t>
            </a:r>
          </a:p>
          <a:p>
            <a:pPr marL="45720" indent="0" algn="ctr">
              <a:buNone/>
            </a:pPr>
            <a:r>
              <a:rPr lang="uk-UA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Наприклад,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рідковживані (непродуктивні)іменникові префікси</a:t>
            </a:r>
            <a:r>
              <a:rPr lang="uk-UA" sz="16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пра-</a:t>
            </a:r>
            <a:r>
              <a:rPr lang="uk-UA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па-</a:t>
            </a:r>
            <a:r>
              <a:rPr lang="uk-UA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уз-</a:t>
            </a:r>
            <a:r>
              <a:rPr lang="uk-UA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су-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підкреслюють піднесеність сказаного – поряд із стилістично нейтральними значеннями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(суглинок,прадід)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додають словам урочистого відтінку: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прамова, 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праоснова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пагін, паросток,узбіччя, сутінок.</a:t>
            </a:r>
          </a:p>
          <a:p>
            <a:pPr marL="45720" indent="0" algn="ctr">
              <a:buNone/>
            </a:pPr>
            <a:endParaRPr lang="uk-UA" sz="1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Префікси іншомовного походження</a:t>
            </a:r>
            <a:r>
              <a:rPr lang="uk-UA" sz="1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анти-</a:t>
            </a:r>
            <a:r>
              <a:rPr lang="uk-UA" sz="1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архі-</a:t>
            </a:r>
            <a:r>
              <a:rPr lang="uk-UA" sz="1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екстра, </a:t>
            </a:r>
            <a:r>
              <a:rPr lang="uk-UA" sz="1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псевдо-</a:t>
            </a:r>
            <a:r>
              <a:rPr lang="uk-UA" sz="1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ультра, </a:t>
            </a:r>
            <a:r>
              <a:rPr lang="uk-UA" sz="16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екс-</a:t>
            </a:r>
            <a:r>
              <a:rPr lang="uk-UA" sz="1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надають книжкового відтінку: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антинародний, 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псевдопатріот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архіважливий, екстравагантний, ультраправий, 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експрезидент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 algn="ctr">
              <a:buNone/>
            </a:pPr>
            <a:endParaRPr lang="uk-UA" sz="16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Префікс </a:t>
            </a:r>
            <a:r>
              <a:rPr lang="uk-UA" sz="16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пре-</a:t>
            </a:r>
            <a:r>
              <a:rPr lang="uk-UA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виражає збільшену міру ознаки: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пречудовий, 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пресильний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преважливий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uk-UA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</a:t>
            </a:r>
            <a:r>
              <a:rPr lang="uk-UA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надає слову піднесеності, урочистості: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возрадуйся, возвеличити.</a:t>
            </a:r>
            <a:endParaRPr lang="uk-UA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uk-UA" sz="1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533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5" y="1719070"/>
            <a:ext cx="8928992" cy="4590249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Особливої виразності набувають слова з кількома префіксами: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знебарвити, поназбирувати, попоходив, порозходилися.</a:t>
            </a:r>
          </a:p>
          <a:p>
            <a:pPr marL="45720" indent="0" algn="just">
              <a:buNone/>
            </a:pP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Один із найвиразніших засобів стилістики - </a:t>
            </a:r>
            <a:r>
              <a:rPr lang="uk-UA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суфікси.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Суфікси книжного забарвлення </a:t>
            </a:r>
            <a:r>
              <a:rPr lang="uk-UA" sz="16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-ння</a:t>
            </a:r>
            <a:r>
              <a:rPr lang="uk-UA" sz="16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(я), - </a:t>
            </a:r>
            <a:r>
              <a:rPr lang="uk-UA" sz="16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тт</a:t>
            </a:r>
            <a:r>
              <a:rPr lang="uk-UA" sz="16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(я), </a:t>
            </a:r>
            <a:r>
              <a:rPr lang="uk-UA" sz="16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-ізм</a:t>
            </a:r>
            <a:r>
              <a:rPr lang="uk-UA" sz="16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утворюють абстрактні поняття, збірні, віддієслівні іменники: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бажання, каяття, заняття, прагнення, горіння.</a:t>
            </a:r>
          </a:p>
          <a:p>
            <a:pPr marL="45720" indent="0" algn="just">
              <a:buNone/>
            </a:pPr>
            <a:r>
              <a:rPr lang="uk-UA" sz="16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«Професійні» суфікси </a:t>
            </a:r>
            <a:r>
              <a:rPr lang="uk-UA" sz="1600" b="1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-ар-</a:t>
            </a:r>
            <a:r>
              <a:rPr lang="uk-UA" sz="1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b="1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ець</a:t>
            </a:r>
            <a:r>
              <a:rPr lang="uk-UA" sz="1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-ач-</a:t>
            </a:r>
            <a:r>
              <a:rPr lang="uk-UA" sz="1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-ист-</a:t>
            </a:r>
            <a:r>
              <a:rPr lang="uk-UA" sz="1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 - </a:t>
            </a:r>
            <a:r>
              <a:rPr lang="uk-UA" sz="1600" b="1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ик-</a:t>
            </a:r>
            <a:r>
              <a:rPr lang="uk-UA" sz="1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b="1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тель</a:t>
            </a:r>
            <a:r>
              <a:rPr lang="uk-UA" sz="1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uk-UA" sz="1600" b="1" i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ир-</a:t>
            </a:r>
            <a:r>
              <a:rPr lang="uk-UA" sz="1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утворюють назви істот за родом занять чи професією: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байкар, повістяр, митець, бандурист, мислитель, касир.</a:t>
            </a:r>
          </a:p>
          <a:p>
            <a:pPr marL="45720" indent="0" algn="just">
              <a:buNone/>
            </a:pP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Особливу виразність мають </a:t>
            </a:r>
            <a:r>
              <a:rPr lang="uk-UA" sz="16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зменшено-пестливі суфікси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–еньк-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-есеньк-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-ісіньк-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-усіньк-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-юсіньк-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-ик-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-ичок-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-чк-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-ечк-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-иц-</a:t>
            </a:r>
            <a:r>
              <a:rPr lang="uk-UA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тоненький, дрібнесенький, манюсінький, стовпчик, ріжечок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суфікси зі згрубілим значенням, емоційно-негативними відтінком </a:t>
            </a:r>
            <a:r>
              <a:rPr lang="uk-UA" sz="1600" b="1" i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-иск-</a:t>
            </a:r>
            <a:r>
              <a:rPr lang="uk-UA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-їськ-</a:t>
            </a:r>
            <a:r>
              <a:rPr lang="uk-UA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-ищ-</a:t>
            </a:r>
            <a:r>
              <a:rPr lang="uk-UA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i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-їщ-</a:t>
            </a:r>
            <a:r>
              <a:rPr lang="uk-UA" sz="16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дівчисько, хлопчисько, побоїще, ручище, ножище.</a:t>
            </a:r>
          </a:p>
          <a:p>
            <a:pPr marL="45720" indent="0" algn="just">
              <a:buNone/>
            </a:pPr>
            <a:r>
              <a:rPr lang="uk-UA" sz="16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Суфікси здрібнілості в поєднанні зі словами негативного забарвлення надають зневажливих, іронічних, сатиричних, гумористичних відтінків: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воріженьки, 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рішеннячко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1600" i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9966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 В офіційно-діловому та науковому стилях мовлення,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правило, уникають використання слів з експресивними суфіксами. Терміни на зразок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язичок, мозочок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утратили експресивність.</a:t>
            </a:r>
          </a:p>
          <a:p>
            <a:pPr marL="45720" indent="0" algn="just">
              <a:buNone/>
            </a:pPr>
            <a:endParaRPr lang="uk-UA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Складні слова виконують різні стилістичні функції: їх використовують як терміни в книжних стилях, вони передають найрізноманітніші емоційно - експресивні відтінки в</a:t>
            </a:r>
            <a:r>
              <a:rPr lang="uk-UA" sz="1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художньому та публіцистичному мовленні.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Емоційного забарвлення можуть також набувати й абревіатури (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наприклад у художньому стилі).</a:t>
            </a:r>
          </a:p>
          <a:p>
            <a:pPr marL="45720" indent="0" algn="just">
              <a:buNone/>
            </a:pPr>
            <a:endParaRPr lang="uk-UA" sz="1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Повторення одного й того самого слова (кореня, префікса) підкреслює інтенсивність дії, ознаки: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ходжу-ходжу, старий – престарий.</a:t>
            </a:r>
          </a:p>
          <a:p>
            <a:pPr marL="45720" indent="0" algn="just">
              <a:buNone/>
            </a:pPr>
            <a:endParaRPr lang="uk-UA" sz="1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Уживання и поєднання різнопланових одиниць посилює експресивність (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возгавкати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ідейка,</a:t>
            </a:r>
            <a:r>
              <a:rPr lang="uk-UA" sz="1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бабизм-ягізм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uk-UA" sz="1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181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878281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1400" b="1" i="1" dirty="0" smtClean="0">
                <a:latin typeface="Times New Roman" pitchFamily="18" charset="0"/>
                <a:cs typeface="Times New Roman" pitchFamily="18" charset="0"/>
              </a:rPr>
              <a:t>Е.Ю.Л. (Юрієві Липі)</a:t>
            </a:r>
            <a:endParaRPr lang="uk-UA" sz="1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І, дійсно, лист Ваш – подих моря,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Солоність вітру й воля хвиль.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живім просторі неозорім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Зростає дух і слабне біль.</a:t>
            </a:r>
          </a:p>
          <a:p>
            <a:pPr marL="45720" indent="0" algn="ctr">
              <a:buNone/>
            </a:pPr>
            <a:endParaRPr lang="uk-UA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Так, уявляю: білі дюни,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Блакитний віддих глибини, 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вітер вічний, вітер юний</a:t>
            </a:r>
          </a:p>
          <a:p>
            <a:pPr marL="45720" indent="0" algn="ctr">
              <a:buNone/>
            </a:pPr>
            <a:r>
              <a:rPr lang="uk-UA" sz="1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Співа</a:t>
            </a: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 звабу далини.</a:t>
            </a:r>
          </a:p>
          <a:p>
            <a:pPr marL="45720" indent="0" algn="ctr">
              <a:buNone/>
            </a:pPr>
            <a:endParaRPr lang="uk-UA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Там очі вічно смокчуть далеч,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Там конкістадор-чоловік, 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 те, що даль пророкотала,</a:t>
            </a:r>
          </a:p>
          <a:p>
            <a:pPr marL="45720" indent="0" algn="ctr">
              <a:buNone/>
            </a:pPr>
            <a:r>
              <a:rPr lang="uk-UA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Стає легендою навік.</a:t>
            </a:r>
          </a:p>
          <a:p>
            <a:pPr marL="45720" indent="0" algn="just">
              <a:buNone/>
            </a:pP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 правильно утворений словотвірний ланцюжок: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глиб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–глибина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–глибінь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глибокий - глибочінь.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Прочитайте поезію Є. Маланюка. Знайдіть спільнокореневі слова . Як вони впливають на образність вірша? Які з них стилістично забарвлені?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416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0999" y="1484784"/>
            <a:ext cx="8407893" cy="5112567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1600" b="1" cap="all" spc="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pPr marL="45720" indent="0" algn="ctr">
              <a:buNone/>
            </a:pPr>
            <a:r>
              <a:rPr lang="uk-UA" sz="1400" b="1" cap="all" spc="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Покажіть </a:t>
            </a:r>
            <a:r>
              <a:rPr lang="uk-UA" sz="1400" b="1" cap="all" spc="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невичерпні можливості українського словотвору,добираючи до кожного слова якомога більше спільнокореневих слів з різними суфіксами й префіксами</a:t>
            </a:r>
            <a:r>
              <a:rPr lang="uk-UA" sz="1400" b="1" cap="all" spc="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Хлопець, берег, дівчина, веселий, широкий, летіти, спати.</a:t>
            </a:r>
          </a:p>
          <a:p>
            <a:pPr marL="45720" indent="0" algn="ctr">
              <a:buNone/>
            </a:pPr>
            <a:endParaRPr lang="uk-UA" b="1" dirty="0" smtClean="0">
              <a:solidFill>
                <a:srgbClr val="21212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1800" b="1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Від поданих слів утворіть нові слова будь-якими способами словотворення.</a:t>
            </a:r>
          </a:p>
          <a:p>
            <a:pPr marL="45720" indent="0" algn="ctr">
              <a:buNone/>
            </a:pPr>
            <a:r>
              <a:rPr lang="uk-UA" b="1" i="1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Стіна, рука, учити, співати, їхати, єднати, мирити, чудовий, довгий, червоний, дід, ліс, сміх, овоч, кіт, масаж.</a:t>
            </a:r>
          </a:p>
          <a:p>
            <a:pPr marL="45720" indent="0" algn="ctr">
              <a:buNone/>
            </a:pPr>
            <a:endParaRPr lang="uk-UA" b="1" i="1" dirty="0">
              <a:solidFill>
                <a:srgbClr val="21212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1800" b="1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Дослідіть, чи однакове експресивне значення мають суфікси в словах </a:t>
            </a:r>
            <a:r>
              <a:rPr lang="uk-UA" sz="1800" i="1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i="1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казарлюга</a:t>
            </a:r>
            <a:r>
              <a:rPr lang="uk-UA" sz="1800" i="1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, злодюга.</a:t>
            </a:r>
            <a:r>
              <a:rPr lang="uk-UA" sz="1800" b="1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" indent="0"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uk-UA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073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55846"/>
            <a:ext cx="8381260" cy="4153273"/>
          </a:xfrm>
        </p:spPr>
        <p:txBody>
          <a:bodyPr/>
          <a:lstStyle/>
          <a:p>
            <a: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Запишіть </a:t>
            </a:r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пестливі варіанти імен у вашій сім’ї.</a:t>
            </a:r>
            <a:r>
              <a:rPr lang="uk-UA" sz="20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4030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140</TotalTime>
  <Words>691</Words>
  <Application>Microsoft Office PowerPoint</Application>
  <PresentationFormat>Экран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Сетка</vt:lpstr>
      <vt:lpstr>Засоби словотвору, використання у різних стилях мови</vt:lpstr>
      <vt:lpstr>Словотвiр — роздiл науки про мову, що вивчає особливостi та способи творення похiдних слiв.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Прочитайте поезію Є. Маланюка. Знайдіть спільнокореневі слова . Як вони впливають на образність вірша? Які з них стилістично забарвлені?</vt:lpstr>
      <vt:lpstr>Презентация PowerPoint</vt:lpstr>
      <vt:lpstr>    Домашнє завдання:  Запишіть пестливі варіанти імен у вашій сім’ї.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Засоби словотвору, використання у різних стилях мови</dc:title>
  <dc:creator>Людмила Кондратюк</dc:creator>
  <cp:lastModifiedBy>Людмила Кондратюк</cp:lastModifiedBy>
  <cp:revision>13</cp:revision>
  <dcterms:created xsi:type="dcterms:W3CDTF">2024-10-30T19:41:37Z</dcterms:created>
  <dcterms:modified xsi:type="dcterms:W3CDTF">2024-11-05T15:06:14Z</dcterms:modified>
</cp:coreProperties>
</file>