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8" r:id="rId1"/>
  </p:sldMasterIdLst>
  <p:sldIdLst>
    <p:sldId id="257" r:id="rId2"/>
    <p:sldId id="258" r:id="rId3"/>
    <p:sldId id="261" r:id="rId4"/>
    <p:sldId id="256" r:id="rId5"/>
    <p:sldId id="259" r:id="rId6"/>
    <p:sldId id="263" r:id="rId7"/>
    <p:sldId id="264" r:id="rId8"/>
    <p:sldId id="265" r:id="rId9"/>
    <p:sldId id="266" r:id="rId10"/>
    <p:sldId id="260" r:id="rId11"/>
    <p:sldId id="262" r:id="rId12"/>
    <p:sldId id="269" r:id="rId13"/>
    <p:sldId id="267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6EAA"/>
    <a:srgbClr val="000000"/>
    <a:srgbClr val="FFFFFF"/>
    <a:srgbClr val="00FFFF"/>
    <a:srgbClr val="00B0F0"/>
    <a:srgbClr val="FFFF00"/>
    <a:srgbClr val="0099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9448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307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5794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4259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61794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00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44331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659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5992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0075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353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12/18/2021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659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645"/>
            <a:ext cx="12192000" cy="68676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041" y="3071480"/>
            <a:ext cx="2524347" cy="3786520"/>
          </a:xfrm>
          <a:prstGeom prst="rect">
            <a:avLst/>
          </a:prstGeom>
        </p:spPr>
      </p:pic>
      <p:sp>
        <p:nvSpPr>
          <p:cNvPr id="7" name="Выноска-облако 6"/>
          <p:cNvSpPr/>
          <p:nvPr/>
        </p:nvSpPr>
        <p:spPr>
          <a:xfrm>
            <a:off x="701040" y="145400"/>
            <a:ext cx="10998925" cy="2926080"/>
          </a:xfrm>
          <a:prstGeom prst="cloudCallout">
            <a:avLst>
              <a:gd name="adj1" fmla="val -49812"/>
              <a:gd name="adj2" fmla="val -42857"/>
            </a:avLst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Зв’язок </a:t>
            </a:r>
            <a:r>
              <a:rPr lang="ru-RU" sz="5400" b="1" dirty="0" err="1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числівника</a:t>
            </a:r>
            <a:r>
              <a:rPr lang="ru-RU" sz="54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з </a:t>
            </a:r>
            <a:r>
              <a:rPr lang="ru-RU" sz="5400" b="1" dirty="0" err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іменником</a:t>
            </a:r>
            <a:r>
              <a:rPr lang="ru-RU" sz="5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ru-RU" sz="5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306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b="21333"/>
          <a:stretch/>
        </p:blipFill>
        <p:spPr>
          <a:xfrm>
            <a:off x="1" y="0"/>
            <a:ext cx="12191999" cy="684389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510" y="3253246"/>
            <a:ext cx="2551400" cy="2272341"/>
          </a:xfrm>
          <a:prstGeom prst="rect">
            <a:avLst/>
          </a:prstGeom>
        </p:spPr>
      </p:pic>
      <p:sp>
        <p:nvSpPr>
          <p:cNvPr id="4" name="Облако 3"/>
          <p:cNvSpPr/>
          <p:nvPr/>
        </p:nvSpPr>
        <p:spPr>
          <a:xfrm>
            <a:off x="690697" y="2766896"/>
            <a:ext cx="2797628" cy="1654628"/>
          </a:xfrm>
          <a:prstGeom prst="cloud">
            <a:avLst/>
          </a:prstGeom>
          <a:solidFill>
            <a:srgbClr val="FF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2400" b="1" dirty="0" smtClean="0">
                <a:ln/>
                <a:solidFill>
                  <a:schemeClr val="accent3"/>
                </a:solidFill>
              </a:rPr>
              <a:t>За будовою числівники бувають…</a:t>
            </a:r>
            <a:endParaRPr lang="uk-UA" sz="2400" b="1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Облако 4"/>
          <p:cNvSpPr/>
          <p:nvPr/>
        </p:nvSpPr>
        <p:spPr>
          <a:xfrm>
            <a:off x="8809806" y="863079"/>
            <a:ext cx="2838995" cy="1302229"/>
          </a:xfrm>
          <a:prstGeom prst="cloud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ysClr val="windowText" lastClr="000000"/>
                </a:solidFill>
              </a:rPr>
              <a:t>Не є числівниками…</a:t>
            </a:r>
            <a:endParaRPr lang="uk-UA" sz="2000" dirty="0">
              <a:solidFill>
                <a:sysClr val="windowText" lastClr="000000"/>
              </a:solidFill>
            </a:endParaRPr>
          </a:p>
        </p:txBody>
      </p:sp>
      <p:sp>
        <p:nvSpPr>
          <p:cNvPr id="7" name="Облако 6"/>
          <p:cNvSpPr/>
          <p:nvPr/>
        </p:nvSpPr>
        <p:spPr>
          <a:xfrm>
            <a:off x="199207" y="4113400"/>
            <a:ext cx="2643051" cy="1574290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ysClr val="windowText" lastClr="000000"/>
                </a:solidFill>
              </a:rPr>
              <a:t>Назвіть розряди числівників </a:t>
            </a:r>
            <a:endParaRPr lang="uk-UA" sz="2000" dirty="0">
              <a:solidFill>
                <a:sysClr val="windowText" lastClr="000000"/>
              </a:solidFill>
            </a:endParaRPr>
          </a:p>
        </p:txBody>
      </p:sp>
      <p:sp>
        <p:nvSpPr>
          <p:cNvPr id="8" name="Солнце 7"/>
          <p:cNvSpPr/>
          <p:nvPr/>
        </p:nvSpPr>
        <p:spPr>
          <a:xfrm>
            <a:off x="199207" y="82458"/>
            <a:ext cx="3960223" cy="2874778"/>
          </a:xfrm>
          <a:prstGeom prst="su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dirty="0" smtClean="0">
                <a:solidFill>
                  <a:sysClr val="windowText" lastClr="000000"/>
                </a:solidFill>
              </a:rPr>
              <a:t>Що таке числівник?</a:t>
            </a:r>
            <a:endParaRPr lang="uk-UA" sz="2000" dirty="0">
              <a:solidFill>
                <a:sysClr val="windowText" lastClr="000000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98024" y="1872048"/>
            <a:ext cx="4327071" cy="1153924"/>
          </a:xfr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uk-UA" b="1" dirty="0" smtClean="0">
                <a:solidFill>
                  <a:srgbClr val="FFFFFF"/>
                </a:solidFill>
              </a:rPr>
              <a:t>Пригадаймо вивчене</a:t>
            </a:r>
            <a:endParaRPr lang="ru-RU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6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t="3028" b="6603"/>
          <a:stretch/>
        </p:blipFill>
        <p:spPr>
          <a:xfrm>
            <a:off x="0" y="0"/>
            <a:ext cx="12192000" cy="688608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8194" y="770709"/>
            <a:ext cx="3621954" cy="707886"/>
          </a:xfrm>
          <a:prstGeom prst="rect">
            <a:avLst/>
          </a:prstGeom>
          <a:solidFill>
            <a:srgbClr val="FFFF00">
              <a:alpha val="85882"/>
            </a:srgbClr>
          </a:solidFill>
        </p:spPr>
        <p:txBody>
          <a:bodyPr wrap="none" rtlCol="0">
            <a:spAutoFit/>
          </a:bodyPr>
          <a:lstStyle/>
          <a:p>
            <a:r>
              <a:rPr lang="uk-UA" sz="4000" dirty="0" smtClean="0"/>
              <a:t>Новий матеріал</a:t>
            </a:r>
            <a:endParaRPr lang="ru-RU" sz="4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82834"/>
            <a:ext cx="1633057" cy="1878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248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91778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925388" y="220562"/>
            <a:ext cx="8066316" cy="3477875"/>
          </a:xfrm>
          <a:prstGeom prst="rect">
            <a:avLst/>
          </a:prstGeom>
          <a:solidFill>
            <a:srgbClr val="66FF99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4400" dirty="0" smtClean="0">
                <a:solidFill>
                  <a:sysClr val="windowText" lastClr="000000"/>
                </a:solidFill>
              </a:rPr>
              <a:t>Числівники </a:t>
            </a:r>
            <a:r>
              <a:rPr lang="uk-UA" sz="4400" b="1" dirty="0" smtClean="0">
                <a:solidFill>
                  <a:srgbClr val="000066"/>
                </a:solidFill>
              </a:rPr>
              <a:t>один, одна, одне, одні </a:t>
            </a:r>
            <a:r>
              <a:rPr lang="ru-RU" sz="4400" dirty="0" err="1" smtClean="0">
                <a:solidFill>
                  <a:sysClr val="windowText" lastClr="000000"/>
                </a:solidFill>
              </a:rPr>
              <a:t>узгоджуються</a:t>
            </a:r>
            <a:r>
              <a:rPr lang="ru-RU" sz="4400" dirty="0" smtClean="0">
                <a:solidFill>
                  <a:sysClr val="windowText" lastClr="000000"/>
                </a:solidFill>
              </a:rPr>
              <a:t> з </a:t>
            </a:r>
            <a:r>
              <a:rPr lang="ru-RU" sz="4400" dirty="0" err="1" smtClean="0">
                <a:solidFill>
                  <a:sysClr val="windowText" lastClr="000000"/>
                </a:solidFill>
              </a:rPr>
              <a:t>іменниками</a:t>
            </a:r>
            <a:r>
              <a:rPr lang="ru-RU" sz="4400" dirty="0" smtClean="0">
                <a:solidFill>
                  <a:sysClr val="windowText" lastClr="000000"/>
                </a:solidFill>
              </a:rPr>
              <a:t> в </a:t>
            </a:r>
            <a:r>
              <a:rPr lang="ru-RU" sz="4400" dirty="0" err="1" smtClean="0">
                <a:solidFill>
                  <a:sysClr val="windowText" lastClr="000000"/>
                </a:solidFill>
              </a:rPr>
              <a:t>роді</a:t>
            </a:r>
            <a:r>
              <a:rPr lang="ru-RU" sz="4400" dirty="0" smtClean="0">
                <a:solidFill>
                  <a:sysClr val="windowText" lastClr="000000"/>
                </a:solidFill>
              </a:rPr>
              <a:t>, </a:t>
            </a:r>
            <a:r>
              <a:rPr lang="ru-RU" sz="4400" dirty="0" err="1" smtClean="0">
                <a:solidFill>
                  <a:sysClr val="windowText" lastClr="000000"/>
                </a:solidFill>
              </a:rPr>
              <a:t>числі</a:t>
            </a:r>
            <a:r>
              <a:rPr lang="ru-RU" sz="4400" dirty="0" smtClean="0">
                <a:solidFill>
                  <a:sysClr val="windowText" lastClr="000000"/>
                </a:solidFill>
              </a:rPr>
              <a:t> та </a:t>
            </a:r>
            <a:r>
              <a:rPr lang="ru-RU" sz="4400" dirty="0" err="1" smtClean="0">
                <a:solidFill>
                  <a:sysClr val="windowText" lastClr="000000"/>
                </a:solidFill>
              </a:rPr>
              <a:t>відмінку</a:t>
            </a:r>
            <a:r>
              <a:rPr lang="ru-RU" sz="4400" dirty="0" smtClean="0">
                <a:solidFill>
                  <a:sysClr val="windowText" lastClr="000000"/>
                </a:solidFill>
              </a:rPr>
              <a:t>: </a:t>
            </a:r>
            <a:r>
              <a:rPr lang="ru-RU" sz="4400" i="1" dirty="0" smtClean="0">
                <a:solidFill>
                  <a:sysClr val="windowText" lastClr="000000"/>
                </a:solidFill>
              </a:rPr>
              <a:t>один </a:t>
            </a:r>
            <a:r>
              <a:rPr lang="ru-RU" sz="4400" i="1" dirty="0" err="1" smtClean="0">
                <a:solidFill>
                  <a:sysClr val="windowText" lastClr="000000"/>
                </a:solidFill>
              </a:rPr>
              <a:t>кошик</a:t>
            </a:r>
            <a:r>
              <a:rPr lang="ru-RU" sz="4400" i="1" dirty="0" smtClean="0">
                <a:solidFill>
                  <a:sysClr val="windowText" lastClr="000000"/>
                </a:solidFill>
              </a:rPr>
              <a:t>, одна </a:t>
            </a:r>
            <a:r>
              <a:rPr lang="ru-RU" sz="4400" i="1" dirty="0" err="1" smtClean="0">
                <a:solidFill>
                  <a:sysClr val="windowText" lastClr="000000"/>
                </a:solidFill>
              </a:rPr>
              <a:t>гілочка</a:t>
            </a:r>
            <a:r>
              <a:rPr lang="ru-RU" sz="4400" i="1" dirty="0" smtClean="0">
                <a:solidFill>
                  <a:sysClr val="windowText" lastClr="000000"/>
                </a:solidFill>
              </a:rPr>
              <a:t>, </a:t>
            </a:r>
            <a:r>
              <a:rPr lang="ru-RU" sz="4400" i="1" dirty="0" err="1" smtClean="0">
                <a:solidFill>
                  <a:sysClr val="windowText" lastClr="000000"/>
                </a:solidFill>
              </a:rPr>
              <a:t>одне</a:t>
            </a:r>
            <a:r>
              <a:rPr lang="ru-RU" sz="4400" i="1" dirty="0">
                <a:solidFill>
                  <a:sysClr val="windowText" lastClr="000000"/>
                </a:solidFill>
              </a:rPr>
              <a:t> </a:t>
            </a:r>
            <a:r>
              <a:rPr lang="ru-RU" sz="4400" i="1" dirty="0" err="1" smtClean="0">
                <a:solidFill>
                  <a:sysClr val="windowText" lastClr="000000"/>
                </a:solidFill>
              </a:rPr>
              <a:t>курча</a:t>
            </a:r>
            <a:r>
              <a:rPr lang="ru-RU" sz="4400" i="1" dirty="0" smtClean="0">
                <a:solidFill>
                  <a:sysClr val="windowText" lastClr="000000"/>
                </a:solidFill>
              </a:rPr>
              <a:t>, </a:t>
            </a:r>
            <a:r>
              <a:rPr lang="ru-RU" sz="4400" i="1" dirty="0" err="1" smtClean="0">
                <a:solidFill>
                  <a:sysClr val="windowText" lastClr="000000"/>
                </a:solidFill>
              </a:rPr>
              <a:t>одні</a:t>
            </a:r>
            <a:r>
              <a:rPr lang="ru-RU" sz="4400" i="1" dirty="0" smtClean="0">
                <a:solidFill>
                  <a:sysClr val="windowText" lastClr="000000"/>
                </a:solidFill>
              </a:rPr>
              <a:t> </a:t>
            </a:r>
            <a:r>
              <a:rPr lang="ru-RU" sz="4400" i="1" dirty="0" err="1" smtClean="0">
                <a:solidFill>
                  <a:sysClr val="windowText" lastClr="000000"/>
                </a:solidFill>
              </a:rPr>
              <a:t>традиції</a:t>
            </a:r>
            <a:r>
              <a:rPr lang="ru-RU" sz="4400" dirty="0" smtClean="0">
                <a:solidFill>
                  <a:sysClr val="windowText" lastClr="000000"/>
                </a:solidFill>
              </a:rPr>
              <a:t>.</a:t>
            </a:r>
            <a:endParaRPr lang="ru-RU" sz="44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60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-161408"/>
            <a:ext cx="12193057" cy="691956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63434" y="312874"/>
            <a:ext cx="7404463" cy="3605983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dirty="0" smtClean="0"/>
              <a:t>Числівники </a:t>
            </a:r>
            <a:r>
              <a:rPr lang="uk-UA" b="1" dirty="0" smtClean="0">
                <a:solidFill>
                  <a:srgbClr val="000066"/>
                </a:solidFill>
              </a:rPr>
              <a:t>два, три, чотири</a:t>
            </a:r>
            <a:r>
              <a:rPr lang="uk-UA" dirty="0" smtClean="0"/>
              <a:t/>
            </a:r>
            <a:br>
              <a:rPr lang="uk-UA" dirty="0" smtClean="0"/>
            </a:br>
            <a:r>
              <a:rPr lang="uk-UA" dirty="0" smtClean="0"/>
              <a:t>узгоджуються з іменником у множині:</a:t>
            </a:r>
            <a:br>
              <a:rPr lang="uk-UA" dirty="0" smtClean="0"/>
            </a:br>
            <a:r>
              <a:rPr lang="uk-UA" b="1" dirty="0" smtClean="0"/>
              <a:t>два програміст</a:t>
            </a:r>
            <a:r>
              <a:rPr lang="uk-UA" b="1" dirty="0" smtClean="0">
                <a:solidFill>
                  <a:srgbClr val="FF0000"/>
                </a:solidFill>
              </a:rPr>
              <a:t>и, </a:t>
            </a:r>
            <a:r>
              <a:rPr lang="uk-UA" b="1" dirty="0" smtClean="0"/>
              <a:t>три будинк</a:t>
            </a:r>
            <a:r>
              <a:rPr lang="uk-UA" b="1" dirty="0" smtClean="0">
                <a:solidFill>
                  <a:srgbClr val="FF0000"/>
                </a:solidFill>
              </a:rPr>
              <a:t>и, </a:t>
            </a:r>
            <a:r>
              <a:rPr lang="uk-UA" b="1" dirty="0" smtClean="0"/>
              <a:t>чотири апельсин</a:t>
            </a:r>
            <a:r>
              <a:rPr lang="uk-UA" b="1" dirty="0" smtClean="0">
                <a:solidFill>
                  <a:srgbClr val="FF0000"/>
                </a:solidFill>
              </a:rPr>
              <a:t>и.</a:t>
            </a:r>
            <a:br>
              <a:rPr lang="uk-UA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4484" y="312874"/>
            <a:ext cx="285750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8164"/>
            <a:ext cx="12192001" cy="686616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6891" y="558041"/>
            <a:ext cx="8937575" cy="1938992"/>
          </a:xfrm>
          <a:prstGeom prst="rect">
            <a:avLst/>
          </a:prstGeom>
          <a:solidFill>
            <a:srgbClr val="00B0F0">
              <a:alpha val="87843"/>
            </a:srgbClr>
          </a:solidFill>
        </p:spPr>
        <p:txBody>
          <a:bodyPr wrap="none" rtlCol="0">
            <a:spAutoFit/>
          </a:bodyPr>
          <a:lstStyle/>
          <a:p>
            <a:r>
              <a:rPr lang="uk-UA" sz="4000" dirty="0" smtClean="0"/>
              <a:t>Числівники п'ять і більше узгоджуються </a:t>
            </a:r>
          </a:p>
          <a:p>
            <a:r>
              <a:rPr lang="uk-UA" sz="4000" dirty="0" smtClean="0"/>
              <a:t>з іменником у Р.в. однини:</a:t>
            </a:r>
          </a:p>
          <a:p>
            <a:r>
              <a:rPr lang="uk-UA" sz="4000" dirty="0" smtClean="0"/>
              <a:t>п'ять банан</a:t>
            </a:r>
            <a:r>
              <a:rPr lang="uk-UA" sz="4000" dirty="0" smtClean="0">
                <a:solidFill>
                  <a:srgbClr val="FF0000"/>
                </a:solidFill>
              </a:rPr>
              <a:t>ів</a:t>
            </a:r>
            <a:r>
              <a:rPr lang="uk-UA" sz="4000" dirty="0" smtClean="0"/>
              <a:t>, чотирнадцять апельсин</a:t>
            </a:r>
            <a:r>
              <a:rPr lang="uk-UA" sz="4000" dirty="0" smtClean="0">
                <a:solidFill>
                  <a:srgbClr val="FF0000"/>
                </a:solidFill>
              </a:rPr>
              <a:t>ів</a:t>
            </a:r>
            <a:r>
              <a:rPr lang="uk-UA" sz="4000" dirty="0" smtClean="0"/>
              <a:t>.</a:t>
            </a:r>
            <a:endParaRPr lang="ru-RU" sz="40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05" y="3063238"/>
            <a:ext cx="2523962" cy="345748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733" y="558040"/>
            <a:ext cx="2590158" cy="138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983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/>
          <a:srcRect r="122" b="9928"/>
          <a:stretch/>
        </p:blipFill>
        <p:spPr>
          <a:xfrm>
            <a:off x="0" y="-2370"/>
            <a:ext cx="12192000" cy="686037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557246" y="1162594"/>
            <a:ext cx="4819846" cy="954107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ctr"/>
            <a:r>
              <a:rPr lang="uk-UA" sz="2800" dirty="0" smtClean="0"/>
              <a:t>Після дробових числівників </a:t>
            </a:r>
          </a:p>
          <a:p>
            <a:pPr algn="ctr"/>
            <a:r>
              <a:rPr lang="uk-UA" sz="2800" dirty="0" smtClean="0"/>
              <a:t>іменник вживається в ОДНИНІ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3743071" y="2547257"/>
            <a:ext cx="4108561" cy="1446550"/>
          </a:xfrm>
          <a:prstGeom prst="rect">
            <a:avLst/>
          </a:prstGeom>
          <a:solidFill>
            <a:srgbClr val="00FFFF">
              <a:alpha val="75686"/>
            </a:srgbClr>
          </a:solidFill>
        </p:spPr>
        <p:txBody>
          <a:bodyPr wrap="none" rtlCol="0">
            <a:spAutoFit/>
          </a:bodyPr>
          <a:lstStyle/>
          <a:p>
            <a:pPr algn="ctr"/>
            <a:r>
              <a:rPr lang="uk-UA" sz="3200" b="1" dirty="0"/>
              <a:t>д</a:t>
            </a:r>
            <a:r>
              <a:rPr lang="uk-UA" sz="3200" b="1" dirty="0" smtClean="0"/>
              <a:t>ві третіх </a:t>
            </a:r>
            <a:r>
              <a:rPr lang="uk-UA" sz="3200" b="1" dirty="0" smtClean="0">
                <a:solidFill>
                  <a:srgbClr val="FF0000"/>
                </a:solidFill>
              </a:rPr>
              <a:t>торта</a:t>
            </a:r>
          </a:p>
          <a:p>
            <a:pPr algn="ctr"/>
            <a:r>
              <a:rPr lang="uk-UA" sz="2800" dirty="0"/>
              <a:t>м</a:t>
            </a:r>
            <a:r>
              <a:rPr lang="uk-UA" sz="2800" dirty="0" smtClean="0"/>
              <a:t>ожна вставити ОДНОГО</a:t>
            </a:r>
          </a:p>
          <a:p>
            <a:pPr algn="ctr"/>
            <a:r>
              <a:rPr lang="uk-UA" sz="2800" dirty="0" smtClean="0"/>
              <a:t>дві третіх (ОДНОГО) торта</a:t>
            </a:r>
            <a:endParaRPr lang="ru-RU" sz="28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569778" y="2116701"/>
            <a:ext cx="3180739" cy="45175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75" y="2116701"/>
            <a:ext cx="3126853" cy="1675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5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4949" y="889843"/>
            <a:ext cx="6021977" cy="5078313"/>
          </a:xfrm>
          <a:prstGeom prst="rect">
            <a:avLst/>
          </a:prstGeom>
          <a:solidFill>
            <a:srgbClr val="009900">
              <a:alpha val="69804"/>
            </a:srgbClr>
          </a:solidFill>
        </p:spPr>
        <p:txBody>
          <a:bodyPr wrap="square" rtlCol="0">
            <a:spAutoFit/>
          </a:bodyPr>
          <a:lstStyle/>
          <a:p>
            <a:endParaRPr lang="uk-UA" sz="3600" dirty="0" smtClean="0"/>
          </a:p>
          <a:p>
            <a:r>
              <a:rPr lang="uk-UA" sz="3600" dirty="0" smtClean="0"/>
              <a:t>Іменники при складених числівниках вживаються </a:t>
            </a:r>
          </a:p>
          <a:p>
            <a:r>
              <a:rPr lang="uk-UA" sz="3600" dirty="0" smtClean="0"/>
              <a:t>в тому відмінку, якого вимагає </a:t>
            </a:r>
            <a:r>
              <a:rPr lang="uk-UA" sz="3600" b="1" dirty="0" smtClean="0"/>
              <a:t>останній числівник</a:t>
            </a:r>
            <a:r>
              <a:rPr lang="uk-UA" sz="3600" dirty="0" smtClean="0"/>
              <a:t>:</a:t>
            </a:r>
          </a:p>
          <a:p>
            <a:r>
              <a:rPr lang="uk-UA" sz="3600" dirty="0"/>
              <a:t>с</a:t>
            </a:r>
            <a:r>
              <a:rPr lang="uk-UA" sz="3600" dirty="0" smtClean="0"/>
              <a:t>то </a:t>
            </a:r>
            <a:r>
              <a:rPr lang="uk-UA" sz="3600" b="1" dirty="0" smtClean="0">
                <a:solidFill>
                  <a:srgbClr val="FF0000"/>
                </a:solidFill>
              </a:rPr>
              <a:t>один</a:t>
            </a:r>
            <a:r>
              <a:rPr lang="uk-UA" sz="3600" dirty="0" smtClean="0"/>
              <a:t> апельсин</a:t>
            </a:r>
          </a:p>
          <a:p>
            <a:r>
              <a:rPr lang="uk-UA" sz="3600" dirty="0"/>
              <a:t>с</a:t>
            </a:r>
            <a:r>
              <a:rPr lang="uk-UA" sz="3600" dirty="0" smtClean="0"/>
              <a:t>то </a:t>
            </a:r>
            <a:r>
              <a:rPr lang="uk-UA" sz="3600" b="1" dirty="0" smtClean="0">
                <a:solidFill>
                  <a:srgbClr val="FF0000"/>
                </a:solidFill>
              </a:rPr>
              <a:t>три</a:t>
            </a:r>
            <a:r>
              <a:rPr lang="uk-UA" sz="3600" dirty="0" smtClean="0"/>
              <a:t> апельсин</a:t>
            </a:r>
            <a:r>
              <a:rPr lang="uk-UA" sz="3600" b="1" dirty="0" smtClean="0">
                <a:solidFill>
                  <a:srgbClr val="FF0000"/>
                </a:solidFill>
              </a:rPr>
              <a:t>и</a:t>
            </a:r>
          </a:p>
          <a:p>
            <a:r>
              <a:rPr lang="uk-UA" sz="3600" dirty="0"/>
              <a:t>с</a:t>
            </a:r>
            <a:r>
              <a:rPr lang="uk-UA" sz="3600" dirty="0" smtClean="0"/>
              <a:t>то </a:t>
            </a:r>
            <a:r>
              <a:rPr lang="uk-UA" sz="3600" b="1" dirty="0" smtClean="0">
                <a:solidFill>
                  <a:srgbClr val="FF0000"/>
                </a:solidFill>
              </a:rPr>
              <a:t>дев'ятнадцять</a:t>
            </a:r>
            <a:r>
              <a:rPr lang="uk-UA" sz="3600" dirty="0" smtClean="0"/>
              <a:t> апельсин</a:t>
            </a:r>
            <a:r>
              <a:rPr lang="uk-UA" sz="3600" b="1" dirty="0" smtClean="0">
                <a:solidFill>
                  <a:srgbClr val="FF0000"/>
                </a:solidFill>
              </a:rPr>
              <a:t>ів</a:t>
            </a:r>
          </a:p>
          <a:p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8074" y="2608080"/>
            <a:ext cx="3000375" cy="30003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257" y="476298"/>
            <a:ext cx="2129926" cy="1141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035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9" y="-297"/>
            <a:ext cx="12193057" cy="685859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3668" y="0"/>
            <a:ext cx="8725989" cy="681717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763487" y="418012"/>
            <a:ext cx="8556170" cy="2246769"/>
          </a:xfrm>
          <a:prstGeom prst="rect">
            <a:avLst/>
          </a:prstGeom>
          <a:solidFill>
            <a:srgbClr val="FFFF00">
              <a:alpha val="94902"/>
            </a:srgbClr>
          </a:solidFill>
        </p:spPr>
        <p:txBody>
          <a:bodyPr wrap="square" rtlCol="0">
            <a:spAutoFit/>
          </a:bodyPr>
          <a:lstStyle/>
          <a:p>
            <a:r>
              <a:rPr lang="uk-UA" sz="2800" dirty="0" smtClean="0"/>
              <a:t>При числівнику зі словами </a:t>
            </a:r>
            <a:r>
              <a:rPr lang="uk-UA" sz="2800" b="1" dirty="0" smtClean="0">
                <a:solidFill>
                  <a:schemeClr val="accent5">
                    <a:lumMod val="75000"/>
                  </a:schemeClr>
                </a:solidFill>
              </a:rPr>
              <a:t>половина, третина, чверть</a:t>
            </a:r>
          </a:p>
          <a:p>
            <a:r>
              <a:rPr lang="uk-UA" sz="2800" b="1" dirty="0">
                <a:solidFill>
                  <a:srgbClr val="FF0000"/>
                </a:solidFill>
              </a:rPr>
              <a:t>і</a:t>
            </a:r>
            <a:r>
              <a:rPr lang="uk-UA" sz="2800" b="1" dirty="0" smtClean="0">
                <a:solidFill>
                  <a:srgbClr val="FF0000"/>
                </a:solidFill>
              </a:rPr>
              <a:t>менник</a:t>
            </a:r>
            <a:r>
              <a:rPr lang="uk-UA" sz="2800" dirty="0" smtClean="0"/>
              <a:t> узгоджується </a:t>
            </a:r>
            <a:r>
              <a:rPr lang="uk-UA" sz="2800" b="1" dirty="0" smtClean="0">
                <a:solidFill>
                  <a:srgbClr val="FF0000"/>
                </a:solidFill>
              </a:rPr>
              <a:t>з числівником</a:t>
            </a:r>
            <a:r>
              <a:rPr lang="uk-UA" sz="2800" dirty="0" smtClean="0"/>
              <a:t>:</a:t>
            </a:r>
          </a:p>
          <a:p>
            <a:r>
              <a:rPr lang="uk-UA" sz="2800" b="1" dirty="0">
                <a:solidFill>
                  <a:srgbClr val="FF0000"/>
                </a:solidFill>
              </a:rPr>
              <a:t>о</a:t>
            </a:r>
            <a:r>
              <a:rPr lang="uk-UA" sz="2800" b="1" dirty="0" smtClean="0">
                <a:solidFill>
                  <a:srgbClr val="FF0000"/>
                </a:solidFill>
              </a:rPr>
              <a:t>дин</a:t>
            </a:r>
            <a:r>
              <a:rPr lang="uk-UA" sz="2800" dirty="0" smtClean="0"/>
              <a:t> з половиною </a:t>
            </a:r>
            <a:r>
              <a:rPr lang="uk-UA" sz="2800" b="1" dirty="0" smtClean="0">
                <a:solidFill>
                  <a:srgbClr val="FF0000"/>
                </a:solidFill>
              </a:rPr>
              <a:t>кілограм</a:t>
            </a:r>
          </a:p>
          <a:p>
            <a:r>
              <a:rPr lang="uk-UA" sz="2800" b="1" dirty="0">
                <a:solidFill>
                  <a:srgbClr val="FF0000"/>
                </a:solidFill>
              </a:rPr>
              <a:t>д</a:t>
            </a:r>
            <a:r>
              <a:rPr lang="uk-UA" sz="2800" b="1" dirty="0" smtClean="0">
                <a:solidFill>
                  <a:srgbClr val="FF0000"/>
                </a:solidFill>
              </a:rPr>
              <a:t>ва</a:t>
            </a:r>
            <a:r>
              <a:rPr lang="uk-UA" sz="2800" dirty="0" smtClean="0"/>
              <a:t> з третиною </a:t>
            </a:r>
            <a:r>
              <a:rPr lang="uk-UA" sz="2800" b="1" dirty="0" smtClean="0">
                <a:solidFill>
                  <a:srgbClr val="FF0000"/>
                </a:solidFill>
              </a:rPr>
              <a:t>кілограми</a:t>
            </a:r>
          </a:p>
          <a:p>
            <a:r>
              <a:rPr lang="uk-UA" sz="2800" b="1" dirty="0" smtClean="0">
                <a:solidFill>
                  <a:srgbClr val="FF0000"/>
                </a:solidFill>
              </a:rPr>
              <a:t>п'ять</a:t>
            </a:r>
            <a:r>
              <a:rPr lang="uk-UA" sz="2800" dirty="0" smtClean="0"/>
              <a:t> з чвертю </a:t>
            </a:r>
            <a:r>
              <a:rPr lang="uk-UA" sz="2800" b="1" dirty="0" smtClean="0">
                <a:solidFill>
                  <a:srgbClr val="FF0000"/>
                </a:solidFill>
              </a:rPr>
              <a:t>кілограмів</a:t>
            </a:r>
            <a:endParaRPr lang="ru-RU" sz="2800" b="1" dirty="0">
              <a:solidFill>
                <a:srgbClr val="FF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8748" y="815390"/>
            <a:ext cx="3037952" cy="34953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477" y="621496"/>
            <a:ext cx="1515972" cy="812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528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ᐈ Трава небо фото, фон трава и небо | скачать на Depositphotos®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587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6148" y="0"/>
            <a:ext cx="1784915" cy="303053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3537" y="4422757"/>
            <a:ext cx="4064926" cy="22484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9964" y="2299063"/>
            <a:ext cx="11473362" cy="1938992"/>
          </a:xfrm>
          <a:prstGeom prst="rect">
            <a:avLst/>
          </a:prstGeom>
          <a:solidFill>
            <a:srgbClr val="00B0F0">
              <a:alpha val="83137"/>
            </a:srgb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FF0000"/>
                </a:solidFill>
              </a:rPr>
              <a:t>Не поєднуються збірні числівники</a:t>
            </a:r>
          </a:p>
          <a:p>
            <a:pPr algn="ctr"/>
            <a:r>
              <a:rPr lang="uk-UA" sz="2800" dirty="0" smtClean="0"/>
              <a:t>-з іменниками </a:t>
            </a:r>
            <a:r>
              <a:rPr lang="uk-UA" sz="2800" b="1" dirty="0" smtClean="0"/>
              <a:t>неістотами чоловічого </a:t>
            </a:r>
            <a:r>
              <a:rPr lang="uk-UA" sz="2800" dirty="0" smtClean="0"/>
              <a:t>роду (</a:t>
            </a:r>
            <a:r>
              <a:rPr lang="uk-UA" sz="2800" b="1" dirty="0" smtClean="0"/>
              <a:t>троє лісів </a:t>
            </a:r>
            <a:r>
              <a:rPr lang="uk-UA" sz="2800" dirty="0" smtClean="0"/>
              <a:t>– помилка);</a:t>
            </a:r>
          </a:p>
          <a:p>
            <a:pPr algn="ctr"/>
            <a:r>
              <a:rPr lang="uk-UA" sz="2800" dirty="0" smtClean="0"/>
              <a:t>-іменниками </a:t>
            </a:r>
            <a:r>
              <a:rPr lang="uk-UA" sz="2800" b="1" dirty="0" smtClean="0"/>
              <a:t>жіночого</a:t>
            </a:r>
            <a:r>
              <a:rPr lang="uk-UA" sz="2800" dirty="0" smtClean="0"/>
              <a:t> роду, крім </a:t>
            </a:r>
            <a:r>
              <a:rPr lang="uk-UA" sz="2800" b="1" dirty="0" err="1" smtClean="0">
                <a:solidFill>
                  <a:srgbClr val="FF0066"/>
                </a:solidFill>
              </a:rPr>
              <a:t>ОБИДВі</a:t>
            </a:r>
            <a:r>
              <a:rPr lang="uk-UA" sz="2800" dirty="0" smtClean="0"/>
              <a:t>! (</a:t>
            </a:r>
            <a:r>
              <a:rPr lang="uk-UA" sz="2800" b="1" dirty="0" smtClean="0"/>
              <a:t>троє дівчат </a:t>
            </a:r>
            <a:r>
              <a:rPr lang="uk-UA" sz="2800" dirty="0" smtClean="0"/>
              <a:t>– помилка).</a:t>
            </a:r>
          </a:p>
          <a:p>
            <a:endParaRPr lang="ru-RU" sz="2800" dirty="0"/>
          </a:p>
        </p:txBody>
      </p:sp>
      <p:sp>
        <p:nvSpPr>
          <p:cNvPr id="2" name="Облако 1"/>
          <p:cNvSpPr/>
          <p:nvPr/>
        </p:nvSpPr>
        <p:spPr>
          <a:xfrm>
            <a:off x="664029" y="478971"/>
            <a:ext cx="3399508" cy="148045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ЗАПАМ'ЯТАЙ!</a:t>
            </a:r>
            <a:endParaRPr lang="uk-UA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428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b="11437"/>
          <a:stretch/>
        </p:blipFill>
        <p:spPr>
          <a:xfrm>
            <a:off x="0" y="0"/>
            <a:ext cx="12173454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4502" y="1281686"/>
            <a:ext cx="9295109" cy="5078313"/>
          </a:xfrm>
          <a:prstGeom prst="rect">
            <a:avLst/>
          </a:prstGeom>
          <a:solidFill>
            <a:srgbClr val="00B0F0">
              <a:alpha val="90980"/>
            </a:srgbClr>
          </a:solidFill>
        </p:spPr>
        <p:txBody>
          <a:bodyPr wrap="none" rtlCol="0">
            <a:spAutoFit/>
          </a:bodyPr>
          <a:lstStyle/>
          <a:p>
            <a:endParaRPr lang="uk-UA" sz="3600" dirty="0" smtClean="0"/>
          </a:p>
          <a:p>
            <a:endParaRPr lang="uk-UA" sz="3600" dirty="0" smtClean="0"/>
          </a:p>
          <a:p>
            <a:endParaRPr lang="uk-UA" sz="3600" dirty="0"/>
          </a:p>
          <a:p>
            <a:endParaRPr lang="uk-UA" sz="3600" dirty="0" smtClean="0"/>
          </a:p>
          <a:p>
            <a:r>
              <a:rPr lang="uk-UA" sz="3600" dirty="0" smtClean="0"/>
              <a:t>Числівник півтора узгоджується з іменниками </a:t>
            </a:r>
          </a:p>
          <a:p>
            <a:r>
              <a:rPr lang="uk-UA" sz="3600" dirty="0" smtClean="0"/>
              <a:t>чоловічого і жіночого роду за таким зразком:</a:t>
            </a:r>
          </a:p>
          <a:p>
            <a:r>
              <a:rPr lang="uk-UA" sz="3600" dirty="0" smtClean="0"/>
              <a:t>- ч.р.: півтор</a:t>
            </a:r>
            <a:r>
              <a:rPr lang="uk-UA" sz="3600" dirty="0" smtClean="0">
                <a:solidFill>
                  <a:srgbClr val="FF0000"/>
                </a:solidFill>
              </a:rPr>
              <a:t>а</a:t>
            </a:r>
            <a:r>
              <a:rPr lang="uk-UA" sz="3600" dirty="0" smtClean="0"/>
              <a:t> місяц</a:t>
            </a:r>
            <a:r>
              <a:rPr lang="uk-UA" sz="3600" dirty="0" smtClean="0">
                <a:solidFill>
                  <a:srgbClr val="FF0000"/>
                </a:solidFill>
              </a:rPr>
              <a:t>я</a:t>
            </a:r>
            <a:r>
              <a:rPr lang="uk-UA" sz="3600" dirty="0" smtClean="0"/>
              <a:t>,</a:t>
            </a:r>
            <a:r>
              <a:rPr lang="uk-UA" sz="3600" dirty="0" smtClean="0">
                <a:solidFill>
                  <a:srgbClr val="FF0000"/>
                </a:solidFill>
              </a:rPr>
              <a:t> </a:t>
            </a:r>
            <a:r>
              <a:rPr lang="uk-UA" sz="3600" dirty="0" smtClean="0"/>
              <a:t>півтор</a:t>
            </a:r>
            <a:r>
              <a:rPr lang="uk-UA" sz="3600" dirty="0" smtClean="0">
                <a:solidFill>
                  <a:srgbClr val="FF0000"/>
                </a:solidFill>
              </a:rPr>
              <a:t>а </a:t>
            </a:r>
            <a:r>
              <a:rPr lang="uk-UA" sz="3600" dirty="0" smtClean="0"/>
              <a:t>кілограм</a:t>
            </a:r>
            <a:r>
              <a:rPr lang="uk-UA" sz="3600" dirty="0" smtClean="0">
                <a:solidFill>
                  <a:srgbClr val="FF0000"/>
                </a:solidFill>
              </a:rPr>
              <a:t>а;</a:t>
            </a:r>
          </a:p>
          <a:p>
            <a:r>
              <a:rPr lang="uk-UA" sz="3600" dirty="0" smtClean="0"/>
              <a:t>- ж.р.: півтор</a:t>
            </a:r>
            <a:r>
              <a:rPr lang="uk-UA" sz="3600" dirty="0" smtClean="0">
                <a:solidFill>
                  <a:srgbClr val="FF0000"/>
                </a:solidFill>
              </a:rPr>
              <a:t>и</a:t>
            </a:r>
            <a:r>
              <a:rPr lang="uk-UA" sz="3600" dirty="0" smtClean="0"/>
              <a:t> жмен</a:t>
            </a:r>
            <a:r>
              <a:rPr lang="uk-UA" sz="3600" dirty="0" smtClean="0">
                <a:solidFill>
                  <a:srgbClr val="FF0000"/>
                </a:solidFill>
              </a:rPr>
              <a:t>і</a:t>
            </a:r>
            <a:r>
              <a:rPr lang="uk-UA" sz="3600" dirty="0" smtClean="0"/>
              <a:t>, півтор</a:t>
            </a:r>
            <a:r>
              <a:rPr lang="uk-UA" sz="3600" dirty="0" smtClean="0">
                <a:solidFill>
                  <a:srgbClr val="FF0000"/>
                </a:solidFill>
              </a:rPr>
              <a:t>и</a:t>
            </a:r>
            <a:r>
              <a:rPr lang="uk-UA" sz="3600" dirty="0" smtClean="0"/>
              <a:t> годин</a:t>
            </a:r>
            <a:r>
              <a:rPr lang="uk-UA" sz="3600" dirty="0" smtClean="0">
                <a:solidFill>
                  <a:srgbClr val="FF0000"/>
                </a:solidFill>
              </a:rPr>
              <a:t>и</a:t>
            </a:r>
            <a:r>
              <a:rPr lang="uk-UA" sz="3600" dirty="0" smtClean="0"/>
              <a:t>.</a:t>
            </a:r>
          </a:p>
          <a:p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211" y="1986330"/>
            <a:ext cx="2574063" cy="137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786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616" y="-297"/>
            <a:ext cx="1217476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48343" y="217714"/>
            <a:ext cx="11408228" cy="6368143"/>
          </a:xfrm>
          <a:prstGeom prst="rect">
            <a:avLst/>
          </a:prstGeom>
          <a:solidFill>
            <a:srgbClr val="2C6EAA">
              <a:alpha val="89804"/>
            </a:srgb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chemeClr val="bg1"/>
                </a:solidFill>
              </a:rPr>
              <a:t>Завдання</a:t>
            </a:r>
            <a:r>
              <a:rPr lang="uk-UA" sz="3600" dirty="0">
                <a:solidFill>
                  <a:schemeClr val="bg1"/>
                </a:solidFill>
              </a:rPr>
              <a:t>: Поєднай числівники з </a:t>
            </a:r>
            <a:r>
              <a:rPr lang="uk-UA" sz="3600" dirty="0" smtClean="0">
                <a:solidFill>
                  <a:schemeClr val="bg1"/>
                </a:solidFill>
              </a:rPr>
              <a:t>іменниками, запиши.</a:t>
            </a:r>
          </a:p>
          <a:p>
            <a:pPr algn="ctr"/>
            <a:r>
              <a:rPr lang="ru-RU" sz="3600" dirty="0" err="1">
                <a:solidFill>
                  <a:schemeClr val="bg1"/>
                </a:solidFill>
              </a:rPr>
              <a:t>Склади</a:t>
            </a:r>
            <a:r>
              <a:rPr lang="ru-RU" sz="3600" dirty="0">
                <a:solidFill>
                  <a:schemeClr val="bg1"/>
                </a:solidFill>
              </a:rPr>
              <a:t> з </a:t>
            </a:r>
            <a:r>
              <a:rPr lang="ru-RU" sz="3600" dirty="0" err="1">
                <a:solidFill>
                  <a:schemeClr val="bg1"/>
                </a:solidFill>
              </a:rPr>
              <a:t>двома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>
                <a:solidFill>
                  <a:schemeClr val="bg1"/>
                </a:solidFill>
              </a:rPr>
              <a:t>словосполученнями</a:t>
            </a:r>
            <a:r>
              <a:rPr lang="ru-RU" sz="3600" dirty="0">
                <a:solidFill>
                  <a:schemeClr val="bg1"/>
                </a:solidFill>
              </a:rPr>
              <a:t> </a:t>
            </a:r>
            <a:r>
              <a:rPr lang="ru-RU" sz="3600" dirty="0" err="1" smtClean="0">
                <a:solidFill>
                  <a:schemeClr val="bg1"/>
                </a:solidFill>
              </a:rPr>
              <a:t>речення</a:t>
            </a:r>
            <a:r>
              <a:rPr lang="ru-RU" sz="3600" dirty="0" smtClean="0">
                <a:solidFill>
                  <a:schemeClr val="bg1"/>
                </a:solidFill>
              </a:rPr>
              <a:t> (числа запиши буквами).</a:t>
            </a:r>
            <a:endParaRPr lang="uk-UA" sz="3600" dirty="0" smtClean="0">
              <a:solidFill>
                <a:schemeClr val="bg1"/>
              </a:solidFill>
            </a:endParaRPr>
          </a:p>
          <a:p>
            <a:pPr algn="ctr"/>
            <a:endParaRPr lang="uk-UA" sz="3600" dirty="0" smtClean="0">
              <a:solidFill>
                <a:schemeClr val="bg1"/>
              </a:solidFill>
            </a:endParaRPr>
          </a:p>
          <a:p>
            <a:pPr algn="ctr"/>
            <a:r>
              <a:rPr lang="uk-UA" sz="3600" dirty="0">
                <a:solidFill>
                  <a:schemeClr val="bg1"/>
                </a:solidFill>
              </a:rPr>
              <a:t>5 (</a:t>
            </a:r>
            <a:r>
              <a:rPr lang="uk-UA" sz="3600" dirty="0" smtClean="0">
                <a:solidFill>
                  <a:schemeClr val="bg1"/>
                </a:solidFill>
              </a:rPr>
              <a:t>олівець), 3 </a:t>
            </a:r>
            <a:r>
              <a:rPr lang="uk-UA" sz="3600" dirty="0">
                <a:solidFill>
                  <a:schemeClr val="bg1"/>
                </a:solidFill>
              </a:rPr>
              <a:t>(дівчина), </a:t>
            </a:r>
            <a:r>
              <a:rPr lang="uk-UA" sz="3600" dirty="0" smtClean="0">
                <a:solidFill>
                  <a:schemeClr val="bg1"/>
                </a:solidFill>
              </a:rPr>
              <a:t>21 </a:t>
            </a:r>
            <a:r>
              <a:rPr lang="uk-UA" sz="3600" dirty="0">
                <a:solidFill>
                  <a:schemeClr val="bg1"/>
                </a:solidFill>
              </a:rPr>
              <a:t>(книга), 7 (</a:t>
            </a:r>
            <a:r>
              <a:rPr lang="uk-UA" sz="3600" dirty="0" smtClean="0">
                <a:solidFill>
                  <a:schemeClr val="bg1"/>
                </a:solidFill>
              </a:rPr>
              <a:t>колір), 1,5 (місяць), </a:t>
            </a:r>
          </a:p>
          <a:p>
            <a:pPr algn="ctr"/>
            <a:r>
              <a:rPr lang="uk-UA" sz="3600" dirty="0">
                <a:solidFill>
                  <a:schemeClr val="bg1"/>
                </a:solidFill>
              </a:rPr>
              <a:t>9 (</a:t>
            </a:r>
            <a:r>
              <a:rPr lang="uk-UA" sz="3600" dirty="0" smtClean="0">
                <a:solidFill>
                  <a:schemeClr val="bg1"/>
                </a:solidFill>
              </a:rPr>
              <a:t>зошит), 142 (студент), 4 (професор</a:t>
            </a:r>
            <a:r>
              <a:rPr lang="uk-UA" sz="3600" dirty="0" smtClean="0">
                <a:solidFill>
                  <a:schemeClr val="bg1"/>
                </a:solidFill>
              </a:rPr>
              <a:t>), 67 (пенал), </a:t>
            </a:r>
            <a:r>
              <a:rPr lang="uk-UA" sz="3600" dirty="0">
                <a:solidFill>
                  <a:schemeClr val="bg1"/>
                </a:solidFill>
              </a:rPr>
              <a:t>2</a:t>
            </a:r>
            <a:r>
              <a:rPr lang="uk-UA" sz="3600" dirty="0" smtClean="0">
                <a:solidFill>
                  <a:schemeClr val="bg1"/>
                </a:solidFill>
              </a:rPr>
              <a:t>41 (комп'ютер), 74 (телефон), 2 з половиною </a:t>
            </a:r>
            <a:r>
              <a:rPr lang="uk-UA" sz="3600" smtClean="0">
                <a:solidFill>
                  <a:schemeClr val="bg1"/>
                </a:solidFill>
              </a:rPr>
              <a:t>(лимон).</a:t>
            </a:r>
            <a:endParaRPr lang="en-US" sz="3600" dirty="0" smtClean="0">
              <a:solidFill>
                <a:schemeClr val="bg1"/>
              </a:solidFill>
            </a:endParaRPr>
          </a:p>
          <a:p>
            <a:pPr algn="ctr"/>
            <a:endParaRPr lang="uk-UA" sz="3600" dirty="0">
              <a:solidFill>
                <a:srgbClr val="44546A">
                  <a:lumMod val="2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7311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6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89" y="3589564"/>
            <a:ext cx="12133407" cy="3268436"/>
          </a:xfrm>
          <a:prstGeom prst="rect">
            <a:avLst/>
          </a:prstGeom>
        </p:spPr>
      </p:pic>
      <p:sp>
        <p:nvSpPr>
          <p:cNvPr id="5" name="Выноска-облако 4"/>
          <p:cNvSpPr/>
          <p:nvPr/>
        </p:nvSpPr>
        <p:spPr>
          <a:xfrm>
            <a:off x="2109059" y="587829"/>
            <a:ext cx="8032473" cy="2732314"/>
          </a:xfrm>
          <a:prstGeom prst="cloudCallout">
            <a:avLst>
              <a:gd name="adj1" fmla="val -46170"/>
              <a:gd name="adj2" fmla="val -29330"/>
            </a:avLst>
          </a:prstGeom>
          <a:solidFill>
            <a:schemeClr val="bg1"/>
          </a:solidFill>
          <a:ln>
            <a:solidFill>
              <a:srgbClr val="00B0F0"/>
            </a:solidFill>
          </a:ln>
          <a:effectLst>
            <a:glow rad="228600">
              <a:schemeClr val="accent1">
                <a:satMod val="175000"/>
                <a:alpha val="40000"/>
              </a:schemeClr>
            </a:glow>
            <a:outerShdw blurRad="5715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Успіхів! </a:t>
            </a:r>
          </a:p>
        </p:txBody>
      </p:sp>
    </p:spTree>
    <p:extLst>
      <p:ext uri="{BB962C8B-B14F-4D97-AF65-F5344CB8AC3E}">
        <p14:creationId xmlns:p14="http://schemas.microsoft.com/office/powerpoint/2010/main" val="382046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145</TotalTime>
  <Words>280</Words>
  <Application>Microsoft Office PowerPoint</Application>
  <PresentationFormat>Широкоэкранный</PresentationFormat>
  <Paragraphs>46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Тема Office</vt:lpstr>
      <vt:lpstr>Презентация PowerPoint</vt:lpstr>
      <vt:lpstr>Пригадаймо вивчене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Lenovo</cp:lastModifiedBy>
  <cp:revision>19</cp:revision>
  <dcterms:created xsi:type="dcterms:W3CDTF">2020-04-21T06:54:14Z</dcterms:created>
  <dcterms:modified xsi:type="dcterms:W3CDTF">2021-12-18T15:24:41Z</dcterms:modified>
</cp:coreProperties>
</file>