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9" r:id="rId4"/>
    <p:sldId id="256" r:id="rId5"/>
    <p:sldId id="259" r:id="rId6"/>
    <p:sldId id="263" r:id="rId7"/>
    <p:sldId id="260" r:id="rId8"/>
    <p:sldId id="291" r:id="rId9"/>
    <p:sldId id="267" r:id="rId10"/>
    <p:sldId id="261" r:id="rId11"/>
    <p:sldId id="262" r:id="rId12"/>
    <p:sldId id="276" r:id="rId13"/>
    <p:sldId id="277" r:id="rId14"/>
    <p:sldId id="278" r:id="rId15"/>
    <p:sldId id="280" r:id="rId16"/>
    <p:sldId id="279" r:id="rId17"/>
    <p:sldId id="264" r:id="rId18"/>
    <p:sldId id="265" r:id="rId19"/>
    <p:sldId id="266" r:id="rId20"/>
    <p:sldId id="268" r:id="rId21"/>
    <p:sldId id="273" r:id="rId22"/>
    <p:sldId id="270" r:id="rId23"/>
    <p:sldId id="271" r:id="rId24"/>
    <p:sldId id="272" r:id="rId25"/>
    <p:sldId id="292" r:id="rId26"/>
    <p:sldId id="275" r:id="rId27"/>
    <p:sldId id="283" r:id="rId28"/>
    <p:sldId id="282" r:id="rId29"/>
    <p:sldId id="281" r:id="rId30"/>
    <p:sldId id="294" r:id="rId31"/>
    <p:sldId id="295" r:id="rId32"/>
    <p:sldId id="286" r:id="rId33"/>
    <p:sldId id="296" r:id="rId34"/>
    <p:sldId id="297" r:id="rId35"/>
    <p:sldId id="284" r:id="rId36"/>
    <p:sldId id="298" r:id="rId37"/>
    <p:sldId id="289" r:id="rId38"/>
    <p:sldId id="287" r:id="rId39"/>
    <p:sldId id="290" r:id="rId40"/>
    <p:sldId id="293" r:id="rId4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33" autoAdjust="0"/>
    <p:restoredTop sz="94660"/>
  </p:normalViewPr>
  <p:slideViewPr>
    <p:cSldViewPr snapToGrid="0">
      <p:cViewPr varScale="1">
        <p:scale>
          <a:sx n="59" d="100"/>
          <a:sy n="59" d="100"/>
        </p:scale>
        <p:origin x="75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17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456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175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333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1444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92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12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960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241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491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863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9000"/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FAE60-C532-4AF5-8590-6D033B1008E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C6B74-1F9C-43AA-AF41-59A69F278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828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gi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85" y="338353"/>
            <a:ext cx="10313457" cy="59091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2321169" y="1846385"/>
            <a:ext cx="100335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0000"/>
                </a:solidFill>
              </a:rPr>
              <a:t>Українська мова 10клас</a:t>
            </a:r>
          </a:p>
          <a:p>
            <a:r>
              <a:rPr lang="uk-UA" sz="4400" b="1" dirty="0">
                <a:solidFill>
                  <a:srgbClr val="FF0000"/>
                </a:solidFill>
              </a:rPr>
              <a:t>Розвиток зв’язного мовлення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08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62" y="431956"/>
            <a:ext cx="5136505" cy="57050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23691" y="1318846"/>
            <a:ext cx="71041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3600" b="1" dirty="0">
                <a:solidFill>
                  <a:schemeClr val="bg1"/>
                </a:solidFill>
              </a:rPr>
              <a:t>Давайте усмішки всім дарувати</a:t>
            </a:r>
          </a:p>
          <a:p>
            <a:pPr algn="r"/>
            <a:r>
              <a:rPr lang="uk-UA" sz="3600" b="1" dirty="0">
                <a:solidFill>
                  <a:schemeClr val="bg1"/>
                </a:solidFill>
              </a:rPr>
              <a:t>І друзям, і гостям,</a:t>
            </a:r>
          </a:p>
          <a:p>
            <a:pPr algn="r"/>
            <a:r>
              <a:rPr lang="uk-UA" sz="3600" b="1" dirty="0">
                <a:solidFill>
                  <a:schemeClr val="bg1"/>
                </a:solidFill>
              </a:rPr>
              <a:t>Хай радість злітає у </a:t>
            </a:r>
            <a:r>
              <a:rPr lang="uk-UA" sz="3600" b="1" dirty="0" err="1">
                <a:solidFill>
                  <a:schemeClr val="bg1"/>
                </a:solidFill>
              </a:rPr>
              <a:t>небо,як</a:t>
            </a:r>
            <a:r>
              <a:rPr lang="uk-UA" sz="3600" b="1" dirty="0">
                <a:solidFill>
                  <a:schemeClr val="bg1"/>
                </a:solidFill>
              </a:rPr>
              <a:t> птаха.</a:t>
            </a:r>
          </a:p>
          <a:p>
            <a:pPr algn="r"/>
            <a:r>
              <a:rPr lang="uk-UA" sz="3600" b="1" dirty="0">
                <a:solidFill>
                  <a:schemeClr val="bg1"/>
                </a:solidFill>
              </a:rPr>
              <a:t>І добрі  слова  у всіх на устах</a:t>
            </a:r>
            <a:endParaRPr lang="ru-RU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15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Ловіть миті життя!. Новини Рівного - ЧаРівне.info.">
            <a:extLst>
              <a:ext uri="{FF2B5EF4-FFF2-40B4-BE49-F238E27FC236}">
                <a16:creationId xmlns:a16="http://schemas.microsoft.com/office/drawing/2014/main" id="{3C25BBE8-BA44-4530-AB7B-80ACE3A87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29" y="146982"/>
            <a:ext cx="11087099" cy="47679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AE3599-6857-4276-9403-31C71B758173}"/>
              </a:ext>
            </a:extLst>
          </p:cNvPr>
          <p:cNvSpPr txBox="1"/>
          <p:nvPr/>
        </p:nvSpPr>
        <p:spPr>
          <a:xfrm>
            <a:off x="604158" y="4914900"/>
            <a:ext cx="111572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err="1">
                <a:solidFill>
                  <a:schemeClr val="bg1"/>
                </a:solidFill>
              </a:rPr>
              <a:t>Істинно</a:t>
            </a:r>
            <a:r>
              <a:rPr lang="ru-RU" sz="3200" b="1" i="1" dirty="0">
                <a:solidFill>
                  <a:schemeClr val="bg1"/>
                </a:solidFill>
              </a:rPr>
              <a:t> велика та </a:t>
            </a:r>
            <a:r>
              <a:rPr lang="ru-RU" sz="3200" b="1" i="1" dirty="0" err="1">
                <a:solidFill>
                  <a:schemeClr val="bg1"/>
                </a:solidFill>
              </a:rPr>
              <a:t>людина</a:t>
            </a:r>
            <a:r>
              <a:rPr lang="ru-RU" sz="3200" b="1" i="1" dirty="0">
                <a:solidFill>
                  <a:schemeClr val="bg1"/>
                </a:solidFill>
              </a:rPr>
              <a:t>, яка </a:t>
            </a:r>
            <a:r>
              <a:rPr lang="ru-RU" sz="3200" b="1" i="1" dirty="0" err="1">
                <a:solidFill>
                  <a:schemeClr val="bg1"/>
                </a:solidFill>
              </a:rPr>
              <a:t>зуміла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заволодіти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своїм</a:t>
            </a:r>
            <a:r>
              <a:rPr lang="ru-RU" sz="3200" b="1" i="1" dirty="0">
                <a:solidFill>
                  <a:schemeClr val="bg1"/>
                </a:solidFill>
              </a:rPr>
              <a:t> часом! Одна з </a:t>
            </a:r>
            <a:r>
              <a:rPr lang="ru-RU" sz="3200" b="1" i="1" dirty="0" err="1">
                <a:solidFill>
                  <a:schemeClr val="bg1"/>
                </a:solidFill>
              </a:rPr>
              <a:t>найважчих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втрат</a:t>
            </a:r>
            <a:r>
              <a:rPr lang="ru-RU" sz="3200" b="1" i="1" dirty="0">
                <a:solidFill>
                  <a:schemeClr val="bg1"/>
                </a:solidFill>
              </a:rPr>
              <a:t> — </a:t>
            </a:r>
            <a:r>
              <a:rPr lang="ru-RU" sz="3200" b="1" i="1" dirty="0" err="1">
                <a:solidFill>
                  <a:schemeClr val="bg1"/>
                </a:solidFill>
              </a:rPr>
              <a:t>втрата</a:t>
            </a:r>
            <a:r>
              <a:rPr lang="ru-RU" sz="3200" b="1" i="1" dirty="0">
                <a:solidFill>
                  <a:schemeClr val="bg1"/>
                </a:solidFill>
              </a:rPr>
              <a:t> часу. </a:t>
            </a:r>
            <a:r>
              <a:rPr lang="ru-RU" sz="3200" b="1" i="1" dirty="0" err="1">
                <a:solidFill>
                  <a:schemeClr val="bg1"/>
                </a:solidFill>
              </a:rPr>
              <a:t>Хто</a:t>
            </a:r>
            <a:r>
              <a:rPr lang="ru-RU" sz="3200" b="1" i="1" dirty="0">
                <a:solidFill>
                  <a:schemeClr val="bg1"/>
                </a:solidFill>
              </a:rPr>
              <a:t> не </a:t>
            </a:r>
            <a:r>
              <a:rPr lang="ru-RU" sz="3200" b="1" i="1" dirty="0" err="1">
                <a:solidFill>
                  <a:schemeClr val="bg1"/>
                </a:solidFill>
              </a:rPr>
              <a:t>знає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ціну</a:t>
            </a:r>
            <a:r>
              <a:rPr lang="ru-RU" sz="3200" b="1" i="1" dirty="0">
                <a:solidFill>
                  <a:schemeClr val="bg1"/>
                </a:solidFill>
              </a:rPr>
              <a:t> часу, той не </a:t>
            </a:r>
            <a:r>
              <a:rPr lang="ru-RU" sz="3200" b="1" i="1" dirty="0" err="1">
                <a:solidFill>
                  <a:schemeClr val="bg1"/>
                </a:solidFill>
              </a:rPr>
              <a:t>народжений</a:t>
            </a:r>
            <a:r>
              <a:rPr lang="ru-RU" sz="3200" b="1" i="1" dirty="0">
                <a:solidFill>
                  <a:schemeClr val="bg1"/>
                </a:solidFill>
              </a:rPr>
              <a:t> для </a:t>
            </a:r>
            <a:r>
              <a:rPr lang="ru-RU" sz="3200" b="1" i="1" dirty="0" err="1">
                <a:solidFill>
                  <a:schemeClr val="bg1"/>
                </a:solidFill>
              </a:rPr>
              <a:t>слави</a:t>
            </a:r>
            <a:r>
              <a:rPr lang="ru-RU" sz="3200" b="1" i="1" dirty="0">
                <a:solidFill>
                  <a:schemeClr val="bg1"/>
                </a:solidFill>
              </a:rPr>
              <a:t>. </a:t>
            </a:r>
            <a:r>
              <a:rPr lang="ru-RU" sz="3200" b="1" i="1" dirty="0" err="1">
                <a:solidFill>
                  <a:schemeClr val="bg1"/>
                </a:solidFill>
              </a:rPr>
              <a:t>Пам'ятайте</a:t>
            </a:r>
            <a:r>
              <a:rPr lang="ru-RU" sz="3200" b="1" i="1" dirty="0">
                <a:solidFill>
                  <a:schemeClr val="bg1"/>
                </a:solidFill>
              </a:rPr>
              <a:t>, </a:t>
            </a:r>
            <a:r>
              <a:rPr lang="ru-RU" sz="3200" b="1" i="1" dirty="0" err="1">
                <a:solidFill>
                  <a:schemeClr val="bg1"/>
                </a:solidFill>
              </a:rPr>
              <a:t>що</a:t>
            </a:r>
            <a:r>
              <a:rPr lang="ru-RU" sz="3200" b="1" i="1" dirty="0">
                <a:solidFill>
                  <a:schemeClr val="bg1"/>
                </a:solidFill>
              </a:rPr>
              <a:t> час — </a:t>
            </a:r>
            <a:r>
              <a:rPr lang="ru-RU" sz="3200" b="1" i="1" dirty="0" err="1">
                <a:solidFill>
                  <a:schemeClr val="bg1"/>
                </a:solidFill>
              </a:rPr>
              <a:t>це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гроші</a:t>
            </a:r>
            <a:r>
              <a:rPr lang="ru-RU" sz="3200" b="1" i="1" dirty="0">
                <a:solidFill>
                  <a:schemeClr val="bg1"/>
                </a:solidFill>
              </a:rPr>
              <a:t>.</a:t>
            </a:r>
            <a:endParaRPr lang="uk-UA" sz="32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14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86" y="359229"/>
            <a:ext cx="11658600" cy="6011080"/>
          </a:xfrm>
          <a:prstGeom prst="snip2DiagRect">
            <a:avLst>
              <a:gd name="adj1" fmla="val 133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725616" y="791308"/>
            <a:ext cx="70162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00FF"/>
                </a:solidFill>
              </a:rPr>
              <a:t>Дванадцяте березня</a:t>
            </a:r>
          </a:p>
          <a:p>
            <a:pPr algn="ctr"/>
            <a:r>
              <a:rPr lang="uk-UA" sz="3200" b="1" dirty="0">
                <a:solidFill>
                  <a:srgbClr val="0000FF"/>
                </a:solidFill>
              </a:rPr>
              <a:t>Класна робота</a:t>
            </a:r>
          </a:p>
          <a:p>
            <a:r>
              <a:rPr lang="uk-UA" sz="3200" b="1" dirty="0">
                <a:solidFill>
                  <a:srgbClr val="0000FF"/>
                </a:solidFill>
              </a:rPr>
              <a:t>Тема уроку</a:t>
            </a:r>
            <a:r>
              <a:rPr lang="uk-UA" sz="3200" b="1" dirty="0" smtClean="0">
                <a:solidFill>
                  <a:srgbClr val="0000FF"/>
                </a:solidFill>
              </a:rPr>
              <a:t>. Твір </a:t>
            </a:r>
            <a:r>
              <a:rPr lang="uk-UA" sz="3200" b="1" dirty="0">
                <a:solidFill>
                  <a:srgbClr val="0000FF"/>
                </a:solidFill>
              </a:rPr>
              <a:t>– роздум у публіцистичному стилі на морально – етичну тему </a:t>
            </a:r>
            <a:r>
              <a:rPr lang="uk-UA" sz="3200" b="1" dirty="0" smtClean="0">
                <a:solidFill>
                  <a:srgbClr val="0000FF"/>
                </a:solidFill>
              </a:rPr>
              <a:t>«Чому без сім’ї немає щастя на Землі?»</a:t>
            </a:r>
            <a:endParaRPr lang="ru-RU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53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615" y="158262"/>
            <a:ext cx="8401678" cy="66614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826477" y="896815"/>
            <a:ext cx="2531462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500" b="1" dirty="0">
                <a:solidFill>
                  <a:schemeClr val="bg1"/>
                </a:solidFill>
              </a:rPr>
              <a:t>Епіграф</a:t>
            </a:r>
            <a:endParaRPr lang="ru-RU" sz="55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11171" y="1793315"/>
            <a:ext cx="492369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err="1">
                <a:solidFill>
                  <a:srgbClr val="FF0000"/>
                </a:solidFill>
              </a:rPr>
              <a:t>Щасливий,хто</a:t>
            </a:r>
            <a:r>
              <a:rPr lang="uk-UA" sz="3200" b="1" dirty="0">
                <a:solidFill>
                  <a:srgbClr val="FF0000"/>
                </a:solidFill>
              </a:rPr>
              <a:t> мав змогу знайти щасливе життя.</a:t>
            </a:r>
          </a:p>
          <a:p>
            <a:pPr algn="ctr"/>
            <a:r>
              <a:rPr lang="uk-UA" sz="3200" b="1" dirty="0">
                <a:solidFill>
                  <a:srgbClr val="FF0000"/>
                </a:solidFill>
              </a:rPr>
              <a:t>Але щасливіший той, хто вміє ним користуватися.</a:t>
            </a:r>
          </a:p>
          <a:p>
            <a:pPr algn="ctr"/>
            <a:r>
              <a:rPr lang="uk-UA" sz="3200" b="1" dirty="0" err="1">
                <a:solidFill>
                  <a:srgbClr val="FF0000"/>
                </a:solidFill>
              </a:rPr>
              <a:t>Г.С.Сковорода</a:t>
            </a:r>
            <a:r>
              <a:rPr lang="uk-UA" sz="3200" b="1" dirty="0">
                <a:solidFill>
                  <a:srgbClr val="FF0000"/>
                </a:solidFill>
              </a:rPr>
              <a:t>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7170" name="Picture 2" descr="Сучасні технології в освіті: День щастя">
            <a:extLst>
              <a:ext uri="{FF2B5EF4-FFF2-40B4-BE49-F238E27FC236}">
                <a16:creationId xmlns:a16="http://schemas.microsoft.com/office/drawing/2014/main" id="{E644F3C7-D167-464A-B2F5-3CD30C2C5A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442" y="1835533"/>
            <a:ext cx="5495421" cy="3569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84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" y="41680"/>
            <a:ext cx="5274128" cy="278967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593" y="228598"/>
            <a:ext cx="5802474" cy="313514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b="38663"/>
          <a:stretch/>
        </p:blipFill>
        <p:spPr>
          <a:xfrm>
            <a:off x="2547257" y="2563587"/>
            <a:ext cx="7724357" cy="42944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970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092" y="123092"/>
            <a:ext cx="9882554" cy="65590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13538" y="2215662"/>
            <a:ext cx="669397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00FF"/>
                </a:solidFill>
              </a:rPr>
              <a:t>Метод «Незакінчене речення»</a:t>
            </a:r>
            <a:endParaRPr lang="ru-RU" sz="3200" b="1" dirty="0">
              <a:solidFill>
                <a:srgbClr val="0000FF"/>
              </a:solidFill>
            </a:endParaRPr>
          </a:p>
          <a:p>
            <a:pPr lvl="0"/>
            <a:r>
              <a:rPr lang="uk-UA" sz="3200" b="1" dirty="0">
                <a:solidFill>
                  <a:srgbClr val="0000FF"/>
                </a:solidFill>
              </a:rPr>
              <a:t>- Я вважаю, що на цьому </a:t>
            </a:r>
            <a:r>
              <a:rPr lang="uk-UA" sz="3200" b="1" dirty="0" err="1">
                <a:solidFill>
                  <a:srgbClr val="0000FF"/>
                </a:solidFill>
              </a:rPr>
              <a:t>уроці</a:t>
            </a:r>
            <a:r>
              <a:rPr lang="uk-UA" sz="3200" b="1" dirty="0">
                <a:solidFill>
                  <a:srgbClr val="0000FF"/>
                </a:solidFill>
              </a:rPr>
              <a:t> ми навчимося…</a:t>
            </a:r>
            <a:endParaRPr lang="ru-RU" sz="3200" b="1" dirty="0">
              <a:solidFill>
                <a:srgbClr val="0000FF"/>
              </a:solidFill>
            </a:endParaRPr>
          </a:p>
          <a:p>
            <a:pPr lvl="0"/>
            <a:r>
              <a:rPr lang="uk-UA" sz="3200" b="1" dirty="0">
                <a:solidFill>
                  <a:srgbClr val="0000FF"/>
                </a:solidFill>
              </a:rPr>
              <a:t>- Продемонструємо…</a:t>
            </a:r>
            <a:endParaRPr lang="ru-RU" sz="3200" b="1" dirty="0">
              <a:solidFill>
                <a:srgbClr val="0000FF"/>
              </a:solidFill>
            </a:endParaRPr>
          </a:p>
          <a:p>
            <a:pPr lvl="0"/>
            <a:r>
              <a:rPr lang="uk-UA" sz="3200" b="1" dirty="0">
                <a:solidFill>
                  <a:srgbClr val="0000FF"/>
                </a:solidFill>
              </a:rPr>
              <a:t> - З чим повинні ознайомитися?</a:t>
            </a:r>
            <a:endParaRPr lang="ru-RU" sz="3200" b="1" dirty="0">
              <a:solidFill>
                <a:srgbClr val="0000FF"/>
              </a:solidFill>
            </a:endParaRPr>
          </a:p>
          <a:p>
            <a:pPr lvl="0"/>
            <a:r>
              <a:rPr lang="uk-UA" sz="3200" b="1" dirty="0">
                <a:solidFill>
                  <a:srgbClr val="0000FF"/>
                </a:solidFill>
              </a:rPr>
              <a:t> - Що повинні розвивати?</a:t>
            </a:r>
            <a:endParaRPr lang="ru-RU" sz="3200" b="1" dirty="0">
              <a:solidFill>
                <a:srgbClr val="0000FF"/>
              </a:solidFill>
            </a:endParaRPr>
          </a:p>
          <a:p>
            <a:pPr lvl="0"/>
            <a:r>
              <a:rPr lang="uk-UA" sz="3200" b="1" dirty="0">
                <a:solidFill>
                  <a:srgbClr val="0000FF"/>
                </a:solidFill>
              </a:rPr>
              <a:t> - Що ми маємо виховувати в собі?</a:t>
            </a:r>
            <a:endParaRPr lang="ru-RU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91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980" y="3489999"/>
            <a:ext cx="3706350" cy="295327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2994" y="3091401"/>
            <a:ext cx="3904412" cy="361024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57200" y="424544"/>
            <a:ext cx="11478986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uk-U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 </a:t>
            </a:r>
            <a:r>
              <a:rPr lang="uk-UA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уроку:</a:t>
            </a:r>
            <a:r>
              <a:rPr lang="uk-UA" sz="2400" dirty="0" err="1">
                <a:solidFill>
                  <a:schemeClr val="bg1"/>
                </a:solidFill>
              </a:rPr>
              <a:t>удосконалювати</a:t>
            </a:r>
            <a:r>
              <a:rPr lang="uk-UA" sz="2400" dirty="0">
                <a:solidFill>
                  <a:schemeClr val="bg1"/>
                </a:solidFill>
              </a:rPr>
              <a:t> </a:t>
            </a:r>
            <a:r>
              <a:rPr lang="uk-UA" sz="2400" dirty="0" err="1">
                <a:solidFill>
                  <a:schemeClr val="bg1"/>
                </a:solidFill>
              </a:rPr>
              <a:t>текстотворчі</a:t>
            </a:r>
            <a:r>
              <a:rPr lang="uk-UA" sz="2400" dirty="0">
                <a:solidFill>
                  <a:schemeClr val="bg1"/>
                </a:solidFill>
              </a:rPr>
              <a:t>  вміння та навички школярів; розвивати їх мислення; дотримуючись вимог до цього виду творчих робіт, стилю й типу мовлення, використовуючи багатство синтаксичних конструкцій української мови; розвивати вміння слухати іншого,  толерантно сприймати чужу думку; формувати  в школярів позитивне й  адекватне  сприймання високоморальних  сімейних традицій українського народу, виховувати почуття любові та поваги до своїх рідних, близьких.</a:t>
            </a:r>
            <a:endParaRPr lang="ru-RU" sz="2400" dirty="0">
              <a:solidFill>
                <a:schemeClr val="bg1"/>
              </a:solidFill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4589" y="3016039"/>
            <a:ext cx="2764207" cy="3685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Життя - Вислови які запали мені в душу">
            <a:extLst>
              <a:ext uri="{FF2B5EF4-FFF2-40B4-BE49-F238E27FC236}">
                <a16:creationId xmlns:a16="http://schemas.microsoft.com/office/drawing/2014/main" id="{C441F263-B921-4FAD-AD1E-FA8121A04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14" y="126733"/>
            <a:ext cx="10940143" cy="55681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Блок-схема: перфолента 2"/>
          <p:cNvSpPr/>
          <p:nvPr/>
        </p:nvSpPr>
        <p:spPr>
          <a:xfrm>
            <a:off x="1322614" y="5453743"/>
            <a:ext cx="10025743" cy="1457815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i="1" dirty="0" smtClean="0">
                <a:solidFill>
                  <a:schemeClr val="bg1"/>
                </a:solidFill>
              </a:rPr>
              <a:t>Щастя </a:t>
            </a:r>
            <a:r>
              <a:rPr lang="uk-UA" sz="2400" b="1" i="1" dirty="0">
                <a:solidFill>
                  <a:schemeClr val="bg1"/>
                </a:solidFill>
              </a:rPr>
              <a:t>у кожного </a:t>
            </a:r>
            <a:r>
              <a:rPr lang="uk-UA" sz="2400" b="1" i="1" dirty="0" err="1">
                <a:solidFill>
                  <a:schemeClr val="bg1"/>
                </a:solidFill>
              </a:rPr>
              <a:t>своє,і</a:t>
            </a:r>
            <a:r>
              <a:rPr lang="uk-UA" sz="2400" b="1" i="1" dirty="0">
                <a:solidFill>
                  <a:schemeClr val="bg1"/>
                </a:solidFill>
              </a:rPr>
              <a:t> кожен розуміє його по – </a:t>
            </a:r>
            <a:r>
              <a:rPr lang="uk-UA" sz="2400" b="1" i="1" dirty="0" err="1">
                <a:solidFill>
                  <a:schemeClr val="bg1"/>
                </a:solidFill>
              </a:rPr>
              <a:t>своєму,але</a:t>
            </a:r>
            <a:r>
              <a:rPr lang="uk-UA" sz="2400" b="1" i="1" dirty="0">
                <a:solidFill>
                  <a:schemeClr val="bg1"/>
                </a:solidFill>
              </a:rPr>
              <a:t> бути щасливим – наша спільна мета. </a:t>
            </a:r>
            <a:r>
              <a:rPr lang="uk-UA" sz="2400" dirty="0" smtClean="0">
                <a:solidFill>
                  <a:schemeClr val="bg1"/>
                </a:solidFill>
              </a:rPr>
              <a:t> (</a:t>
            </a:r>
            <a:r>
              <a:rPr lang="uk-UA" sz="2400" dirty="0" err="1" smtClean="0">
                <a:solidFill>
                  <a:schemeClr val="bg1"/>
                </a:solidFill>
              </a:rPr>
              <a:t>Г.Сковорода</a:t>
            </a:r>
            <a:r>
              <a:rPr lang="uk-UA" sz="2400" dirty="0" smtClean="0">
                <a:solidFill>
                  <a:schemeClr val="bg1"/>
                </a:solidFill>
              </a:rPr>
              <a:t>)</a:t>
            </a:r>
            <a:endParaRPr lang="uk-U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2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28" y="-401313"/>
            <a:ext cx="5976257" cy="45366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714" y="-13601"/>
            <a:ext cx="5022501" cy="4419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858" y="2458301"/>
            <a:ext cx="5487655" cy="32062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545123" y="5064369"/>
            <a:ext cx="107441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err="1">
                <a:solidFill>
                  <a:schemeClr val="bg1"/>
                </a:solidFill>
              </a:rPr>
              <a:t>Що</a:t>
            </a:r>
            <a:r>
              <a:rPr lang="ru-RU" sz="7200" b="1" dirty="0">
                <a:solidFill>
                  <a:schemeClr val="bg1"/>
                </a:solidFill>
              </a:rPr>
              <a:t> </a:t>
            </a:r>
            <a:r>
              <a:rPr lang="ru-RU" sz="7200" b="1" dirty="0" err="1">
                <a:solidFill>
                  <a:schemeClr val="bg1"/>
                </a:solidFill>
              </a:rPr>
              <a:t>поєднує</a:t>
            </a:r>
            <a:r>
              <a:rPr lang="ru-RU" sz="7200" b="1" dirty="0">
                <a:solidFill>
                  <a:schemeClr val="bg1"/>
                </a:solidFill>
              </a:rPr>
              <a:t> </a:t>
            </a:r>
            <a:r>
              <a:rPr lang="ru-RU" sz="7200" b="1" dirty="0" err="1">
                <a:solidFill>
                  <a:schemeClr val="bg1"/>
                </a:solidFill>
              </a:rPr>
              <a:t>ці</a:t>
            </a:r>
            <a:r>
              <a:rPr lang="ru-RU" sz="7200" b="1" dirty="0">
                <a:solidFill>
                  <a:schemeClr val="bg1"/>
                </a:solidFill>
              </a:rPr>
              <a:t> картинки</a:t>
            </a:r>
          </a:p>
        </p:txBody>
      </p:sp>
    </p:spTree>
    <p:extLst>
      <p:ext uri="{BB962C8B-B14F-4D97-AF65-F5344CB8AC3E}">
        <p14:creationId xmlns:p14="http://schemas.microsoft.com/office/powerpoint/2010/main" val="77413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32942" y="474785"/>
            <a:ext cx="6449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b="1" i="1" dirty="0">
                <a:solidFill>
                  <a:schemeClr val="bg1"/>
                </a:solidFill>
              </a:rPr>
              <a:t>Кумедні букви</a:t>
            </a:r>
            <a:endParaRPr lang="ru-RU" sz="7200" b="1" i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263" y="1453242"/>
            <a:ext cx="2689053" cy="30044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060" y="1811785"/>
            <a:ext cx="2736054" cy="29615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667" y="1811785"/>
            <a:ext cx="1071459" cy="12416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75" y="1675114"/>
            <a:ext cx="2053777" cy="27825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05" t="16770" r="43026" b="16154"/>
          <a:stretch/>
        </p:blipFill>
        <p:spPr>
          <a:xfrm>
            <a:off x="2659562" y="1675114"/>
            <a:ext cx="741208" cy="26029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A228AE-BC21-4C07-90C7-1C15B6150076}"/>
              </a:ext>
            </a:extLst>
          </p:cNvPr>
          <p:cNvSpPr txBox="1"/>
          <p:nvPr/>
        </p:nvSpPr>
        <p:spPr>
          <a:xfrm>
            <a:off x="196553" y="4773336"/>
            <a:ext cx="129730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b="1" i="1" dirty="0">
                <a:solidFill>
                  <a:schemeClr val="bg1"/>
                </a:solidFill>
              </a:rPr>
              <a:t>«Цікавий шифрувальник»</a:t>
            </a:r>
          </a:p>
        </p:txBody>
      </p:sp>
    </p:spTree>
    <p:extLst>
      <p:ext uri="{BB962C8B-B14F-4D97-AF65-F5344CB8AC3E}">
        <p14:creationId xmlns:p14="http://schemas.microsoft.com/office/powerpoint/2010/main" val="155465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Содержимое 3" descr="image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62555" y="-633047"/>
            <a:ext cx="9298074" cy="69358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2164" name="Рисунок 4" descr="115600369_11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6" y="393928"/>
            <a:ext cx="6025243" cy="665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5" name="TextBox 6"/>
          <p:cNvSpPr txBox="1">
            <a:spLocks noChangeArrowheads="1"/>
          </p:cNvSpPr>
          <p:nvPr/>
        </p:nvSpPr>
        <p:spPr bwMode="auto">
          <a:xfrm>
            <a:off x="3863976" y="620714"/>
            <a:ext cx="680402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Етика – наука про мораль, норми поведінки</a:t>
            </a:r>
            <a:r>
              <a:rPr lang="uk-UA" altLang="ru-RU" sz="4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сукупність</a:t>
            </a:r>
            <a:endParaRPr lang="uk-UA" altLang="ru-RU" sz="4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моральних правил.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6137541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Рисунок 6" descr="uchitel-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271" y="-38099"/>
            <a:ext cx="12573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7" name="TextBox 7"/>
          <p:cNvSpPr txBox="1">
            <a:spLocks noChangeArrowheads="1"/>
          </p:cNvSpPr>
          <p:nvPr/>
        </p:nvSpPr>
        <p:spPr bwMode="auto">
          <a:xfrm>
            <a:off x="6024564" y="836614"/>
            <a:ext cx="4319587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Мораль – це система поглядів і уявлень,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норм та оцінок,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що регулюють поведінку людини.      </a:t>
            </a:r>
            <a:endParaRPr lang="uk-UA" altLang="ru-RU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24656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9" name="Содержимое 3" descr="скачанные файлы (2)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63286" y="-792161"/>
            <a:ext cx="118872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1140" name="Рисунок 4" descr="vetka-s-klenovyimi-zelenyimi-listyami-0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88914"/>
            <a:ext cx="91440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03512" y="1988840"/>
            <a:ext cx="878497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5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Основні</a:t>
            </a: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5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категорії</a:t>
            </a: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5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етики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91142" name="Рисунок 7" descr="ribbon-banner-clip-art-163563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2" t="3275" r="9412" b="18150"/>
          <a:stretch>
            <a:fillRect/>
          </a:stretch>
        </p:blipFill>
        <p:spPr bwMode="auto">
          <a:xfrm>
            <a:off x="2703342" y="2912170"/>
            <a:ext cx="7064546" cy="3685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3" name="TextBox 9"/>
          <p:cNvSpPr txBox="1">
            <a:spLocks noChangeArrowheads="1"/>
          </p:cNvSpPr>
          <p:nvPr/>
        </p:nvSpPr>
        <p:spPr bwMode="auto">
          <a:xfrm>
            <a:off x="4422901" y="2776798"/>
            <a:ext cx="33288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Добро</a:t>
            </a:r>
          </a:p>
        </p:txBody>
      </p:sp>
      <p:sp>
        <p:nvSpPr>
          <p:cNvPr id="91144" name="TextBox 10"/>
          <p:cNvSpPr txBox="1">
            <a:spLocks noChangeArrowheads="1"/>
          </p:cNvSpPr>
          <p:nvPr/>
        </p:nvSpPr>
        <p:spPr bwMode="auto">
          <a:xfrm>
            <a:off x="3951514" y="4067375"/>
            <a:ext cx="466543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Обов’язок</a:t>
            </a:r>
          </a:p>
        </p:txBody>
      </p:sp>
      <p:sp>
        <p:nvSpPr>
          <p:cNvPr id="91145" name="TextBox 11"/>
          <p:cNvSpPr txBox="1">
            <a:spLocks noChangeArrowheads="1"/>
          </p:cNvSpPr>
          <p:nvPr/>
        </p:nvSpPr>
        <p:spPr bwMode="auto">
          <a:xfrm>
            <a:off x="5143501" y="3451722"/>
            <a:ext cx="318452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Совість</a:t>
            </a:r>
          </a:p>
        </p:txBody>
      </p:sp>
      <p:sp>
        <p:nvSpPr>
          <p:cNvPr id="91146" name="TextBox 12"/>
          <p:cNvSpPr txBox="1">
            <a:spLocks noChangeArrowheads="1"/>
          </p:cNvSpPr>
          <p:nvPr/>
        </p:nvSpPr>
        <p:spPr bwMode="auto">
          <a:xfrm>
            <a:off x="5143501" y="4664432"/>
            <a:ext cx="347344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Честь</a:t>
            </a:r>
          </a:p>
        </p:txBody>
      </p:sp>
      <p:sp>
        <p:nvSpPr>
          <p:cNvPr id="91147" name="TextBox 13"/>
          <p:cNvSpPr txBox="1">
            <a:spLocks noChangeArrowheads="1"/>
          </p:cNvSpPr>
          <p:nvPr/>
        </p:nvSpPr>
        <p:spPr bwMode="auto">
          <a:xfrm>
            <a:off x="5143501" y="5314814"/>
            <a:ext cx="28241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Гідність</a:t>
            </a:r>
          </a:p>
        </p:txBody>
      </p:sp>
      <p:sp>
        <p:nvSpPr>
          <p:cNvPr id="91148" name="TextBox 14"/>
          <p:cNvSpPr txBox="1">
            <a:spLocks noChangeArrowheads="1"/>
          </p:cNvSpPr>
          <p:nvPr/>
        </p:nvSpPr>
        <p:spPr bwMode="auto">
          <a:xfrm>
            <a:off x="5143501" y="5877142"/>
            <a:ext cx="42656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Відповідальність</a:t>
            </a:r>
          </a:p>
        </p:txBody>
      </p:sp>
    </p:spTree>
    <p:extLst>
      <p:ext uri="{BB962C8B-B14F-4D97-AF65-F5344CB8AC3E}">
        <p14:creationId xmlns:p14="http://schemas.microsoft.com/office/powerpoint/2010/main" val="3145616778"/>
      </p:ext>
    </p:extLst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7" name="Содержимое 3" descr="simple-green-frame-backgrounds-powerpoint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9714" y="0"/>
            <a:ext cx="10450286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063553" y="476672"/>
            <a:ext cx="799288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uk-UA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Публіцистичний стиль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Выноска со стрелкой вверх 5"/>
          <p:cNvSpPr/>
          <p:nvPr/>
        </p:nvSpPr>
        <p:spPr>
          <a:xfrm>
            <a:off x="2208213" y="1341438"/>
            <a:ext cx="2303462" cy="1727200"/>
          </a:xfrm>
          <a:prstGeom prst="upArrowCallou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sz="2400" b="1" dirty="0"/>
              <a:t>Сфера  застосування</a:t>
            </a:r>
          </a:p>
        </p:txBody>
      </p:sp>
      <p:sp>
        <p:nvSpPr>
          <p:cNvPr id="7" name="Выноска со стрелкой вверх 6"/>
          <p:cNvSpPr/>
          <p:nvPr/>
        </p:nvSpPr>
        <p:spPr>
          <a:xfrm>
            <a:off x="4800600" y="1196976"/>
            <a:ext cx="2590800" cy="1871663"/>
          </a:xfrm>
          <a:prstGeom prst="upArrowCallou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sz="2400" b="1" dirty="0"/>
              <a:t>Основні види висловлювання</a:t>
            </a:r>
          </a:p>
        </p:txBody>
      </p:sp>
      <p:sp>
        <p:nvSpPr>
          <p:cNvPr id="8" name="Выноска со стрелкой вверх 7"/>
          <p:cNvSpPr/>
          <p:nvPr/>
        </p:nvSpPr>
        <p:spPr>
          <a:xfrm>
            <a:off x="7680326" y="1196976"/>
            <a:ext cx="2447925" cy="1800225"/>
          </a:xfrm>
          <a:prstGeom prst="upArrowCallou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sz="2400" b="1" dirty="0"/>
              <a:t>Основні стильові риси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3071814" y="3068639"/>
            <a:ext cx="484187" cy="979487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uk-UA"/>
          </a:p>
        </p:txBody>
      </p:sp>
      <p:sp>
        <p:nvSpPr>
          <p:cNvPr id="10" name="Стрелка вниз 9"/>
          <p:cNvSpPr/>
          <p:nvPr/>
        </p:nvSpPr>
        <p:spPr>
          <a:xfrm>
            <a:off x="8688389" y="2997200"/>
            <a:ext cx="484187" cy="977900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uk-UA"/>
          </a:p>
        </p:txBody>
      </p:sp>
      <p:sp>
        <p:nvSpPr>
          <p:cNvPr id="11" name="Стрелка вниз 10"/>
          <p:cNvSpPr/>
          <p:nvPr/>
        </p:nvSpPr>
        <p:spPr>
          <a:xfrm>
            <a:off x="5880100" y="3068639"/>
            <a:ext cx="484188" cy="979487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uk-UA"/>
          </a:p>
        </p:txBody>
      </p:sp>
      <p:pic>
        <p:nvPicPr>
          <p:cNvPr id="88075" name="Рисунок 12" descr="blue-cloud-clipart-blue-cloud-m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4005264"/>
            <a:ext cx="2462212" cy="139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 descr="blue-cloud-clipart-blue-cloud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63552" y="4005065"/>
            <a:ext cx="2461326" cy="13922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5" name="Рисунок 14" descr="blue-cloud-clipart-blue-cloud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64152" y="3789041"/>
            <a:ext cx="2808312" cy="15362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6" name="Рисунок 15" descr="blue-cloud-clipart-blue-cloud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27848" y="3861049"/>
            <a:ext cx="2736304" cy="13922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8079" name="TextBox 16"/>
          <p:cNvSpPr txBox="1">
            <a:spLocks noChangeArrowheads="1"/>
          </p:cNvSpPr>
          <p:nvPr/>
        </p:nvSpPr>
        <p:spPr bwMode="auto">
          <a:xfrm>
            <a:off x="1992313" y="4149726"/>
            <a:ext cx="25193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2400" b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Суспільне життя, політика</a:t>
            </a:r>
          </a:p>
        </p:txBody>
      </p:sp>
      <p:sp>
        <p:nvSpPr>
          <p:cNvPr id="88080" name="TextBox 17"/>
          <p:cNvSpPr txBox="1">
            <a:spLocks noChangeArrowheads="1"/>
          </p:cNvSpPr>
          <p:nvPr/>
        </p:nvSpPr>
        <p:spPr bwMode="auto">
          <a:xfrm>
            <a:off x="4800601" y="4076700"/>
            <a:ext cx="26638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2400" b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Виступи,доповіді,лекції,статті</a:t>
            </a:r>
          </a:p>
        </p:txBody>
      </p:sp>
      <p:sp>
        <p:nvSpPr>
          <p:cNvPr id="88081" name="TextBox 18"/>
          <p:cNvSpPr txBox="1">
            <a:spLocks noChangeArrowheads="1"/>
          </p:cNvSpPr>
          <p:nvPr/>
        </p:nvSpPr>
        <p:spPr bwMode="auto">
          <a:xfrm>
            <a:off x="7680325" y="4076700"/>
            <a:ext cx="2736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2400" b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Закличність, оцінний характер </a:t>
            </a:r>
          </a:p>
        </p:txBody>
      </p:sp>
    </p:spTree>
    <p:extLst>
      <p:ext uri="{BB962C8B-B14F-4D97-AF65-F5344CB8AC3E}">
        <p14:creationId xmlns:p14="http://schemas.microsoft.com/office/powerpoint/2010/main" val="250486428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1" name="Содержимое 3" descr="shablony_prezentaziy_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799" y="0"/>
            <a:ext cx="10776857" cy="6858000"/>
          </a:xfrm>
        </p:spPr>
      </p:pic>
      <p:sp>
        <p:nvSpPr>
          <p:cNvPr id="7" name="Прямоугольник 6"/>
          <p:cNvSpPr/>
          <p:nvPr/>
        </p:nvSpPr>
        <p:spPr>
          <a:xfrm>
            <a:off x="2207568" y="620689"/>
            <a:ext cx="7776864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Композиційна</a:t>
            </a: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схема </a:t>
            </a:r>
            <a:r>
              <a:rPr lang="ru-RU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твору</a:t>
            </a: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- </a:t>
            </a:r>
            <a:r>
              <a:rPr lang="ru-RU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роздуму</a:t>
            </a:r>
            <a:endParaRPr lang="ru-RU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9093" name="Рисунок 7" descr="black--gold-and-red-labels_1012-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t="10448" r="2499" b="10448"/>
          <a:stretch>
            <a:fillRect/>
          </a:stretch>
        </p:blipFill>
        <p:spPr bwMode="auto">
          <a:xfrm>
            <a:off x="3359150" y="1628776"/>
            <a:ext cx="5545138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702877" y="1772816"/>
            <a:ext cx="478624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Теза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702877" y="3284983"/>
            <a:ext cx="478624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5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Докази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02877" y="4869160"/>
            <a:ext cx="478624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5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Висновок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5951539" y="2781300"/>
            <a:ext cx="485775" cy="647700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uk-UA"/>
          </a:p>
        </p:txBody>
      </p:sp>
      <p:sp>
        <p:nvSpPr>
          <p:cNvPr id="14" name="Стрелка вниз 13"/>
          <p:cNvSpPr/>
          <p:nvPr/>
        </p:nvSpPr>
        <p:spPr>
          <a:xfrm>
            <a:off x="6024564" y="4365625"/>
            <a:ext cx="484187" cy="647700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8331684"/>
      </p:ext>
    </p:extLst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11215" y="720969"/>
            <a:ext cx="9179170" cy="392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endParaRPr lang="ru-RU" b="1" dirty="0">
              <a:solidFill>
                <a:srgbClr val="0000FF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6504" y="-12812"/>
            <a:ext cx="114761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solidFill>
                  <a:schemeClr val="bg1"/>
                </a:solidFill>
              </a:rPr>
              <a:t>Пам’ятка «Як працювати над твором - роздумом  </a:t>
            </a:r>
            <a:r>
              <a:rPr lang="uk-UA" sz="4000" b="1" i="1" dirty="0">
                <a:solidFill>
                  <a:schemeClr val="bg1"/>
                </a:solidFill>
              </a:rPr>
              <a:t>»</a:t>
            </a:r>
            <a:endParaRPr lang="ru-RU" sz="4000" b="1" i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2 or more color gradient used | Fundos de crianças, Fotos da escola,  Crianças">
            <a:extLst>
              <a:ext uri="{FF2B5EF4-FFF2-40B4-BE49-F238E27FC236}">
                <a16:creationId xmlns:a16="http://schemas.microsoft.com/office/drawing/2014/main" id="{F389EF65-651C-4190-9DCC-31482B8F0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652463"/>
            <a:ext cx="11103429" cy="620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CD25A24-F0DB-4AAC-A684-A17F317599F5}"/>
              </a:ext>
            </a:extLst>
          </p:cNvPr>
          <p:cNvSpPr txBox="1"/>
          <p:nvPr/>
        </p:nvSpPr>
        <p:spPr>
          <a:xfrm>
            <a:off x="5201174" y="322976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40830B-0146-4927-8548-5D327830101E}"/>
              </a:ext>
            </a:extLst>
          </p:cNvPr>
          <p:cNvSpPr txBox="1"/>
          <p:nvPr/>
        </p:nvSpPr>
        <p:spPr>
          <a:xfrm>
            <a:off x="3313651" y="989901"/>
            <a:ext cx="53270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bg1"/>
                </a:solidFill>
              </a:rPr>
              <a:t>1.Продумайте послідовність викладу думок, складіть план.</a:t>
            </a:r>
          </a:p>
          <a:p>
            <a:r>
              <a:rPr lang="uk-UA" dirty="0">
                <a:solidFill>
                  <a:schemeClr val="bg1"/>
                </a:solidFill>
              </a:rPr>
              <a:t>2.У вступі сформулюйте тезу, яку вам треба довести.</a:t>
            </a:r>
          </a:p>
          <a:p>
            <a:r>
              <a:rPr lang="uk-UA" dirty="0">
                <a:solidFill>
                  <a:schemeClr val="bg1"/>
                </a:solidFill>
              </a:rPr>
              <a:t>3.Обгрунтовубчи твердження, використовуйте переконливі докази, аргументи, приклади.</a:t>
            </a:r>
          </a:p>
          <a:p>
            <a:r>
              <a:rPr lang="uk-UA" dirty="0">
                <a:solidFill>
                  <a:schemeClr val="bg1"/>
                </a:solidFill>
              </a:rPr>
              <a:t>4.Зробіть власне ставлення до порушеної проблеми.</a:t>
            </a:r>
          </a:p>
          <a:p>
            <a:r>
              <a:rPr lang="uk-UA" dirty="0">
                <a:solidFill>
                  <a:schemeClr val="bg1"/>
                </a:solidFill>
              </a:rPr>
              <a:t>5.Свої твердження ілюструйте цитатами, крилатими висловами, </a:t>
            </a:r>
            <a:r>
              <a:rPr lang="uk-UA" dirty="0" smtClean="0">
                <a:solidFill>
                  <a:schemeClr val="bg1"/>
                </a:solidFill>
              </a:rPr>
              <a:t>прислів’ями </a:t>
            </a:r>
            <a:r>
              <a:rPr lang="uk-UA" dirty="0">
                <a:solidFill>
                  <a:schemeClr val="bg1"/>
                </a:solidFill>
              </a:rPr>
              <a:t>на морально – етичну тему.</a:t>
            </a:r>
          </a:p>
          <a:p>
            <a:r>
              <a:rPr lang="uk-UA" dirty="0">
                <a:solidFill>
                  <a:schemeClr val="bg1"/>
                </a:solidFill>
              </a:rPr>
              <a:t>6.Використовуйте слова і сполучення слів, що пов’язують тезу й аргументи, аргументи й висновок.</a:t>
            </a:r>
          </a:p>
          <a:p>
            <a:r>
              <a:rPr lang="uk-UA" dirty="0">
                <a:solidFill>
                  <a:schemeClr val="bg1"/>
                </a:solidFill>
              </a:rPr>
              <a:t>7.Завершіть твір – роздум висновком у вигляді побажання, звернення чи поради.</a:t>
            </a:r>
          </a:p>
          <a:p>
            <a:r>
              <a:rPr lang="uk-UA" dirty="0">
                <a:solidFill>
                  <a:schemeClr val="bg1"/>
                </a:solidFill>
              </a:rPr>
              <a:t>8.Дотримуйтесь вимог публіцистичного стилю(доречно вживати риторично – питальні речення, вставні слова, словосполучення, звертання)   </a:t>
            </a:r>
          </a:p>
        </p:txBody>
      </p:sp>
    </p:spTree>
    <p:extLst>
      <p:ext uri="{BB962C8B-B14F-4D97-AF65-F5344CB8AC3E}">
        <p14:creationId xmlns:p14="http://schemas.microsoft.com/office/powerpoint/2010/main" val="99780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86" y="285846"/>
            <a:ext cx="11029321" cy="624253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73923" y="602566"/>
            <a:ext cx="7086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 думаю, що…Я не  сумніваюсь у тому…Мені здається…З цього приводу у мене інша думка…Я притримуюсь іншої думки…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37491" y="2743200"/>
            <a:ext cx="328957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Я </a:t>
            </a:r>
            <a:r>
              <a:rPr lang="uk-UA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впевнений,що</a:t>
            </a:r>
            <a:r>
              <a:rPr lang="uk-UA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</a:p>
          <a:p>
            <a:r>
              <a:rPr lang="uk-UA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Зараз побутує </a:t>
            </a:r>
            <a:r>
              <a:rPr lang="uk-UA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думка,що</a:t>
            </a:r>
            <a:r>
              <a:rPr lang="uk-UA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</a:p>
          <a:p>
            <a:r>
              <a:rPr lang="uk-UA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Можливо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не  всі згідні з тим, що…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 rot="10800000" flipV="1">
            <a:off x="4751613" y="2697084"/>
            <a:ext cx="34453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мій погляд</a:t>
            </a: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</a:p>
          <a:p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Мені хочеться </a:t>
            </a:r>
          </a:p>
          <a:p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зауважити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343896" y="2743200"/>
            <a:ext cx="31840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народі кажуть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</a:p>
          <a:p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Я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переконаний в тому, що…</a:t>
            </a:r>
            <a:endParaRPr lang="ru-RU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1037492" y="5453220"/>
            <a:ext cx="11784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Я абсолютно згідний з тими, хто…Я повністю поділяю точку зору</a:t>
            </a:r>
            <a:r>
              <a:rPr lang="uk-UA" b="1" dirty="0"/>
              <a:t>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813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" y="179614"/>
            <a:ext cx="11348357" cy="54298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85800" y="5609492"/>
            <a:ext cx="11710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i="1" dirty="0">
                <a:solidFill>
                  <a:schemeClr val="bg1"/>
                </a:solidFill>
              </a:rPr>
              <a:t>Пісня «Час рікою пливе» </a:t>
            </a:r>
            <a:r>
              <a:rPr lang="uk-UA" sz="4800" b="1" i="1" dirty="0" err="1">
                <a:solidFill>
                  <a:schemeClr val="bg1"/>
                </a:solidFill>
              </a:rPr>
              <a:t>Б.Лепкий</a:t>
            </a:r>
            <a:endParaRPr lang="ru-RU" sz="4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58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7B338AC-19AB-4946-92D4-06135C7C435D}"/>
              </a:ext>
            </a:extLst>
          </p:cNvPr>
          <p:cNvSpPr txBox="1"/>
          <p:nvPr/>
        </p:nvSpPr>
        <p:spPr>
          <a:xfrm>
            <a:off x="3313651" y="184558"/>
            <a:ext cx="68705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>
                <a:solidFill>
                  <a:schemeClr val="bg1"/>
                </a:solidFill>
              </a:rPr>
              <a:t>«Хмари слів»</a:t>
            </a:r>
            <a:r>
              <a:rPr lang="uk-UA" sz="6000" dirty="0"/>
              <a:t>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A1A2330-44EC-4ED7-A2AD-38B461098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56" y="653143"/>
            <a:ext cx="2235053" cy="23298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8600CC5-4DCA-49A7-95EB-F026F43DAE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93081" flipV="1">
            <a:off x="2737331" y="1171273"/>
            <a:ext cx="3072006" cy="2122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CA1F00D-ADCE-4E74-8F80-77FDA5E707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56" y="3426382"/>
            <a:ext cx="2889394" cy="31003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F7F543D-5105-4EDB-B47F-7CC8821C6B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544" y="171362"/>
            <a:ext cx="3355396" cy="1857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B384A53-8419-4FC8-9EFE-E646AFB188D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836" y="1212470"/>
            <a:ext cx="2191741" cy="25496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3C222CC-5F07-4922-A861-1EF664A3EB4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689" y="3774376"/>
            <a:ext cx="3062252" cy="27523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E686573-55EC-48F1-BF60-5533D179A71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577" y="2615286"/>
            <a:ext cx="3846609" cy="22936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B7F5290-6868-42C2-BA00-E9FD7406CED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886" y="4875390"/>
            <a:ext cx="3184071" cy="19826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8032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E5385F9-F718-4142-9DAE-A74F80BE2107}"/>
              </a:ext>
            </a:extLst>
          </p:cNvPr>
          <p:cNvSpPr/>
          <p:nvPr/>
        </p:nvSpPr>
        <p:spPr>
          <a:xfrm>
            <a:off x="889233" y="453006"/>
            <a:ext cx="1036879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« </a:t>
            </a:r>
            <a:r>
              <a:rPr lang="en-US" sz="4800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таке</a:t>
            </a:r>
            <a: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щастя</a:t>
            </a:r>
            <a: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?» - </a:t>
            </a:r>
            <a:r>
              <a:rPr lang="en-US" sz="4800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спитаєте</a:t>
            </a:r>
            <a: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ви</a:t>
            </a:r>
            <a: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b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4800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кожен</a:t>
            </a:r>
            <a: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спроможен</a:t>
            </a:r>
            <a: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відповісти</a:t>
            </a:r>
            <a: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…</a:t>
            </a:r>
            <a:br>
              <a:rPr lang="en-US" sz="4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</a:br>
            <a:endParaRPr lang="uk-UA" sz="4800" dirty="0">
              <a:solidFill>
                <a:schemeClr val="bg1"/>
              </a:solidFill>
            </a:endParaRPr>
          </a:p>
        </p:txBody>
      </p:sp>
      <p:pic>
        <p:nvPicPr>
          <p:cNvPr id="6148" name="Picture 4" descr="Презентація «Що таке щастя?»">
            <a:extLst>
              <a:ext uri="{FF2B5EF4-FFF2-40B4-BE49-F238E27FC236}">
                <a16:creationId xmlns:a16="http://schemas.microsoft.com/office/drawing/2014/main" id="{9E05D1EB-57F3-420B-B99A-5EDAF7A32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232" y="2204206"/>
            <a:ext cx="8154099" cy="44985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05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Виїзне засідання робочої групи до смт.Берегомет — Вижницька районна рада">
            <a:extLst>
              <a:ext uri="{FF2B5EF4-FFF2-40B4-BE49-F238E27FC236}">
                <a16:creationId xmlns:a16="http://schemas.microsoft.com/office/drawing/2014/main" id="{D174D5B4-D98F-466E-B8EF-B292BD184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29" y="326572"/>
            <a:ext cx="11527971" cy="628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26771" y="326572"/>
            <a:ext cx="7804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b="1" i="1" dirty="0">
                <a:solidFill>
                  <a:srgbClr val="FF0000"/>
                </a:solidFill>
              </a:rPr>
              <a:t>Робота в групах</a:t>
            </a:r>
          </a:p>
        </p:txBody>
      </p:sp>
    </p:spTree>
    <p:extLst>
      <p:ext uri="{BB962C8B-B14F-4D97-AF65-F5344CB8AC3E}">
        <p14:creationId xmlns:p14="http://schemas.microsoft.com/office/powerpoint/2010/main" val="328074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80BBE11-C678-48D5-8ED2-EBDBD06C17E3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2" t="4985" r="20934" b="2637"/>
          <a:stretch/>
        </p:blipFill>
        <p:spPr bwMode="auto">
          <a:xfrm rot="20457780">
            <a:off x="238830" y="667663"/>
            <a:ext cx="2964520" cy="16656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9BB7AC-646A-4D18-8B02-190D97FC09BB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3" t="4949" r="20813" b="3748"/>
          <a:stretch/>
        </p:blipFill>
        <p:spPr bwMode="auto">
          <a:xfrm rot="21113714">
            <a:off x="3500060" y="289703"/>
            <a:ext cx="3557108" cy="14630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116B83-40D5-4256-87BC-B076259F467C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0" r="14600"/>
          <a:stretch/>
        </p:blipFill>
        <p:spPr bwMode="auto">
          <a:xfrm>
            <a:off x="3595043" y="1996184"/>
            <a:ext cx="4683794" cy="25431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5AB949B-A5DC-4B77-951C-29B43D2F2A5E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4" t="5871" r="22314" b="4246"/>
          <a:stretch/>
        </p:blipFill>
        <p:spPr bwMode="auto">
          <a:xfrm rot="21149476">
            <a:off x="7591002" y="291690"/>
            <a:ext cx="4127043" cy="20082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3F7C06B-8D8E-4F1D-B6BF-9C6E28DE1267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5" t="6737" r="18998" b="3532"/>
          <a:stretch/>
        </p:blipFill>
        <p:spPr bwMode="auto">
          <a:xfrm rot="20698609">
            <a:off x="200006" y="2757135"/>
            <a:ext cx="3245828" cy="15792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3699B66-617F-4299-8969-0844E3FBCCBE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1" t="5645" r="21684" b="5456"/>
          <a:stretch/>
        </p:blipFill>
        <p:spPr bwMode="auto">
          <a:xfrm rot="20618618">
            <a:off x="445778" y="4656792"/>
            <a:ext cx="3560696" cy="18002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3D27F36-E2CE-46F7-B970-6FEAB39E806B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9" t="5735" r="20820" b="3024"/>
          <a:stretch/>
        </p:blipFill>
        <p:spPr bwMode="auto">
          <a:xfrm rot="1150178">
            <a:off x="8455871" y="2747775"/>
            <a:ext cx="3485671" cy="16668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C8F6A16-5132-4389-A168-4B51A0D657DF}"/>
              </a:ext>
            </a:extLst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7" t="4193" r="17767" b="1853"/>
          <a:stretch/>
        </p:blipFill>
        <p:spPr bwMode="auto">
          <a:xfrm rot="779672">
            <a:off x="8443961" y="4789915"/>
            <a:ext cx="2903871" cy="2133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ACEAD95-8999-4F5F-A975-BC1D6ABCF2A5}"/>
              </a:ext>
            </a:extLst>
          </p:cNvPr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6" t="5450" r="20547" b="4231"/>
          <a:stretch/>
        </p:blipFill>
        <p:spPr bwMode="auto">
          <a:xfrm>
            <a:off x="4327971" y="4579046"/>
            <a:ext cx="3950866" cy="2209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2228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Чому не варто прагнути до щастя - Люди, зациклені на прагненні бути  щасливими, часто так і не можуть досягти цього душевного стану | СЬОГОДНІ">
            <a:extLst>
              <a:ext uri="{FF2B5EF4-FFF2-40B4-BE49-F238E27FC236}">
                <a16:creationId xmlns:a16="http://schemas.microsoft.com/office/drawing/2014/main" id="{1D9A04EB-9D25-4E03-8CBA-09314472B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2005"/>
            <a:ext cx="11674929" cy="63924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E619F91-B8DF-4344-BBE1-CF272D90DAB7}"/>
              </a:ext>
            </a:extLst>
          </p:cNvPr>
          <p:cNvSpPr txBox="1"/>
          <p:nvPr/>
        </p:nvSpPr>
        <p:spPr>
          <a:xfrm>
            <a:off x="4345498" y="453007"/>
            <a:ext cx="73739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chemeClr val="dk1"/>
              </a:buClr>
              <a:buSzPts val="2400"/>
            </a:pPr>
            <a:r>
              <a:rPr lang="ru-RU" sz="28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Та </a:t>
            </a:r>
            <a:r>
              <a:rPr lang="ru-RU" sz="2800" b="1" i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потрібно</a:t>
            </a:r>
            <a:r>
              <a:rPr lang="ru-RU" sz="28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просто </a:t>
            </a:r>
            <a:r>
              <a:rPr lang="ru-RU" sz="2800" b="1" i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вірити</a:t>
            </a:r>
            <a:r>
              <a:rPr lang="ru-RU" sz="28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в диво.</a:t>
            </a:r>
            <a:br>
              <a:rPr lang="ru-RU" sz="28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-RU" sz="2800" b="1" i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Мрій</a:t>
            </a:r>
            <a:r>
              <a:rPr lang="ru-RU" sz="28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! Люби! Живи! І </a:t>
            </a:r>
            <a:r>
              <a:rPr lang="ru-RU" sz="2800" b="1" i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станеш</a:t>
            </a:r>
            <a:r>
              <a:rPr lang="ru-RU" sz="28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800" b="1" i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щасливим</a:t>
            </a:r>
            <a:r>
              <a:rPr lang="ru-RU" sz="28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!</a:t>
            </a:r>
            <a:r>
              <a:rPr lang="ru-RU" sz="20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58451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День родини. 10 рецептів щасливої сім'ї | Українська правда _Життя">
            <a:extLst>
              <a:ext uri="{FF2B5EF4-FFF2-40B4-BE49-F238E27FC236}">
                <a16:creationId xmlns:a16="http://schemas.microsoft.com/office/drawing/2014/main" id="{629F1F10-5582-46CB-83ED-96116E308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05" y="260059"/>
            <a:ext cx="11546048" cy="61994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перфострічка 1">
            <a:extLst>
              <a:ext uri="{FF2B5EF4-FFF2-40B4-BE49-F238E27FC236}">
                <a16:creationId xmlns:a16="http://schemas.microsoft.com/office/drawing/2014/main" id="{CBD18C20-01D0-43E2-8C57-24F0F027E350}"/>
              </a:ext>
            </a:extLst>
          </p:cNvPr>
          <p:cNvSpPr/>
          <p:nvPr/>
        </p:nvSpPr>
        <p:spPr>
          <a:xfrm>
            <a:off x="268447" y="5453168"/>
            <a:ext cx="8162488" cy="140483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/>
              <a:t>Сім’я – найзатишніше і тепліше  місце на Землі.</a:t>
            </a:r>
          </a:p>
          <a:p>
            <a:r>
              <a:rPr lang="uk-UA" sz="2800" b="1" dirty="0"/>
              <a:t>І в цьому містечку ти по – справжньому щасливий! </a:t>
            </a:r>
          </a:p>
        </p:txBody>
      </p:sp>
    </p:spTree>
    <p:extLst>
      <p:ext uri="{BB962C8B-B14F-4D97-AF65-F5344CB8AC3E}">
        <p14:creationId xmlns:p14="http://schemas.microsoft.com/office/powerpoint/2010/main" val="412318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Фоторамки, Школьные рамки. страница 5">
            <a:extLst>
              <a:ext uri="{FF2B5EF4-FFF2-40B4-BE49-F238E27FC236}">
                <a16:creationId xmlns:a16="http://schemas.microsoft.com/office/drawing/2014/main" id="{00340E82-B0EB-4337-AB03-59900937648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8943">
            <a:off x="425921" y="908695"/>
            <a:ext cx="4012906" cy="52088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8409">
            <a:off x="2820980" y="1479070"/>
            <a:ext cx="3669153" cy="52088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83527">
            <a:off x="5163809" y="1878716"/>
            <a:ext cx="3540288" cy="52088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6837">
            <a:off x="7388388" y="1063698"/>
            <a:ext cx="4194033" cy="520881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300" y="-410272"/>
            <a:ext cx="6340456" cy="50124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 rot="19898931">
            <a:off x="505481" y="3837770"/>
            <a:ext cx="32827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err="1">
                <a:solidFill>
                  <a:srgbClr val="00B050"/>
                </a:solidFill>
              </a:rPr>
              <a:t>Ігрупа</a:t>
            </a:r>
            <a:endParaRPr lang="uk-UA" sz="4800" b="1" dirty="0">
              <a:solidFill>
                <a:srgbClr val="00B050"/>
              </a:solidFill>
            </a:endParaRPr>
          </a:p>
          <a:p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19453756">
            <a:off x="3140676" y="4516470"/>
            <a:ext cx="335286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>
                <a:solidFill>
                  <a:srgbClr val="00B050"/>
                </a:solidFill>
              </a:rPr>
              <a:t>ІІ група</a:t>
            </a:r>
          </a:p>
          <a:p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18582453">
            <a:off x="6158308" y="4346360"/>
            <a:ext cx="308189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>
                <a:solidFill>
                  <a:srgbClr val="00B050"/>
                </a:solidFill>
              </a:rPr>
              <a:t>ІІІ група</a:t>
            </a:r>
          </a:p>
          <a:p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1443445">
            <a:off x="9347823" y="3335180"/>
            <a:ext cx="2318392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00B050"/>
                </a:solidFill>
              </a:rPr>
              <a:t>IV </a:t>
            </a:r>
            <a:r>
              <a:rPr lang="uk-UA" sz="4800" b="1" dirty="0">
                <a:solidFill>
                  <a:srgbClr val="00B050"/>
                </a:solidFill>
              </a:rPr>
              <a:t>група</a:t>
            </a:r>
          </a:p>
          <a:p>
            <a:endParaRPr lang="ru-RU" sz="2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25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Євген Гуцало &quot;Сім`я дикої качки&quot;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87" y="342900"/>
            <a:ext cx="11527970" cy="6172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59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Здоров'я – найдорожчий скарб.Сім'я як осередок збереження і зміцнення  здоров'я у суспільстві. - презентація з різн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87" y="506185"/>
            <a:ext cx="11136084" cy="60252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31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резентация на тему &quot;Презентація вчителя моя сім'я&quot; - скачать презентации  по Педагогик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71" y="375557"/>
            <a:ext cx="11413672" cy="63681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46957"/>
            <a:ext cx="11185071" cy="63844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35187" y="1845129"/>
            <a:ext cx="5287420" cy="3144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i="1" dirty="0" smtClean="0">
                <a:solidFill>
                  <a:srgbClr val="0000FF"/>
                </a:solidFill>
              </a:rPr>
              <a:t>Вільне письмо</a:t>
            </a:r>
          </a:p>
          <a:p>
            <a:r>
              <a:rPr lang="uk-UA" sz="4800" b="1" i="1" dirty="0" smtClean="0">
                <a:solidFill>
                  <a:srgbClr val="FF0000"/>
                </a:solidFill>
              </a:rPr>
              <a:t>Яка найголовніша умова для створення сім’ї ?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93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229" y="326571"/>
            <a:ext cx="11462657" cy="62375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5779">
            <a:off x="595137" y="3728795"/>
            <a:ext cx="2649020" cy="28934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6815" y="457200"/>
            <a:ext cx="69650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i="1" dirty="0" smtClean="0">
                <a:solidFill>
                  <a:srgbClr val="0000FF"/>
                </a:solidFill>
              </a:rPr>
              <a:t>Метод «Мікрофон»</a:t>
            </a:r>
            <a:endParaRPr lang="ru-RU" sz="5400" b="1" i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12571" y="3069770"/>
            <a:ext cx="600891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1.Як створити міцну </a:t>
            </a:r>
            <a:r>
              <a:rPr lang="uk-UA" sz="2000" b="1" dirty="0" err="1" smtClean="0"/>
              <a:t>сім’ю,таку,що</a:t>
            </a:r>
            <a:r>
              <a:rPr lang="uk-UA" sz="2000" b="1" dirty="0" smtClean="0"/>
              <a:t> не </a:t>
            </a:r>
            <a:r>
              <a:rPr lang="uk-UA" sz="2000" b="1" dirty="0" err="1" smtClean="0"/>
              <a:t>розпадеться</a:t>
            </a:r>
            <a:r>
              <a:rPr lang="uk-UA" sz="2000" b="1" dirty="0" smtClean="0"/>
              <a:t>?</a:t>
            </a:r>
          </a:p>
          <a:p>
            <a:r>
              <a:rPr lang="uk-UA" sz="2000" b="1" dirty="0" smtClean="0"/>
              <a:t>2.Що є її найголовнішим «цементуючим матеріалом»?</a:t>
            </a:r>
          </a:p>
          <a:p>
            <a:r>
              <a:rPr lang="uk-UA" sz="2000" b="1" dirty="0" smtClean="0"/>
              <a:t>3.Яку роль міцності сім’ї відіграє матеріальне становище</a:t>
            </a:r>
            <a:r>
              <a:rPr lang="uk-UA" dirty="0" smtClean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326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Притча про маму: Ангел на землі • журнал Коліжан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02" y="310243"/>
            <a:ext cx="11237498" cy="6204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66315" y="587829"/>
            <a:ext cx="382088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Коли б 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хто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у 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світі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міг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підрахувати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</a:p>
          <a:p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Всі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сльози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материнські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на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землі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, </a:t>
            </a:r>
          </a:p>
          <a:p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Коли б 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хто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біль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,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що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знала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кожна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мати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,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Розкласти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 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міг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 на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часточки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малі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,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Напевне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, 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всім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 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удосталь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би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дісталось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</a:p>
          <a:p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Аби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ж то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кожен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витримати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зміг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. </a:t>
            </a:r>
          </a:p>
          <a:p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Шануймо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ж наших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матерів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! Не </a:t>
            </a:r>
            <a:r>
              <a:rPr lang="ru-RU" sz="2400" b="1" dirty="0" err="1">
                <a:solidFill>
                  <a:srgbClr val="0000FF"/>
                </a:solidFill>
                <a:latin typeface="arial" panose="020B0604020202020204" pitchFamily="34" charset="0"/>
              </a:rPr>
              <a:t>забуваймо</a:t>
            </a:r>
            <a:r>
              <a:rPr lang="ru-RU" sz="2400" b="1" dirty="0">
                <a:solidFill>
                  <a:srgbClr val="0000FF"/>
                </a:solidFill>
                <a:latin typeface="arial" panose="020B0604020202020204" pitchFamily="34" charset="0"/>
              </a:rPr>
              <a:t>!</a:t>
            </a:r>
            <a:endParaRPr lang="ru-RU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80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резентація &quot;Особливості організації самостійної роботи у середній та  старшій школі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57" y="571501"/>
            <a:ext cx="10842171" cy="59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49716"/>
            <a:ext cx="1812470" cy="16240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7242" y="-215332"/>
            <a:ext cx="1910442" cy="157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75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29" y="212270"/>
            <a:ext cx="10695214" cy="643345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37213" y="2122713"/>
            <a:ext cx="498021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smtClean="0">
                <a:solidFill>
                  <a:srgbClr val="0000FF"/>
                </a:solidFill>
              </a:rPr>
              <a:t>Сім’я – це домашня </a:t>
            </a:r>
            <a:r>
              <a:rPr lang="uk-UA" sz="3600" b="1" i="1" dirty="0" err="1" smtClean="0">
                <a:solidFill>
                  <a:srgbClr val="0000FF"/>
                </a:solidFill>
              </a:rPr>
              <a:t>церква,на</a:t>
            </a:r>
            <a:r>
              <a:rPr lang="uk-UA" sz="3600" b="1" i="1" dirty="0" smtClean="0">
                <a:solidFill>
                  <a:srgbClr val="0000FF"/>
                </a:solidFill>
              </a:rPr>
              <a:t> якій </a:t>
            </a:r>
          </a:p>
          <a:p>
            <a:r>
              <a:rPr lang="uk-UA" sz="3600" b="1" i="1" dirty="0">
                <a:solidFill>
                  <a:srgbClr val="0000FF"/>
                </a:solidFill>
              </a:rPr>
              <a:t>у</a:t>
            </a:r>
            <a:r>
              <a:rPr lang="uk-UA" sz="3600" b="1" i="1" dirty="0" smtClean="0">
                <a:solidFill>
                  <a:srgbClr val="0000FF"/>
                </a:solidFill>
              </a:rPr>
              <a:t>весь світ </a:t>
            </a:r>
            <a:r>
              <a:rPr lang="uk-UA" sz="3600" b="1" i="1" dirty="0" err="1" smtClean="0">
                <a:solidFill>
                  <a:srgbClr val="0000FF"/>
                </a:solidFill>
              </a:rPr>
              <a:t>стоїть,як</a:t>
            </a:r>
            <a:r>
              <a:rPr lang="uk-UA" sz="3600" b="1" i="1" dirty="0" smtClean="0">
                <a:solidFill>
                  <a:srgbClr val="0000FF"/>
                </a:solidFill>
              </a:rPr>
              <a:t> на скелі своїй.</a:t>
            </a:r>
          </a:p>
          <a:p>
            <a:pPr algn="r"/>
            <a:r>
              <a:rPr lang="uk-UA" sz="3600" b="1" i="1" dirty="0" err="1" smtClean="0">
                <a:solidFill>
                  <a:srgbClr val="0000FF"/>
                </a:solidFill>
              </a:rPr>
              <a:t>І.Огієнко</a:t>
            </a:r>
            <a:endParaRPr lang="ru-RU" sz="3600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77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Виховний захід. Телепередача &quot;Моя сім'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35" y="365760"/>
            <a:ext cx="11571315" cy="6176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Блок-схема: перфолента 2"/>
          <p:cNvSpPr/>
          <p:nvPr/>
        </p:nvSpPr>
        <p:spPr>
          <a:xfrm>
            <a:off x="212271" y="4425043"/>
            <a:ext cx="5796643" cy="2318657"/>
          </a:xfrm>
          <a:prstGeom prst="flowChartPunched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uk-UA" sz="24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Родина», «рід» — які слова святі!</a:t>
            </a:r>
            <a:endParaRPr lang="ru-RU" sz="24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4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Вони потрібні кожному в житті,</a:t>
            </a:r>
            <a:endParaRPr lang="ru-RU" sz="24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4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 </a:t>
            </a:r>
            <a:r>
              <a:rPr lang="uk-UA" sz="24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вci</a:t>
            </a:r>
            <a:r>
              <a:rPr lang="uk-UA" sz="24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ми з вами — гілочки на дереві</a:t>
            </a:r>
            <a:endParaRPr lang="ru-RU" sz="24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24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Що вже стоїть віки.</a:t>
            </a:r>
            <a:endParaRPr lang="ru-RU" sz="24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72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8" y="375557"/>
            <a:ext cx="11462656" cy="61313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08314" y="898071"/>
            <a:ext cx="909287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Формула щастя</a:t>
            </a:r>
            <a:endParaRPr lang="ru-RU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4" y="4082144"/>
            <a:ext cx="2302329" cy="25635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3614" y="4637314"/>
            <a:ext cx="2632983" cy="186962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415" y="2620915"/>
            <a:ext cx="4245428" cy="3110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21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олна 1"/>
          <p:cNvSpPr/>
          <p:nvPr/>
        </p:nvSpPr>
        <p:spPr>
          <a:xfrm>
            <a:off x="555170" y="0"/>
            <a:ext cx="10940143" cy="177981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Метод </a:t>
            </a:r>
            <a:r>
              <a:rPr lang="uk-UA" sz="3200" b="1" dirty="0" smtClean="0">
                <a:solidFill>
                  <a:schemeClr val="bg1"/>
                </a:solidFill>
              </a:rPr>
              <a:t>«Дерево </a:t>
            </a:r>
            <a:r>
              <a:rPr lang="uk-UA" sz="3200" b="1" dirty="0">
                <a:solidFill>
                  <a:schemeClr val="bg1"/>
                </a:solidFill>
              </a:rPr>
              <a:t>ідей</a:t>
            </a:r>
            <a:r>
              <a:rPr lang="uk-UA" sz="3200" b="1" dirty="0" smtClean="0">
                <a:solidFill>
                  <a:schemeClr val="bg1"/>
                </a:solidFill>
              </a:rPr>
              <a:t>»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70" y="1660751"/>
            <a:ext cx="11250387" cy="59531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0800000" flipV="1">
            <a:off x="4898571" y="3913805"/>
            <a:ext cx="48659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solidFill>
                  <a:srgbClr val="0000FF"/>
                </a:solidFill>
              </a:rPr>
              <a:t>«Що потрібно людині для того ,щоб вона була </a:t>
            </a:r>
            <a:r>
              <a:rPr lang="uk-UA" sz="3600" b="1" i="1" dirty="0" smtClean="0">
                <a:solidFill>
                  <a:srgbClr val="0000FF"/>
                </a:solidFill>
              </a:rPr>
              <a:t>щаслива?»</a:t>
            </a:r>
            <a:endParaRPr lang="ru-RU" sz="3600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70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Олівці для оформлення куточку &quot;Наші правил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04" y="1820087"/>
            <a:ext cx="11687694" cy="100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Олівці для оформлення куточку &quot;Наші правил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04" y="2893539"/>
            <a:ext cx="11687693" cy="124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Олівці для оформлення куточку &quot;Наші правила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04" y="4199098"/>
            <a:ext cx="11687693" cy="126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004" y="5669236"/>
            <a:ext cx="11687693" cy="10059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08614" y="1852745"/>
            <a:ext cx="68743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bg1"/>
                </a:solidFill>
              </a:rPr>
              <a:t>І група.  Я зрозумів…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4314" y="3106260"/>
            <a:ext cx="57086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bg1"/>
                </a:solidFill>
              </a:rPr>
              <a:t>ІІ група. Я дуже хочу…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08614" y="4199098"/>
            <a:ext cx="72425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bg1"/>
                </a:solidFill>
              </a:rPr>
              <a:t>ІІІ група. Я буду намагатися…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08614" y="5679619"/>
            <a:ext cx="68743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</a:rPr>
              <a:t>IV </a:t>
            </a:r>
            <a:r>
              <a:rPr lang="uk-UA" sz="4400" b="1" dirty="0">
                <a:solidFill>
                  <a:schemeClr val="bg1"/>
                </a:solidFill>
              </a:rPr>
              <a:t>група. Я вважаю…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1862051" y="0"/>
            <a:ext cx="8312727" cy="1881170"/>
          </a:xfrm>
          <a:prstGeom prst="horizontalScroll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6000" b="1" dirty="0">
                <a:solidFill>
                  <a:schemeClr val="bg1"/>
                </a:solidFill>
              </a:rPr>
              <a:t>Технологія «Прес»</a:t>
            </a:r>
            <a:endParaRPr lang="ru-RU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30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65" y="0"/>
            <a:ext cx="1157562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 rot="304894">
            <a:off x="488324" y="1006273"/>
            <a:ext cx="1028054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                            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Щастя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–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це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вічна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дорога земна,</a:t>
            </a:r>
          </a:p>
          <a:p>
            <a:pPr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                                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Щастя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–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це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літо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, зима і весна,</a:t>
            </a:r>
          </a:p>
          <a:p>
            <a:pPr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                               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Щастя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–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це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сонце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,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злива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і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сніг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,</a:t>
            </a:r>
          </a:p>
          <a:p>
            <a:pPr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                               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Щастя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–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це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пісню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ділити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на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всіх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,</a:t>
            </a:r>
          </a:p>
          <a:p>
            <a:pPr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                               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Щастя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–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це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віра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в добро і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любов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,</a:t>
            </a:r>
          </a:p>
          <a:p>
            <a:pPr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                                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Щастя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–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це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музика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вільних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дібров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,</a:t>
            </a:r>
          </a:p>
          <a:p>
            <a:pPr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                               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Щастя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–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це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друзі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і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рідний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твій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дім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</a:p>
          <a:p>
            <a:pPr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                          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Щастя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–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це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світ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,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подарований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всім</a:t>
            </a:r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.   </a:t>
            </a:r>
            <a:endParaRPr lang="ru-RU" sz="3200" b="1" i="1" dirty="0">
              <a:solidFill>
                <a:schemeClr val="bg1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25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57" y="293914"/>
            <a:ext cx="11185072" cy="6400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41171" y="849085"/>
            <a:ext cx="380455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Домашнє завдання</a:t>
            </a:r>
          </a:p>
          <a:p>
            <a:r>
              <a:rPr lang="uk-UA" sz="3200" b="1" dirty="0" smtClean="0"/>
              <a:t>Написати твір – роздум</a:t>
            </a:r>
          </a:p>
          <a:p>
            <a:r>
              <a:rPr lang="uk-UA" sz="3200" b="1" dirty="0">
                <a:solidFill>
                  <a:srgbClr val="0000FF"/>
                </a:solidFill>
              </a:rPr>
              <a:t>«Чому без сім’ї немає щастя на Землі?»</a:t>
            </a:r>
            <a:endParaRPr lang="ru-RU" sz="3200" b="1" dirty="0">
              <a:solidFill>
                <a:srgbClr val="0000FF"/>
              </a:solidFill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8286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1054</TotalTime>
  <Words>700</Words>
  <Application>Microsoft Office PowerPoint</Application>
  <PresentationFormat>Широкоэкранный</PresentationFormat>
  <Paragraphs>116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6" baseType="lpstr">
      <vt:lpstr>Arial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71</cp:revision>
  <dcterms:created xsi:type="dcterms:W3CDTF">2021-03-09T19:07:00Z</dcterms:created>
  <dcterms:modified xsi:type="dcterms:W3CDTF">2021-03-11T19:48:43Z</dcterms:modified>
</cp:coreProperties>
</file>