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  <p:sldId id="270" r:id="rId12"/>
    <p:sldId id="268" r:id="rId13"/>
    <p:sldId id="269" r:id="rId14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-566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F84E7-54AE-42FA-BB82-26ACF34F0225}" type="datetimeFigureOut">
              <a:rPr lang="ru-RU"/>
              <a:pPr>
                <a:defRPr/>
              </a:pPr>
              <a:t>21.05.2022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4FB18-C3EA-4487-9A4A-77685E6DC3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A9436-8A00-4800-B979-86A635F08E05}" type="datetimeFigureOut">
              <a:rPr lang="ru-RU"/>
              <a:pPr>
                <a:defRPr/>
              </a:pPr>
              <a:t>21.05.2022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47FF6-1070-4FFD-9414-D2E66D1612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CC223-672D-4D1E-80FB-949C8CCA30C4}" type="datetimeFigureOut">
              <a:rPr lang="ru-RU"/>
              <a:pPr>
                <a:defRPr/>
              </a:pPr>
              <a:t>21.05.2022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544F5-662D-4A3B-8886-DC47D18E8D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30887-7CFE-4621-8C46-5831B5063B16}" type="datetimeFigureOut">
              <a:rPr lang="ru-RU"/>
              <a:pPr>
                <a:defRPr/>
              </a:pPr>
              <a:t>21.05.2022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76790-2683-4B24-9E46-84D1063362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E8A5F-21A8-4FE3-AC82-CA450C41BC5B}" type="datetimeFigureOut">
              <a:rPr lang="ru-RU"/>
              <a:pPr>
                <a:defRPr/>
              </a:pPr>
              <a:t>21.05.2022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01C77-9F42-4D7D-96FC-53D18319F6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BDF9C-FE6A-4409-A218-5E1232611973}" type="datetimeFigureOut">
              <a:rPr lang="ru-RU"/>
              <a:pPr>
                <a:defRPr/>
              </a:pPr>
              <a:t>21.05.2022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4B70A-326D-4612-835A-4E865E40AB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93C74-51F1-434C-A870-18140F46EFBD}" type="datetimeFigureOut">
              <a:rPr lang="ru-RU"/>
              <a:pPr>
                <a:defRPr/>
              </a:pPr>
              <a:t>21.05.2022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6CCE9-E623-418B-AC3E-51036B4766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57729-B0FB-4F01-946F-EAF1F1FD8158}" type="datetimeFigureOut">
              <a:rPr lang="ru-RU"/>
              <a:pPr>
                <a:defRPr/>
              </a:pPr>
              <a:t>21.05.2022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A6F29-6FF7-4C11-BCBE-B103ABD450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685E7-B1CC-4B69-8B8A-613F2366CE2E}" type="datetimeFigureOut">
              <a:rPr lang="ru-RU"/>
              <a:pPr>
                <a:defRPr/>
              </a:pPr>
              <a:t>21.05.2022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2958A-F46B-4927-BEB2-56D0105BA0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542C9-9FDE-4F97-8F0D-3B7E1336A848}" type="datetimeFigureOut">
              <a:rPr lang="ru-RU"/>
              <a:pPr>
                <a:defRPr/>
              </a:pPr>
              <a:t>21.05.2022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0A818-4E7C-41EA-A4B0-89B7053FC2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B9E13-3995-4BA9-996E-FF49774F6097}" type="datetimeFigureOut">
              <a:rPr lang="ru-RU"/>
              <a:pPr>
                <a:defRPr/>
              </a:pPr>
              <a:t>21.05.2022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331C0-7C11-492A-A9E8-9AE68A3E6B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924D07-65A4-4C89-886C-B4FCF181106D}" type="datetimeFigureOut">
              <a:rPr lang="ru-RU"/>
              <a:pPr>
                <a:defRPr/>
              </a:pPr>
              <a:t>21.05.2022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7F2314-0A22-45AC-AE4F-36B685F392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8" descr="Украинский фон - 59 фото для презентаций и картинок на рабочий сто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0850" y="1822450"/>
            <a:ext cx="7527925" cy="3360738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uk-UA" sz="3200" b="1" u="sng" smtClean="0">
                <a:solidFill>
                  <a:schemeClr val="bg1"/>
                </a:solidFill>
                <a:latin typeface="Times New Roman" pitchFamily="18" charset="0"/>
              </a:rPr>
              <a:t>Розвиток мовлення.</a:t>
            </a:r>
            <a:endParaRPr lang="ru-RU" sz="3200" b="1" u="sng" smtClean="0">
              <a:solidFill>
                <a:schemeClr val="bg1"/>
              </a:solidFill>
              <a:latin typeface="Times New Roman" pitchFamily="18" charset="0"/>
            </a:endParaRPr>
          </a:p>
          <a:p>
            <a:pPr eaLnBrk="1" hangingPunct="1">
              <a:lnSpc>
                <a:spcPct val="70000"/>
              </a:lnSpc>
            </a:pPr>
            <a:r>
              <a:rPr lang="ru-RU" sz="3200" b="1" smtClean="0">
                <a:solidFill>
                  <a:schemeClr val="bg1"/>
                </a:solidFill>
                <a:latin typeface="Times New Roman" pitchFamily="18" charset="0"/>
              </a:rPr>
              <a:t>Контрольний твір-опис </a:t>
            </a:r>
          </a:p>
          <a:p>
            <a:pPr eaLnBrk="1" hangingPunct="1">
              <a:lnSpc>
                <a:spcPct val="70000"/>
              </a:lnSpc>
            </a:pPr>
            <a:r>
              <a:rPr lang="ru-RU" sz="3200" b="1" smtClean="0">
                <a:solidFill>
                  <a:schemeClr val="bg1"/>
                </a:solidFill>
                <a:latin typeface="Times New Roman" pitchFamily="18" charset="0"/>
              </a:rPr>
              <a:t>пам’яток історії та культури </a:t>
            </a:r>
          </a:p>
          <a:p>
            <a:pPr eaLnBrk="1" hangingPunct="1">
              <a:lnSpc>
                <a:spcPct val="70000"/>
              </a:lnSpc>
            </a:pPr>
            <a:r>
              <a:rPr lang="ru-RU" sz="3200" b="1" smtClean="0">
                <a:solidFill>
                  <a:schemeClr val="bg1"/>
                </a:solidFill>
                <a:latin typeface="Times New Roman" pitchFamily="18" charset="0"/>
              </a:rPr>
              <a:t>на основі </a:t>
            </a:r>
          </a:p>
          <a:p>
            <a:pPr eaLnBrk="1" hangingPunct="1">
              <a:lnSpc>
                <a:spcPct val="70000"/>
              </a:lnSpc>
            </a:pPr>
            <a:r>
              <a:rPr lang="ru-RU" sz="3200" b="1" smtClean="0">
                <a:solidFill>
                  <a:schemeClr val="bg1"/>
                </a:solidFill>
                <a:latin typeface="Times New Roman" pitchFamily="18" charset="0"/>
              </a:rPr>
              <a:t>особистих спостережень і вражень </a:t>
            </a:r>
          </a:p>
          <a:p>
            <a:pPr eaLnBrk="1" hangingPunct="1">
              <a:lnSpc>
                <a:spcPct val="70000"/>
              </a:lnSpc>
            </a:pPr>
            <a:r>
              <a:rPr lang="ru-RU" sz="3200" b="1" smtClean="0">
                <a:solidFill>
                  <a:schemeClr val="bg1"/>
                </a:solidFill>
                <a:latin typeface="Times New Roman" pitchFamily="18" charset="0"/>
              </a:rPr>
              <a:t>у художньому стилі </a:t>
            </a:r>
          </a:p>
          <a:p>
            <a:pPr eaLnBrk="1" hangingPunct="1">
              <a:lnSpc>
                <a:spcPct val="70000"/>
              </a:lnSpc>
            </a:pPr>
            <a:r>
              <a:rPr lang="ru-RU" sz="3200" b="1" smtClean="0">
                <a:solidFill>
                  <a:schemeClr val="bg1"/>
                </a:solidFill>
                <a:latin typeface="Times New Roman" pitchFamily="18" charset="0"/>
              </a:rPr>
              <a:t>(п</a:t>
            </a:r>
            <a:r>
              <a:rPr lang="uk-UA" sz="3200" b="1" smtClean="0">
                <a:solidFill>
                  <a:schemeClr val="bg1"/>
                </a:solidFill>
                <a:latin typeface="Times New Roman" pitchFamily="18" charset="0"/>
              </a:rPr>
              <a:t>ідготовча робота)</a:t>
            </a:r>
            <a:endParaRPr lang="ru-RU" sz="3200" b="1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4338" name="Picture 2" descr="Голубой цвет однотонный (63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Объект 2"/>
          <p:cNvSpPr>
            <a:spLocks noGrp="1"/>
          </p:cNvSpPr>
          <p:nvPr>
            <p:ph idx="1"/>
          </p:nvPr>
        </p:nvSpPr>
        <p:spPr>
          <a:xfrm>
            <a:off x="331788" y="365125"/>
            <a:ext cx="11706225" cy="2928938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uk-UA" smtClean="0">
                <a:latin typeface="Times New Roman" pitchFamily="18" charset="0"/>
              </a:rPr>
              <a:t>	Міста мов люди. У кожного своє неповторне обличчя, свій характер, своя доля.</a:t>
            </a:r>
            <a:endParaRPr lang="ru-RU" smtClean="0">
              <a:latin typeface="Times New Roman" pitchFamily="18" charset="0"/>
            </a:endParaRPr>
          </a:p>
          <a:p>
            <a:pPr marL="0" indent="0" algn="dist" eaLnBrk="1" hangingPunct="1">
              <a:buFont typeface="Arial" charset="0"/>
              <a:buNone/>
            </a:pPr>
            <a:r>
              <a:rPr lang="uk-UA" smtClean="0">
                <a:latin typeface="Times New Roman" pitchFamily="18" charset="0"/>
              </a:rPr>
              <a:t>     	Любов до міста, як і до жінки, може з’явитися з першого погляду. Проте справжнє кохання приходить лише тоді, коли обійдеш вулиці свого міста, у його парках виростеш дітей, а свою радість і смуток розділиш із заповідними куточками. І тоді місто стане рідним, ти відчуєш його дух і вічну красу – його архітектурне обличчя.</a:t>
            </a:r>
            <a:endParaRPr lang="ru-RU" smtClean="0">
              <a:latin typeface="Times New Roman" pitchFamily="18" charset="0"/>
            </a:endParaRPr>
          </a:p>
        </p:txBody>
      </p:sp>
      <p:pic>
        <p:nvPicPr>
          <p:cNvPr id="14340" name="Picture 6" descr="Фото Центр города в городе Овру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7850" y="3324225"/>
            <a:ext cx="4252913" cy="318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8" descr="varandej | Овруч. В глубине Украинского Полесья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24638" y="3321050"/>
            <a:ext cx="4686300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5362" name="Picture 2" descr="Голубой цвет однотонный (63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27050"/>
            <a:ext cx="10747375" cy="5649913"/>
          </a:xfrm>
        </p:spPr>
        <p:txBody>
          <a:bodyPr/>
          <a:lstStyle/>
          <a:p>
            <a:pPr algn="dist" eaLnBrk="1" hangingPunct="1"/>
            <a:r>
              <a:rPr lang="uk-UA" sz="3200" smtClean="0">
                <a:latin typeface="Times New Roman" pitchFamily="18" charset="0"/>
              </a:rPr>
              <a:t>Назвати кілька українських музеїв, у яких зберігаються історичні та культурні пам</a:t>
            </a:r>
            <a:r>
              <a:rPr lang="ru-RU" sz="3200" smtClean="0">
                <a:latin typeface="Times New Roman" pitchFamily="18" charset="0"/>
              </a:rPr>
              <a:t>’</a:t>
            </a:r>
            <a:r>
              <a:rPr lang="uk-UA" sz="3200" smtClean="0">
                <a:latin typeface="Times New Roman" pitchFamily="18" charset="0"/>
              </a:rPr>
              <a:t>ятки?</a:t>
            </a:r>
            <a:endParaRPr lang="ru-RU" sz="3200" smtClean="0">
              <a:latin typeface="Times New Roman" pitchFamily="18" charset="0"/>
            </a:endParaRPr>
          </a:p>
          <a:p>
            <a:pPr algn="dist" eaLnBrk="1" hangingPunct="1"/>
            <a:r>
              <a:rPr lang="uk-UA" sz="3200" smtClean="0">
                <a:latin typeface="Times New Roman" pitchFamily="18" charset="0"/>
              </a:rPr>
              <a:t>Чи вважаєте ви питання збереження пам</a:t>
            </a:r>
            <a:r>
              <a:rPr lang="ru-RU" sz="3200" smtClean="0">
                <a:latin typeface="Times New Roman" pitchFamily="18" charset="0"/>
              </a:rPr>
              <a:t>’</a:t>
            </a:r>
            <a:r>
              <a:rPr lang="uk-UA" sz="3200" smtClean="0">
                <a:latin typeface="Times New Roman" pitchFamily="18" charset="0"/>
              </a:rPr>
              <a:t>яток культури першочерговим завданням? Чому?</a:t>
            </a:r>
          </a:p>
          <a:p>
            <a:pPr eaLnBrk="1" hangingPunct="1"/>
            <a:r>
              <a:rPr lang="ru-RU" sz="3200" smtClean="0">
                <a:latin typeface="Times New Roman" pitchFamily="18" charset="0"/>
              </a:rPr>
              <a:t>Які історичні та культурні пам’ятки вам доводилося описувати?</a:t>
            </a:r>
          </a:p>
          <a:p>
            <a:pPr algn="dist" eaLnBrk="1" hangingPunct="1"/>
            <a:r>
              <a:rPr lang="ru-RU" sz="3200" smtClean="0">
                <a:latin typeface="Times New Roman" pitchFamily="18" charset="0"/>
              </a:rPr>
              <a:t>У якому стилі мовлення ви описували ці пам’ятки?</a:t>
            </a:r>
          </a:p>
          <a:p>
            <a:pPr algn="dist" eaLnBrk="1" hangingPunct="1"/>
            <a:r>
              <a:rPr lang="ru-RU" sz="3200" smtClean="0">
                <a:latin typeface="Times New Roman" pitchFamily="18" charset="0"/>
              </a:rPr>
              <a:t>Чи відрізнятиметься опис пам’ятки історії та культури в художньому стилі від опису в науковому?</a:t>
            </a:r>
          </a:p>
          <a:p>
            <a:pPr eaLnBrk="1" hangingPunct="1"/>
            <a:endParaRPr lang="ru-RU" smtClean="0">
              <a:latin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6386" name="Picture 2" descr="Голубой цвет однотонный (63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Объект 2"/>
          <p:cNvSpPr>
            <a:spLocks noGrp="1"/>
          </p:cNvSpPr>
          <p:nvPr>
            <p:ph idx="1"/>
          </p:nvPr>
        </p:nvSpPr>
        <p:spPr>
          <a:xfrm>
            <a:off x="873125" y="0"/>
            <a:ext cx="10515600" cy="61769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b="1" smtClean="0">
                <a:latin typeface="Times New Roman" pitchFamily="18" charset="0"/>
              </a:rPr>
              <a:t>Твір-опис</a:t>
            </a:r>
            <a:r>
              <a:rPr lang="ru-RU" smtClean="0">
                <a:latin typeface="Times New Roman" pitchFamily="18" charset="0"/>
              </a:rPr>
              <a:t> — твір, у якому описано ознаки, властивості, якості особи, предмета або явища.</a:t>
            </a:r>
          </a:p>
          <a:p>
            <a:pPr marL="0" indent="0" eaLnBrk="1" hangingPunct="1">
              <a:buFont typeface="Arial" charset="0"/>
              <a:buNone/>
            </a:pPr>
            <a:r>
              <a:rPr lang="ru-RU" sz="2400" b="1" smtClean="0">
                <a:latin typeface="Times New Roman" pitchFamily="18" charset="0"/>
              </a:rPr>
              <a:t>Художній стиль </a:t>
            </a:r>
            <a:r>
              <a:rPr lang="ru-RU" sz="2400" smtClean="0">
                <a:latin typeface="Times New Roman" pitchFamily="18" charset="0"/>
              </a:rPr>
              <a:t>— функціональний стиль мови, який застосовується в художній літературі. У цьому стилі впливає на уяву і почуття читача, передає думки і почуття автора, використовує все багатство лексики, можливості різних стилів, характеризується образністю, емоційністю мови.</a:t>
            </a:r>
          </a:p>
          <a:p>
            <a:pPr marL="0" indent="0" eaLnBrk="1" hangingPunct="1">
              <a:buFont typeface="Arial" charset="0"/>
              <a:buNone/>
            </a:pPr>
            <a:endParaRPr lang="ru-RU" smtClean="0">
              <a:latin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282950" y="2333625"/>
            <a:ext cx="4970463" cy="1787525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2400" b="1">
                <a:solidFill>
                  <a:srgbClr val="1F4E79"/>
                </a:solidFill>
                <a:latin typeface="Times New Roman" pitchFamily="18" charset="0"/>
                <a:cs typeface="Arial" charset="0"/>
              </a:rPr>
              <a:t>Будова твору-опису</a:t>
            </a:r>
          </a:p>
          <a:p>
            <a:pPr algn="ctr">
              <a:defRPr/>
            </a:pPr>
            <a:r>
              <a:rPr lang="uk-UA" sz="2400" b="1">
                <a:solidFill>
                  <a:srgbClr val="1F4E79"/>
                </a:solidFill>
                <a:latin typeface="Times New Roman" pitchFamily="18" charset="0"/>
                <a:cs typeface="Arial" charset="0"/>
              </a:rPr>
              <a:t>(в художньому стилі)</a:t>
            </a:r>
            <a:endParaRPr lang="ru-RU" sz="2400" b="1">
              <a:solidFill>
                <a:srgbClr val="1F4E79"/>
              </a:solidFill>
              <a:latin typeface="Times New Roman" pitchFamily="18" charset="0"/>
              <a:cs typeface="Arial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1893888" y="3659188"/>
            <a:ext cx="1593850" cy="1493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568950" y="4213225"/>
            <a:ext cx="0" cy="15446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7947025" y="3717925"/>
            <a:ext cx="1755775" cy="11969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82613" y="5213350"/>
            <a:ext cx="232568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Times New Roman" pitchFamily="18" charset="0"/>
              </a:rPr>
              <a:t>Загальне враження від предмета або явища.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905250" y="5811838"/>
            <a:ext cx="39211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Times New Roman" pitchFamily="18" charset="0"/>
              </a:rPr>
              <a:t>Ознаки предмета або явища (використовуються художні засоби).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9017000" y="5027613"/>
            <a:ext cx="28400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Times New Roman" pitchFamily="18" charset="0"/>
              </a:rPr>
              <a:t>Естетична оцінка предмета або явища.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Голубой цвет однотонный (63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Заголовок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36625"/>
          </a:xfrm>
        </p:spPr>
        <p:txBody>
          <a:bodyPr/>
          <a:lstStyle/>
          <a:p>
            <a:pPr eaLnBrk="1" hangingPunct="1"/>
            <a:r>
              <a:rPr lang="ru-RU" b="1" u="sng" smtClean="0">
                <a:latin typeface="Times New Roman" pitchFamily="18" charset="0"/>
              </a:rPr>
              <a:t>Словникова робота</a:t>
            </a:r>
          </a:p>
        </p:txBody>
      </p:sp>
      <p:sp>
        <p:nvSpPr>
          <p:cNvPr id="17411" name="Объект 4"/>
          <p:cNvSpPr>
            <a:spLocks noGrp="1"/>
          </p:cNvSpPr>
          <p:nvPr>
            <p:ph idx="1"/>
          </p:nvPr>
        </p:nvSpPr>
        <p:spPr>
          <a:xfrm>
            <a:off x="222250" y="1301750"/>
            <a:ext cx="11969750" cy="5302250"/>
          </a:xfrm>
          <a:solidFill>
            <a:srgbClr val="FFFFCC"/>
          </a:solidFill>
        </p:spPr>
        <p:txBody>
          <a:bodyPr/>
          <a:lstStyle/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uk-UA" sz="2200" u="sng" smtClean="0">
                <a:latin typeface="Times New Roman" pitchFamily="18" charset="0"/>
              </a:rPr>
              <a:t>Пам’</a:t>
            </a:r>
            <a:r>
              <a:rPr lang="ru-RU" sz="2200" u="sng" smtClean="0">
                <a:latin typeface="Times New Roman" pitchFamily="18" charset="0"/>
              </a:rPr>
              <a:t>ятка </a:t>
            </a:r>
            <a:r>
              <a:rPr lang="ru-RU" sz="2200" smtClean="0">
                <a:latin typeface="Times New Roman" pitchFamily="18" charset="0"/>
              </a:rPr>
              <a:t>– це </a:t>
            </a:r>
            <a:r>
              <a:rPr lang="uk-UA" sz="2200" smtClean="0">
                <a:latin typeface="Times New Roman" pitchFamily="18" charset="0"/>
              </a:rPr>
              <a:t>предмет культури, що зберігся з давнини, наприклад: «Слово о полку Ігоревім» - видатна пам’</a:t>
            </a:r>
            <a:r>
              <a:rPr lang="ru-RU" sz="2200" smtClean="0">
                <a:latin typeface="Times New Roman" pitchFamily="18" charset="0"/>
              </a:rPr>
              <a:t>ятка доби Київської Русі. </a:t>
            </a:r>
            <a:r>
              <a:rPr lang="uk-UA" sz="2200" smtClean="0">
                <a:latin typeface="Times New Roman" pitchFamily="18" charset="0"/>
              </a:rPr>
              <a:t>Пам’</a:t>
            </a:r>
            <a:r>
              <a:rPr lang="ru-RU" sz="2200" smtClean="0">
                <a:latin typeface="Times New Roman" pitchFamily="18" charset="0"/>
              </a:rPr>
              <a:t>ятка</a:t>
            </a:r>
            <a:r>
              <a:rPr lang="uk-UA" sz="2200" smtClean="0">
                <a:latin typeface="Times New Roman" pitchFamily="18" charset="0"/>
              </a:rPr>
              <a:t> у цьому значенні – це і старовинний літопис, і видатний літературний твір, і важливий документ, і народна дума, і народна пісня, і визначна давня споруда; це предмет матеріальної культури минулого, що зберігся.4</a:t>
            </a:r>
            <a:endParaRPr lang="ru-RU" sz="2200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ru-RU" sz="2200" u="sng" smtClean="0">
                <a:latin typeface="Times New Roman" pitchFamily="18" charset="0"/>
              </a:rPr>
              <a:t>Пам'ятник</a:t>
            </a:r>
            <a:r>
              <a:rPr lang="ru-RU" sz="2200" smtClean="0">
                <a:latin typeface="Times New Roman" pitchFamily="18" charset="0"/>
              </a:rPr>
              <a:t> — скульптурна споруда, призначена для увічнення пам'яті людей, подій, об'єктів, іноді тварин.</a:t>
            </a:r>
          </a:p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uk-UA" sz="2200" u="sng" smtClean="0">
                <a:latin typeface="Times New Roman" pitchFamily="18" charset="0"/>
              </a:rPr>
              <a:t>Скульптура</a:t>
            </a:r>
            <a:r>
              <a:rPr lang="uk-UA" sz="2200" smtClean="0">
                <a:latin typeface="Times New Roman" pitchFamily="18" charset="0"/>
              </a:rPr>
              <a:t> - в</a:t>
            </a:r>
            <a:r>
              <a:rPr lang="ru-RU" sz="2200" smtClean="0">
                <a:latin typeface="Times New Roman" pitchFamily="18" charset="0"/>
              </a:rPr>
              <a:t>ид образотворчого мистецтва, твори якого мають об'ємну або рельєфну форму і виконуються способом витісування, виливання, різьблення, ліплення тощо з твердих чи пластичних матеріалів (каменю, металу, дерева, глини і т. ін.).</a:t>
            </a:r>
          </a:p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uk-UA" sz="2200" u="sng" smtClean="0">
                <a:latin typeface="Times New Roman" pitchFamily="18" charset="0"/>
              </a:rPr>
              <a:t>Монумент</a:t>
            </a:r>
            <a:r>
              <a:rPr lang="uk-UA" sz="2200" b="1" smtClean="0">
                <a:latin typeface="Times New Roman" pitchFamily="18" charset="0"/>
              </a:rPr>
              <a:t> –</a:t>
            </a:r>
            <a:r>
              <a:rPr lang="uk-UA" sz="2200" smtClean="0">
                <a:latin typeface="Times New Roman" pitchFamily="18" charset="0"/>
              </a:rPr>
              <a:t> споруда на честь видатної події, особи; пам</a:t>
            </a:r>
            <a:r>
              <a:rPr lang="ru-RU" sz="2200" smtClean="0">
                <a:latin typeface="Times New Roman" pitchFamily="18" charset="0"/>
              </a:rPr>
              <a:t>'</a:t>
            </a:r>
            <a:r>
              <a:rPr lang="uk-UA" sz="2200" smtClean="0">
                <a:latin typeface="Times New Roman" pitchFamily="18" charset="0"/>
              </a:rPr>
              <a:t>ятник.</a:t>
            </a:r>
            <a:endParaRPr lang="ru-RU" sz="2200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uk-UA" sz="2200" u="sng" smtClean="0">
                <a:latin typeface="Times New Roman" pitchFamily="18" charset="0"/>
              </a:rPr>
              <a:t>Меморіал</a:t>
            </a:r>
            <a:r>
              <a:rPr lang="uk-UA" sz="2200" smtClean="0">
                <a:latin typeface="Times New Roman" pitchFamily="18" charset="0"/>
              </a:rPr>
              <a:t> – архітектурна споруда для увічнення пам</a:t>
            </a:r>
            <a:r>
              <a:rPr lang="ru-RU" sz="2200" smtClean="0">
                <a:latin typeface="Times New Roman" pitchFamily="18" charset="0"/>
              </a:rPr>
              <a:t>’</a:t>
            </a:r>
            <a:r>
              <a:rPr lang="uk-UA" sz="2200" smtClean="0">
                <a:latin typeface="Times New Roman" pitchFamily="18" charset="0"/>
              </a:rPr>
              <a:t>яті якої-небудь особи чи визначної події.</a:t>
            </a:r>
            <a:endParaRPr lang="ru-RU" sz="2200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uk-UA" sz="2200" u="sng" smtClean="0">
                <a:latin typeface="Times New Roman" pitchFamily="18" charset="0"/>
              </a:rPr>
              <a:t>Архітектура</a:t>
            </a:r>
            <a:r>
              <a:rPr lang="uk-UA" sz="2200" smtClean="0">
                <a:latin typeface="Times New Roman" pitchFamily="18" charset="0"/>
              </a:rPr>
              <a:t> – мистецтво проектування, спорудження та художнього оформлення будівель.</a:t>
            </a:r>
            <a:endParaRPr lang="ru-RU" sz="2200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uk-UA" sz="2200" u="sng" smtClean="0">
                <a:latin typeface="Times New Roman" pitchFamily="18" charset="0"/>
              </a:rPr>
              <a:t>Постамент</a:t>
            </a:r>
            <a:r>
              <a:rPr lang="uk-UA" sz="2200" b="1" smtClean="0">
                <a:latin typeface="Times New Roman" pitchFamily="18" charset="0"/>
              </a:rPr>
              <a:t> –</a:t>
            </a:r>
            <a:r>
              <a:rPr lang="uk-UA" sz="2200" smtClean="0">
                <a:latin typeface="Times New Roman" pitchFamily="18" charset="0"/>
              </a:rPr>
              <a:t> підставка або підніжжя великих розмірів, на якому встановлюють пам</a:t>
            </a:r>
            <a:r>
              <a:rPr lang="ru-RU" sz="2200" smtClean="0">
                <a:latin typeface="Times New Roman" pitchFamily="18" charset="0"/>
              </a:rPr>
              <a:t>'ят</a:t>
            </a:r>
            <a:r>
              <a:rPr lang="uk-UA" sz="2200" smtClean="0">
                <a:latin typeface="Times New Roman" pitchFamily="18" charset="0"/>
              </a:rPr>
              <a:t>ник. </a:t>
            </a:r>
            <a:endParaRPr lang="ru-RU" sz="2200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uk-UA" sz="2200" u="sng" smtClean="0">
                <a:latin typeface="Times New Roman" pitchFamily="18" charset="0"/>
              </a:rPr>
              <a:t>П</a:t>
            </a:r>
            <a:r>
              <a:rPr lang="ru-RU" sz="2200" u="sng" smtClean="0">
                <a:latin typeface="Times New Roman" pitchFamily="18" charset="0"/>
              </a:rPr>
              <a:t>'</a:t>
            </a:r>
            <a:r>
              <a:rPr lang="uk-UA" sz="2200" u="sng" smtClean="0">
                <a:latin typeface="Times New Roman" pitchFamily="18" charset="0"/>
              </a:rPr>
              <a:t>єдестал </a:t>
            </a:r>
            <a:r>
              <a:rPr lang="uk-UA" sz="2200" b="1" smtClean="0">
                <a:latin typeface="Times New Roman" pitchFamily="18" charset="0"/>
              </a:rPr>
              <a:t>–</a:t>
            </a:r>
            <a:r>
              <a:rPr lang="uk-UA" sz="2200" smtClean="0">
                <a:latin typeface="Times New Roman" pitchFamily="18" charset="0"/>
              </a:rPr>
              <a:t> те саме, що і постамент. </a:t>
            </a:r>
            <a:endParaRPr lang="ru-RU" sz="2200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uk-UA" sz="2200" u="sng" smtClean="0">
                <a:latin typeface="Times New Roman" pitchFamily="18" charset="0"/>
              </a:rPr>
              <a:t>Статуя </a:t>
            </a:r>
            <a:r>
              <a:rPr lang="uk-UA" sz="2200" b="1" smtClean="0">
                <a:latin typeface="Times New Roman" pitchFamily="18" charset="0"/>
              </a:rPr>
              <a:t>–</a:t>
            </a:r>
            <a:r>
              <a:rPr lang="uk-UA" sz="2200" smtClean="0">
                <a:latin typeface="Times New Roman" pitchFamily="18" charset="0"/>
              </a:rPr>
              <a:t> скульптурне зображення людини (тварини) на весь зріст.</a:t>
            </a:r>
            <a:endParaRPr lang="ru-RU" sz="2200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ru-RU" sz="2200" smtClean="0">
                <a:latin typeface="Times New Roman" pitchFamily="18" charset="0"/>
              </a:rPr>
              <a:t>Сте́ла (грец.</a:t>
            </a:r>
            <a:r>
              <a:rPr lang="el-GR" sz="2200" smtClean="0">
                <a:latin typeface="Times New Roman" pitchFamily="18" charset="0"/>
              </a:rPr>
              <a:t>στήλη</a:t>
            </a:r>
            <a:r>
              <a:rPr lang="ru-RU" sz="2200" smtClean="0">
                <a:latin typeface="Times New Roman" pitchFamily="18" charset="0"/>
              </a:rPr>
              <a:t>) —кам</a:t>
            </a:r>
            <a:r>
              <a:rPr lang="en-US" sz="2200" smtClean="0">
                <a:latin typeface="Times New Roman" pitchFamily="18" charset="0"/>
              </a:rPr>
              <a:t>`</a:t>
            </a:r>
            <a:r>
              <a:rPr lang="ru-RU" sz="2200" smtClean="0">
                <a:latin typeface="Times New Roman" pitchFamily="18" charset="0"/>
              </a:rPr>
              <a:t>яна, мармурова, гранітна або дерев</a:t>
            </a:r>
            <a:r>
              <a:rPr lang="en-US" sz="2200" smtClean="0">
                <a:latin typeface="Times New Roman" pitchFamily="18" charset="0"/>
              </a:rPr>
              <a:t>`</a:t>
            </a:r>
            <a:r>
              <a:rPr lang="ru-RU" sz="2200" smtClean="0">
                <a:latin typeface="Times New Roman" pitchFamily="18" charset="0"/>
              </a:rPr>
              <a:t>яна плита з висіченими на ній </a:t>
            </a:r>
            <a:r>
              <a:rPr lang="uk-UA" sz="2200" smtClean="0">
                <a:latin typeface="Times New Roman" pitchFamily="18" charset="0"/>
              </a:rPr>
              <a:t>текстами </a:t>
            </a:r>
            <a:r>
              <a:rPr lang="ru-RU" sz="2200" smtClean="0">
                <a:latin typeface="Times New Roman" pitchFamily="18" charset="0"/>
              </a:rPr>
              <a:t>або зображеннями. Встановлюється як поховальний або пам'ятний знак.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8434" name="Picture 2" descr="Голубой цвет однотонный (63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Объект 2"/>
          <p:cNvSpPr>
            <a:spLocks noGrp="1"/>
          </p:cNvSpPr>
          <p:nvPr>
            <p:ph idx="1"/>
          </p:nvPr>
        </p:nvSpPr>
        <p:spPr>
          <a:xfrm>
            <a:off x="355600" y="365125"/>
            <a:ext cx="11530013" cy="5811838"/>
          </a:xfrm>
          <a:solidFill>
            <a:srgbClr val="FFFFCC"/>
          </a:solidFill>
        </p:spPr>
        <p:txBody>
          <a:bodyPr/>
          <a:lstStyle/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uk-UA" sz="2600" u="sng" smtClean="0">
                <a:latin typeface="Times New Roman" pitchFamily="18" charset="0"/>
              </a:rPr>
              <a:t>Обеліск</a:t>
            </a:r>
            <a:r>
              <a:rPr lang="uk-UA" sz="2600" smtClean="0">
                <a:latin typeface="Times New Roman" pitchFamily="18" charset="0"/>
              </a:rPr>
              <a:t> - архітектурна споруда, пам'ятник у вигляді чотиригранної колони, яка звужується доверху.</a:t>
            </a:r>
            <a:endParaRPr lang="ru-RU" sz="2600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uk-UA" sz="2600" u="sng" smtClean="0">
                <a:latin typeface="Times New Roman" pitchFamily="18" charset="0"/>
              </a:rPr>
              <a:t>Рельєф</a:t>
            </a:r>
            <a:r>
              <a:rPr lang="uk-UA" sz="2600" smtClean="0">
                <a:latin typeface="Times New Roman" pitchFamily="18" charset="0"/>
              </a:rPr>
              <a:t> – скульптурний витвір на площині з випуклим або заглибленим зображенням.</a:t>
            </a:r>
            <a:endParaRPr lang="ru-RU" sz="2600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uk-UA" sz="2600" u="sng" smtClean="0">
                <a:latin typeface="Times New Roman" pitchFamily="18" charset="0"/>
              </a:rPr>
              <a:t>Барельєф</a:t>
            </a:r>
            <a:r>
              <a:rPr lang="uk-UA" sz="2600" smtClean="0">
                <a:latin typeface="Times New Roman" pitchFamily="18" charset="0"/>
              </a:rPr>
              <a:t> - скульптурна прикраса на плоских поверхнях, що виступає над площиною фону менш як на половину своєї товщини.</a:t>
            </a:r>
            <a:endParaRPr lang="ru-RU" sz="2600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uk-UA" sz="2600" u="sng" smtClean="0">
                <a:latin typeface="Times New Roman" pitchFamily="18" charset="0"/>
              </a:rPr>
              <a:t>Горельєф </a:t>
            </a:r>
            <a:r>
              <a:rPr lang="uk-UA" sz="2600" smtClean="0">
                <a:latin typeface="Times New Roman" pitchFamily="18" charset="0"/>
              </a:rPr>
              <a:t>– скульптурний твір, в якому зображення виступає над площиною більш як на половину свого об</a:t>
            </a:r>
            <a:r>
              <a:rPr lang="ru-RU" sz="2600" smtClean="0">
                <a:latin typeface="Times New Roman" pitchFamily="18" charset="0"/>
              </a:rPr>
              <a:t>’</a:t>
            </a:r>
            <a:r>
              <a:rPr lang="uk-UA" sz="2600" smtClean="0">
                <a:latin typeface="Times New Roman" pitchFamily="18" charset="0"/>
              </a:rPr>
              <a:t>єму.</a:t>
            </a:r>
            <a:endParaRPr lang="ru-RU" sz="2600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uk-UA" sz="2600" u="sng" smtClean="0">
                <a:latin typeface="Times New Roman" pitchFamily="18" charset="0"/>
              </a:rPr>
              <a:t>Бюст </a:t>
            </a:r>
            <a:r>
              <a:rPr lang="uk-UA" sz="2600" smtClean="0">
                <a:latin typeface="Times New Roman" pitchFamily="18" charset="0"/>
              </a:rPr>
              <a:t>- скульптурне зображення людини до пояса.</a:t>
            </a:r>
            <a:endParaRPr lang="ru-RU" sz="2600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uk-UA" sz="2600" u="sng" smtClean="0">
                <a:latin typeface="Times New Roman" pitchFamily="18" charset="0"/>
              </a:rPr>
              <a:t>Пілон</a:t>
            </a:r>
            <a:r>
              <a:rPr lang="uk-UA" sz="2600" smtClean="0">
                <a:latin typeface="Times New Roman" pitchFamily="18" charset="0"/>
              </a:rPr>
              <a:t> – масивна споруда у формі зрізаної піраміди.</a:t>
            </a:r>
            <a:endParaRPr lang="ru-RU" sz="2600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uk-UA" sz="2600" u="sng" smtClean="0">
                <a:latin typeface="Times New Roman" pitchFamily="18" charset="0"/>
              </a:rPr>
              <a:t>Лабрадор</a:t>
            </a:r>
            <a:r>
              <a:rPr lang="uk-UA" sz="2600" smtClean="0">
                <a:latin typeface="Times New Roman" pitchFamily="18" charset="0"/>
              </a:rPr>
              <a:t>ит – гірська порода сірувато-білого або чорного кольору, використовується як будівельний матеріал.</a:t>
            </a:r>
            <a:endParaRPr lang="ru-RU" sz="2600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uk-UA" sz="2600" u="sng" smtClean="0">
                <a:latin typeface="Times New Roman" pitchFamily="18" charset="0"/>
              </a:rPr>
              <a:t>Зодчий</a:t>
            </a:r>
            <a:r>
              <a:rPr lang="uk-UA" sz="2600" smtClean="0">
                <a:latin typeface="Times New Roman" pitchFamily="18" charset="0"/>
              </a:rPr>
              <a:t> – художник-будівник, архітектор, тв</a:t>
            </a:r>
            <a:r>
              <a:rPr lang="en-US" sz="2600" smtClean="0">
                <a:latin typeface="Times New Roman" pitchFamily="18" charset="0"/>
              </a:rPr>
              <a:t>o</a:t>
            </a:r>
            <a:r>
              <a:rPr lang="uk-UA" sz="2600" smtClean="0">
                <a:latin typeface="Times New Roman" pitchFamily="18" charset="0"/>
              </a:rPr>
              <a:t>рець, будівничий.</a:t>
            </a:r>
            <a:endParaRPr lang="ru-RU" sz="2600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endParaRPr lang="ru-RU" sz="260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9458" name="Picture 2" descr="Голубой цвет однотонный (63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Объект 2"/>
          <p:cNvSpPr>
            <a:spLocks noGrp="1"/>
          </p:cNvSpPr>
          <p:nvPr>
            <p:ph idx="1"/>
          </p:nvPr>
        </p:nvSpPr>
        <p:spPr>
          <a:xfrm>
            <a:off x="422275" y="234950"/>
            <a:ext cx="11383963" cy="6381750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uk-UA" b="1" u="sng" smtClean="0">
                <a:latin typeface="Times New Roman" pitchFamily="18" charset="0"/>
              </a:rPr>
              <a:t>«Вимоги до опису пам</a:t>
            </a:r>
            <a:r>
              <a:rPr lang="ru-RU" b="1" u="sng" smtClean="0">
                <a:latin typeface="Times New Roman" pitchFamily="18" charset="0"/>
              </a:rPr>
              <a:t>’</a:t>
            </a:r>
            <a:r>
              <a:rPr lang="uk-UA" b="1" u="sng" smtClean="0">
                <a:latin typeface="Times New Roman" pitchFamily="18" charset="0"/>
              </a:rPr>
              <a:t>яток історії та культури»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endParaRPr lang="ru-RU" b="1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uk-UA" smtClean="0">
                <a:latin typeface="Times New Roman" pitchFamily="18" charset="0"/>
              </a:rPr>
              <a:t>1. Пам</a:t>
            </a:r>
            <a:r>
              <a:rPr lang="ru-RU" smtClean="0">
                <a:latin typeface="Times New Roman" pitchFamily="18" charset="0"/>
              </a:rPr>
              <a:t>’</a:t>
            </a:r>
            <a:r>
              <a:rPr lang="uk-UA" smtClean="0">
                <a:latin typeface="Times New Roman" pitchFamily="18" charset="0"/>
              </a:rPr>
              <a:t>ятник можна описувати з різних боків і з різних відстаней.</a:t>
            </a:r>
            <a:endParaRPr lang="ru-RU" smtClean="0">
              <a:latin typeface="Times New Roman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buFont typeface="Arial" charset="0"/>
              <a:buNone/>
            </a:pPr>
            <a:r>
              <a:rPr lang="uk-UA" smtClean="0">
                <a:latin typeface="Times New Roman" pitchFamily="18" charset="0"/>
              </a:rPr>
              <a:t>2. Описуючи історичний пам</a:t>
            </a:r>
            <a:r>
              <a:rPr lang="ru-RU" smtClean="0">
                <a:latin typeface="Times New Roman" pitchFamily="18" charset="0"/>
              </a:rPr>
              <a:t>’</a:t>
            </a:r>
            <a:r>
              <a:rPr lang="uk-UA" smtClean="0">
                <a:latin typeface="Times New Roman" pitchFamily="18" charset="0"/>
              </a:rPr>
              <a:t>ятник, звертайтесь до архітектурних термінів.</a:t>
            </a:r>
            <a:endParaRPr lang="ru-RU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uk-UA" smtClean="0">
                <a:latin typeface="Times New Roman" pitchFamily="18" charset="0"/>
              </a:rPr>
              <a:t>3. Спочатку передайте враження, яке справляє на глядача пам</a:t>
            </a:r>
            <a:r>
              <a:rPr lang="ru-RU" smtClean="0">
                <a:latin typeface="Times New Roman" pitchFamily="18" charset="0"/>
              </a:rPr>
              <a:t>’</a:t>
            </a:r>
            <a:r>
              <a:rPr lang="uk-UA" smtClean="0">
                <a:latin typeface="Times New Roman" pitchFamily="18" charset="0"/>
              </a:rPr>
              <a:t>ятник, а потім підпорядкуйте цьому враженню опис</a:t>
            </a:r>
            <a:endParaRPr lang="ru-RU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uk-UA" smtClean="0">
                <a:latin typeface="Times New Roman" pitchFamily="18" charset="0"/>
              </a:rPr>
              <a:t>4. Опис пам</a:t>
            </a:r>
            <a:r>
              <a:rPr lang="en-US" smtClean="0">
                <a:latin typeface="Times New Roman" pitchFamily="18" charset="0"/>
              </a:rPr>
              <a:t>’</a:t>
            </a:r>
            <a:r>
              <a:rPr lang="uk-UA" smtClean="0">
                <a:latin typeface="Times New Roman" pitchFamily="18" charset="0"/>
              </a:rPr>
              <a:t>ятника:</a:t>
            </a:r>
            <a:endParaRPr lang="ru-RU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uk-UA" smtClean="0">
                <a:latin typeface="Times New Roman" pitchFamily="18" charset="0"/>
              </a:rPr>
              <a:t>зазначте, що він собою являє (статуя, стела, обеліск), на честь кого встановлений;</a:t>
            </a:r>
            <a:endParaRPr lang="ru-RU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uk-UA" smtClean="0">
                <a:latin typeface="Times New Roman" pitchFamily="18" charset="0"/>
              </a:rPr>
              <a:t>з якого матеріалу його виготовлено, який він за розміром, де встановлено і як він описується в місцевість;</a:t>
            </a:r>
            <a:endParaRPr lang="ru-RU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uk-UA" smtClean="0">
                <a:latin typeface="Times New Roman" pitchFamily="18" charset="0"/>
              </a:rPr>
              <a:t>основним у скульптурі є передача не форми, а духовного світу людини, її характер;</a:t>
            </a:r>
            <a:endParaRPr lang="ru-RU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uk-UA" smtClean="0">
                <a:latin typeface="Times New Roman" pitchFamily="18" charset="0"/>
              </a:rPr>
              <a:t>визначити стиль опису, його особливості.</a:t>
            </a:r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Голубой цвет однотонный (63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2163"/>
          </a:xfrm>
        </p:spPr>
        <p:txBody>
          <a:bodyPr/>
          <a:lstStyle/>
          <a:p>
            <a:pPr algn="ctr" eaLnBrk="1" hangingPunct="1"/>
            <a:r>
              <a:rPr lang="uk-UA" b="1" u="sng" smtClean="0">
                <a:latin typeface="Times New Roman" pitchFamily="18" charset="0"/>
              </a:rPr>
              <a:t>Композиція твору-опису</a:t>
            </a:r>
            <a:endParaRPr lang="ru-RU" b="1" u="sng" smtClean="0">
              <a:latin typeface="Times New Roman" pitchFamily="18" charset="0"/>
            </a:endParaRPr>
          </a:p>
        </p:txBody>
      </p:sp>
      <p:sp>
        <p:nvSpPr>
          <p:cNvPr id="20483" name="Объект 2"/>
          <p:cNvSpPr>
            <a:spLocks noGrp="1"/>
          </p:cNvSpPr>
          <p:nvPr>
            <p:ph idx="1"/>
          </p:nvPr>
        </p:nvSpPr>
        <p:spPr>
          <a:xfrm>
            <a:off x="676275" y="1338263"/>
            <a:ext cx="11187113" cy="4351337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uk-UA" b="1" u="sng" smtClean="0">
                <a:latin typeface="Times New Roman" pitchFamily="18" charset="0"/>
              </a:rPr>
              <a:t>Вступ</a:t>
            </a:r>
            <a:r>
              <a:rPr lang="uk-UA" u="sng" smtClean="0">
                <a:latin typeface="Times New Roman" pitchFamily="18" charset="0"/>
              </a:rPr>
              <a:t> </a:t>
            </a:r>
            <a:r>
              <a:rPr lang="uk-UA" smtClean="0">
                <a:latin typeface="Times New Roman" pitchFamily="18" charset="0"/>
              </a:rPr>
              <a:t>(загальна характеристика монумента; розповідь про пам’ятку (хто, коли і де створив, з якою метою, стислий переказ  змісту легенди, пов’язаної з пам’яткою тощо).</a:t>
            </a:r>
            <a:endParaRPr lang="ru-RU" smtClean="0">
              <a:latin typeface="Times New Roman" pitchFamily="18" charset="0"/>
            </a:endParaRPr>
          </a:p>
          <a:p>
            <a:pPr marL="0" indent="0" algn="dist" eaLnBrk="1" hangingPunct="1">
              <a:buFont typeface="Arial" charset="0"/>
              <a:buNone/>
            </a:pPr>
            <a:r>
              <a:rPr lang="uk-UA" b="1" u="sng" smtClean="0">
                <a:latin typeface="Times New Roman" pitchFamily="18" charset="0"/>
              </a:rPr>
              <a:t>Основна частина</a:t>
            </a:r>
            <a:r>
              <a:rPr lang="uk-UA" smtClean="0">
                <a:latin typeface="Times New Roman" pitchFamily="18" charset="0"/>
              </a:rPr>
              <a:t> (опис пам’ятки, що дивує й захоплює під час її споглядання; загальне сприйняття пам’ятника в архітектурному ансамблі території (як вписується пам’ятник у місцевість, як сприймається в архітектурному ансамблі площі, парку, вулиці).</a:t>
            </a:r>
            <a:endParaRPr lang="ru-RU" smtClean="0">
              <a:latin typeface="Times New Roman" pitchFamily="18" charset="0"/>
            </a:endParaRPr>
          </a:p>
          <a:p>
            <a:pPr marL="0" indent="0" algn="dist" eaLnBrk="1" hangingPunct="1">
              <a:buFont typeface="Arial" charset="0"/>
              <a:buNone/>
            </a:pPr>
            <a:r>
              <a:rPr lang="uk-UA" b="1" u="sng" smtClean="0">
                <a:latin typeface="Times New Roman" pitchFamily="18" charset="0"/>
              </a:rPr>
              <a:t>Кінцівка</a:t>
            </a:r>
            <a:r>
              <a:rPr lang="uk-UA" smtClean="0">
                <a:latin typeface="Times New Roman" pitchFamily="18" charset="0"/>
              </a:rPr>
              <a:t> (роздуми щодо пам’ятки – про  її роль в історії, обґрунтування необхідності берегти її; які почуття й настрої викликає пам’ятка)</a:t>
            </a:r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Голубой цвет однотонный (63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8" descr="DSCN187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3525" y="171450"/>
            <a:ext cx="6457950" cy="484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10" descr="DSCN188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1150" y="1711325"/>
            <a:ext cx="6457950" cy="484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7" name="Picture 13" descr="https://www.zhitomir.info/f/images/2020/03/10/190604/855c2b053ed244af97d3a6a202c1a7a0_w859_h569.jpg"/>
          <p:cNvPicPr>
            <a:picLocks noChangeAspect="1" noChangeArrowheads="1"/>
          </p:cNvPicPr>
          <p:nvPr/>
        </p:nvPicPr>
        <p:blipFill>
          <a:blip r:embed="rId5"/>
          <a:srcRect l="8763" t="3764" r="2492" b="15057"/>
          <a:stretch>
            <a:fillRect/>
          </a:stretch>
        </p:blipFill>
        <p:spPr bwMode="auto">
          <a:xfrm>
            <a:off x="7175500" y="1743075"/>
            <a:ext cx="3695700" cy="478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20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Голубой цвет однотонный (63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33388" y="192088"/>
            <a:ext cx="11025187" cy="1325562"/>
          </a:xfrm>
        </p:spPr>
        <p:txBody>
          <a:bodyPr/>
          <a:lstStyle/>
          <a:p>
            <a:pPr algn="ctr" eaLnBrk="1" hangingPunct="1"/>
            <a:r>
              <a:rPr lang="uk-UA" sz="3600" b="1" smtClean="0">
                <a:latin typeface="Times New Roman" pitchFamily="18" charset="0"/>
              </a:rPr>
              <a:t>П</a:t>
            </a:r>
            <a:r>
              <a:rPr lang="ru-RU" sz="3600" b="1" smtClean="0">
                <a:latin typeface="Times New Roman" pitchFamily="18" charset="0"/>
              </a:rPr>
              <a:t>ам’ятн</a:t>
            </a:r>
            <a:r>
              <a:rPr lang="uk-UA" sz="3600" b="1" smtClean="0">
                <a:latin typeface="Times New Roman" pitchFamily="18" charset="0"/>
              </a:rPr>
              <a:t>а</a:t>
            </a:r>
            <a:r>
              <a:rPr lang="ru-RU" sz="3600" b="1" smtClean="0">
                <a:latin typeface="Times New Roman" pitchFamily="18" charset="0"/>
              </a:rPr>
              <a:t> стел</a:t>
            </a:r>
            <a:r>
              <a:rPr lang="uk-UA" sz="3600" b="1" smtClean="0">
                <a:latin typeface="Times New Roman" pitchFamily="18" charset="0"/>
              </a:rPr>
              <a:t>а</a:t>
            </a:r>
            <a:r>
              <a:rPr lang="ru-RU" sz="3600" b="1" smtClean="0">
                <a:latin typeface="Times New Roman" pitchFamily="18" charset="0"/>
              </a:rPr>
              <a:t> «І мертвим, і живим захисникам України </a:t>
            </a:r>
            <a:r>
              <a:rPr lang="uk-UA" sz="3600" b="1" smtClean="0">
                <a:latin typeface="Times New Roman" pitchFamily="18" charset="0"/>
              </a:rPr>
              <a:t>в російсько-українській війні» (м.Овруч)</a:t>
            </a:r>
            <a:endParaRPr lang="ru-RU" sz="3600" b="1" smtClean="0">
              <a:latin typeface="Times New Roman" pitchFamily="18" charset="0"/>
            </a:endParaRPr>
          </a:p>
        </p:txBody>
      </p:sp>
      <p:sp>
        <p:nvSpPr>
          <p:cNvPr id="22531" name="Объект 2"/>
          <p:cNvSpPr>
            <a:spLocks noGrp="1"/>
          </p:cNvSpPr>
          <p:nvPr>
            <p:ph idx="1"/>
          </p:nvPr>
        </p:nvSpPr>
        <p:spPr>
          <a:xfrm>
            <a:off x="160338" y="1336675"/>
            <a:ext cx="12031662" cy="5195888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uk-UA" sz="2000" smtClean="0">
                <a:latin typeface="Times New Roman" pitchFamily="18" charset="0"/>
              </a:rPr>
              <a:t>	У місті Овруч на площі Свободи відкрито пам’ятну стелу “І мертвим, і живим захисникам України в російсько-українській війні”. </a:t>
            </a:r>
            <a:r>
              <a:rPr lang="ru-RU" sz="2000" smtClean="0">
                <a:latin typeface="Times New Roman" pitchFamily="18" charset="0"/>
              </a:rPr>
              <a:t>Овруччина вшанувала учасників бойових дій в зоні АТО/ООС. Пам’ятка присвячена Героям, які загинули, захищаючи кордони рідної України. Героям, які, на щастя, повернулися додому живими. Героям, які і нині стоять на сторожі цілісності, свободи і незалежності рідної землі.</a:t>
            </a:r>
            <a:endParaRPr lang="uk-UA" sz="2000" smtClean="0">
              <a:latin typeface="Times New Roman" pitchFamily="18" charset="0"/>
            </a:endParaRPr>
          </a:p>
          <a:p>
            <a:pPr marL="0" indent="0">
              <a:buFont typeface="Arial" charset="0"/>
              <a:buNone/>
            </a:pPr>
            <a:r>
              <a:rPr lang="uk-UA" sz="2000" smtClean="0">
                <a:latin typeface="Times New Roman" pitchFamily="18" charset="0"/>
              </a:rPr>
              <a:t>	Композицію з фігурних елементів мощення, облицювання постаменту гранітними плитами, встановлення гранітної свічки з підсвіткою та металевого дерева з декоративною ковкою. Основу композиції пам’ятника складають дерево зі спадаючим до низу гіллям, під яким дві постаті воїнів зі зброєю. Між воїнами в стовбурі дерева розташована свічка. Силует воїна зліва символізує воїна, який віддав своє життя за незалежність нашої держави, справа - воїн, що повернувся живий. </a:t>
            </a:r>
            <a:r>
              <a:rPr lang="ru-RU" sz="2000" smtClean="0">
                <a:latin typeface="Times New Roman" pitchFamily="18" charset="0"/>
              </a:rPr>
              <a:t>Над воїном зліва частина дерево стоїть без листя і символізує втрати, що понесла Україна у цій війні. Над воїном справа гілля дерева вкрите листям символ відродження і нового життя. Свічка по центру композиції за української традиції ставиться за упокій загиблого та за здоров’я живих. Внизу на плиті надпис: «І мертвим</a:t>
            </a:r>
            <a:r>
              <a:rPr lang="uk-UA" sz="2000" smtClean="0">
                <a:latin typeface="Times New Roman" pitchFamily="18" charset="0"/>
              </a:rPr>
              <a:t>,</a:t>
            </a:r>
            <a:r>
              <a:rPr lang="ru-RU" sz="2000" smtClean="0">
                <a:latin typeface="Times New Roman" pitchFamily="18" charset="0"/>
              </a:rPr>
              <a:t> і живим захисникам України у російсько-українській війні. </a:t>
            </a:r>
            <a:r>
              <a:rPr lang="uk-UA" sz="2000" smtClean="0">
                <a:latin typeface="Times New Roman" pitchFamily="18" charset="0"/>
              </a:rPr>
              <a:t>Її </a:t>
            </a:r>
            <a:r>
              <a:rPr lang="ru-RU" sz="2000" smtClean="0">
                <a:latin typeface="Times New Roman" pitchFamily="18" charset="0"/>
              </a:rPr>
              <a:t>встанови</a:t>
            </a:r>
            <a:r>
              <a:rPr lang="uk-UA" sz="2000" smtClean="0">
                <a:latin typeface="Times New Roman" pitchFamily="18" charset="0"/>
              </a:rPr>
              <a:t>л</a:t>
            </a:r>
            <a:r>
              <a:rPr lang="ru-RU" sz="2000" smtClean="0">
                <a:latin typeface="Times New Roman" pitchFamily="18" charset="0"/>
              </a:rPr>
              <a:t>и по вулиці Шевченка, зліва від будівлі Овруцької РДА</a:t>
            </a:r>
            <a:r>
              <a:rPr lang="uk-UA" sz="2000" smtClean="0">
                <a:latin typeface="Times New Roman" pitchFamily="18" charset="0"/>
              </a:rPr>
              <a:t>. Навколо стели висадили туї та інші насадження.</a:t>
            </a:r>
            <a:endParaRPr lang="ru-RU" sz="2000" smtClean="0">
              <a:latin typeface="Times New Roman" pitchFamily="18" charset="0"/>
            </a:endParaRPr>
          </a:p>
          <a:p>
            <a:pPr marL="0" indent="0">
              <a:buFont typeface="Arial" charset="0"/>
              <a:buNone/>
            </a:pPr>
            <a:r>
              <a:rPr lang="ru-RU" sz="2000" smtClean="0">
                <a:latin typeface="Times New Roman" pitchFamily="18" charset="0"/>
              </a:rPr>
              <a:t>	Загальна кошторисна вартість будівництва після проведення державної експертизи у поточних цінах станом на 01.09.2019 року складає – 2895,444 тис</a:t>
            </a:r>
            <a:r>
              <a:rPr lang="uk-UA" sz="2000" smtClean="0">
                <a:latin typeface="Times New Roman" pitchFamily="18" charset="0"/>
              </a:rPr>
              <a:t>яч г</a:t>
            </a:r>
            <a:r>
              <a:rPr lang="ru-RU" sz="2000" smtClean="0">
                <a:latin typeface="Times New Roman" pitchFamily="18" charset="0"/>
              </a:rPr>
              <a:t>рн</a:t>
            </a:r>
            <a:r>
              <a:rPr lang="uk-UA" sz="2000" smtClean="0">
                <a:latin typeface="Times New Roman" pitchFamily="18" charset="0"/>
              </a:rPr>
              <a:t>.</a:t>
            </a:r>
          </a:p>
          <a:p>
            <a:pPr marL="0" indent="0">
              <a:buFont typeface="Arial" charset="0"/>
              <a:buNone/>
            </a:pPr>
            <a:r>
              <a:rPr lang="uk-UA" sz="2000" smtClean="0">
                <a:latin typeface="Times New Roman" pitchFamily="18" charset="0"/>
              </a:rPr>
              <a:t>	Доки живі – пам’ятатимемо героїчний подвиг наших земляків, всіх синів і доньок України, які, не вагаючись ні хвилини, стали на захист рідної землі! Слава Україні! Героям Слава!</a:t>
            </a:r>
            <a:endParaRPr lang="ru-RU" sz="200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Голубой цвет однотонный (63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Rectangle 3"/>
          <p:cNvSpPr>
            <a:spLocks noGrp="1"/>
          </p:cNvSpPr>
          <p:nvPr>
            <p:ph type="body" idx="1"/>
          </p:nvPr>
        </p:nvSpPr>
        <p:spPr>
          <a:xfrm>
            <a:off x="4808538" y="750888"/>
            <a:ext cx="7042150" cy="5878512"/>
          </a:xfrm>
          <a:solidFill>
            <a:srgbClr val="FFFFCC"/>
          </a:solidFill>
        </p:spPr>
        <p:txBody>
          <a:bodyPr/>
          <a:lstStyle/>
          <a:p>
            <a:pPr algn="dist">
              <a:lnSpc>
                <a:spcPct val="70000"/>
              </a:lnSpc>
            </a:pPr>
            <a:r>
              <a:rPr lang="uk-UA" sz="2400" smtClean="0">
                <a:latin typeface="Times New Roman" pitchFamily="18" charset="0"/>
              </a:rPr>
              <a:t>Почесними грамотами Овруцької міської ради нагороджено учасників бойових дій в зоні проведення АТО/ООС, військовослужбовців Овруцького об’єднаного міського військового комісаріату та мецената Зимбицького Івана Михайловича.</a:t>
            </a:r>
            <a:r>
              <a:rPr lang="ru-RU" sz="2400" smtClean="0">
                <a:latin typeface="Times New Roman" pitchFamily="18" charset="0"/>
              </a:rPr>
              <a:t> </a:t>
            </a:r>
            <a:endParaRPr lang="uk-UA" sz="2400" smtClean="0">
              <a:latin typeface="Times New Roman" pitchFamily="18" charset="0"/>
            </a:endParaRPr>
          </a:p>
          <a:p>
            <a:pPr algn="dist">
              <a:lnSpc>
                <a:spcPct val="70000"/>
              </a:lnSpc>
            </a:pPr>
            <a:r>
              <a:rPr lang="uk-UA" sz="2400" smtClean="0">
                <a:latin typeface="Times New Roman" pitchFamily="18" charset="0"/>
              </a:rPr>
              <a:t>Також було нагороджено </a:t>
            </a:r>
            <a:r>
              <a:rPr lang="ru-RU" sz="2400" smtClean="0">
                <a:latin typeface="Times New Roman" pitchFamily="18" charset="0"/>
              </a:rPr>
              <a:t>всіх, хто брав безпосередню участь у будівництві стели. Автора про</a:t>
            </a:r>
            <a:r>
              <a:rPr lang="uk-UA" sz="2400" smtClean="0">
                <a:latin typeface="Times New Roman" pitchFamily="18" charset="0"/>
              </a:rPr>
              <a:t>є</a:t>
            </a:r>
            <a:r>
              <a:rPr lang="ru-RU" sz="2400" smtClean="0">
                <a:latin typeface="Times New Roman" pitchFamily="18" charset="0"/>
              </a:rPr>
              <a:t>кту стели, архітектора Миколу Моргуна нагороджено подякою народного депутата України. Володимир Юрійович на етапі будівництва теж долучився до створення стели та надав фінансову підтримку.</a:t>
            </a:r>
            <a:endParaRPr lang="en-US" sz="2400" smtClean="0">
              <a:latin typeface="Times New Roman" pitchFamily="18" charset="0"/>
            </a:endParaRPr>
          </a:p>
          <a:p>
            <a:pPr algn="dist">
              <a:lnSpc>
                <a:spcPct val="70000"/>
              </a:lnSpc>
            </a:pPr>
            <a:r>
              <a:rPr lang="ru-RU" sz="2400" smtClean="0">
                <a:latin typeface="Times New Roman" pitchFamily="18" charset="0"/>
              </a:rPr>
              <a:t>Відкрили стелу мами загиблих Героїв Ніна Ващук і Тетяна Пешко. Наших земляків і всіх Героїв, які полягли в зоні АТО/ООС на неоголошеній російсько-українській війні вшанували хвилиною мовчання та військовим салютом. Настоятель церкви Святого Макарія УПЦ отець Олександр відслужив молебень за захисниками України та освятив пам’ятник.</a:t>
            </a:r>
          </a:p>
        </p:txBody>
      </p:sp>
      <p:pic>
        <p:nvPicPr>
          <p:cNvPr id="23555" name="Picture 5" descr="yzobrazhenye_viber_2020-10-13_16-27-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355600"/>
            <a:ext cx="4451350" cy="627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WordArt 5"/>
          <p:cNvSpPr>
            <a:spLocks noChangeArrowheads="1" noChangeShapeType="1" noTextEdit="1"/>
          </p:cNvSpPr>
          <p:nvPr/>
        </p:nvSpPr>
        <p:spPr bwMode="auto">
          <a:xfrm>
            <a:off x="4797425" y="231775"/>
            <a:ext cx="2951163" cy="466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"/>
                <a:cs typeface="Arial"/>
              </a:rPr>
              <a:t>Додаткова інформація: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874375" cy="1163638"/>
          </a:xfrm>
          <a:solidFill>
            <a:schemeClr val="accent1"/>
          </a:solidFill>
        </p:spPr>
        <p:txBody>
          <a:bodyPr/>
          <a:lstStyle/>
          <a:p>
            <a:pPr algn="ctr" eaLnBrk="1" hangingPunct="1"/>
            <a:r>
              <a:rPr lang="uk-UA" b="1" u="sng" smtClean="0">
                <a:latin typeface="Times New Roman" pitchFamily="18" charset="0"/>
              </a:rPr>
              <a:t>Орієнтовний план</a:t>
            </a:r>
            <a:endParaRPr lang="ru-RU" b="1" u="sng" smtClean="0">
              <a:latin typeface="Times New Roman" pitchFamily="18" charset="0"/>
            </a:endParaRPr>
          </a:p>
        </p:txBody>
      </p:sp>
      <p:sp>
        <p:nvSpPr>
          <p:cNvPr id="24578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920413" cy="4351338"/>
          </a:xfrm>
          <a:solidFill>
            <a:srgbClr val="FFFFCC"/>
          </a:solidFill>
        </p:spPr>
        <p:txBody>
          <a:bodyPr/>
          <a:lstStyle/>
          <a:p>
            <a:pPr marL="514350" indent="-514350" eaLnBrk="1" hangingPunct="1">
              <a:buFont typeface="Arial" charset="0"/>
              <a:buAutoNum type="arabicPeriod"/>
            </a:pPr>
            <a:r>
              <a:rPr lang="uk-UA" smtClean="0">
                <a:latin typeface="Times New Roman" pitchFamily="18" charset="0"/>
              </a:rPr>
              <a:t>Історія пам’ятки архітектури</a:t>
            </a:r>
          </a:p>
          <a:p>
            <a:pPr marL="514350" indent="-514350" eaLnBrk="1" hangingPunct="1">
              <a:buFont typeface="Arial" charset="0"/>
              <a:buAutoNum type="arabicPeriod"/>
            </a:pPr>
            <a:r>
              <a:rPr lang="uk-UA" smtClean="0">
                <a:latin typeface="Times New Roman" pitchFamily="18" charset="0"/>
              </a:rPr>
              <a:t>Загальний вигляд</a:t>
            </a:r>
          </a:p>
          <a:p>
            <a:pPr marL="514350" indent="-514350" eaLnBrk="1" hangingPunct="1">
              <a:buFont typeface="Wingdings" pitchFamily="2" charset="2"/>
              <a:buChar char="§"/>
            </a:pPr>
            <a:r>
              <a:rPr lang="uk-UA" smtClean="0">
                <a:latin typeface="Times New Roman" pitchFamily="18" charset="0"/>
              </a:rPr>
              <a:t> місце розташування</a:t>
            </a:r>
          </a:p>
          <a:p>
            <a:pPr marL="514350" indent="-514350" eaLnBrk="1" hangingPunct="1">
              <a:buFont typeface="Wingdings" pitchFamily="2" charset="2"/>
              <a:buChar char="§"/>
            </a:pPr>
            <a:r>
              <a:rPr lang="uk-UA" smtClean="0">
                <a:latin typeface="Times New Roman" pitchFamily="18" charset="0"/>
              </a:rPr>
              <a:t> природа навколо скульптури</a:t>
            </a:r>
          </a:p>
          <a:p>
            <a:pPr marL="514350" indent="-514350" eaLnBrk="1" hangingPunct="1">
              <a:buFont typeface="Wingdings" pitchFamily="2" charset="2"/>
              <a:buChar char="§"/>
            </a:pPr>
            <a:r>
              <a:rPr lang="uk-UA" smtClean="0">
                <a:latin typeface="Times New Roman" pitchFamily="18" charset="0"/>
              </a:rPr>
              <a:t> особливості споруди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uk-UA" smtClean="0">
                <a:latin typeface="Times New Roman" pitchFamily="18" charset="0"/>
              </a:rPr>
              <a:t>3. Скульптура і сучасність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uk-UA" smtClean="0">
                <a:latin typeface="Times New Roman" pitchFamily="18" charset="0"/>
              </a:rPr>
              <a:t>4. Особисті враження</a:t>
            </a:r>
            <a:endParaRPr lang="ru-RU" smtClean="0">
              <a:latin typeface="Times New Roman" pitchFamily="18" charset="0"/>
            </a:endParaRPr>
          </a:p>
        </p:txBody>
      </p:sp>
      <p:pic>
        <p:nvPicPr>
          <p:cNvPr id="24579" name="Picture 5" descr="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34138" y="2106613"/>
            <a:ext cx="5032375" cy="384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Голубой цвет однотонный (63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5400" b="1" u="sng" smtClean="0">
                <a:latin typeface="Times New Roman" pitchFamily="18" charset="0"/>
              </a:rPr>
              <a:t>Домашнє завдання:</a:t>
            </a:r>
            <a:endParaRPr lang="ru-RU" sz="5400" b="1" u="sng" smtClean="0">
              <a:latin typeface="Times New Roman" pitchFamily="18" charset="0"/>
            </a:endParaRPr>
          </a:p>
        </p:txBody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>
          <a:xfrm>
            <a:off x="442913" y="1803400"/>
            <a:ext cx="7229475" cy="4351338"/>
          </a:xfrm>
        </p:spPr>
        <p:txBody>
          <a:bodyPr/>
          <a:lstStyle/>
          <a:p>
            <a:pPr algn="dist">
              <a:buFont typeface="Arial" charset="0"/>
              <a:buNone/>
            </a:pPr>
            <a:r>
              <a:rPr lang="ru-RU" sz="3200" b="1" u="sng" smtClean="0">
                <a:latin typeface="Times New Roman" pitchFamily="18" charset="0"/>
              </a:rPr>
              <a:t>1.</a:t>
            </a:r>
            <a:r>
              <a:rPr lang="ru-RU" sz="3200" b="1" smtClean="0">
                <a:latin typeface="Times New Roman" pitchFamily="18" charset="0"/>
              </a:rPr>
              <a:t> Написати твір-опис пам</a:t>
            </a:r>
            <a:r>
              <a:rPr lang="en-US" sz="3200" b="1" smtClean="0">
                <a:latin typeface="Times New Roman" pitchFamily="18" charset="0"/>
              </a:rPr>
              <a:t>`</a:t>
            </a:r>
            <a:r>
              <a:rPr lang="ru-RU" sz="3200" b="1" smtClean="0">
                <a:latin typeface="Times New Roman" pitchFamily="18" charset="0"/>
              </a:rPr>
              <a:t>ятки історії й культури </a:t>
            </a:r>
            <a:r>
              <a:rPr lang="ru-RU" sz="3200" smtClean="0">
                <a:latin typeface="Times New Roman" pitchFamily="18" charset="0"/>
              </a:rPr>
              <a:t>(пам</a:t>
            </a:r>
            <a:r>
              <a:rPr lang="en-US" sz="3200" smtClean="0">
                <a:latin typeface="Times New Roman" pitchFamily="18" charset="0"/>
              </a:rPr>
              <a:t>`</a:t>
            </a:r>
            <a:r>
              <a:rPr lang="ru-RU" sz="3200" smtClean="0">
                <a:latin typeface="Times New Roman" pitchFamily="18" charset="0"/>
              </a:rPr>
              <a:t>ятної стели) «І мертвим, і живим захисникам України </a:t>
            </a:r>
            <a:r>
              <a:rPr lang="uk-UA" sz="3200" smtClean="0">
                <a:latin typeface="Times New Roman" pitchFamily="18" charset="0"/>
              </a:rPr>
              <a:t>в російсько-українській війні»</a:t>
            </a:r>
            <a:r>
              <a:rPr lang="en-US" sz="3200" smtClean="0">
                <a:latin typeface="Times New Roman" pitchFamily="18" charset="0"/>
              </a:rPr>
              <a:t> </a:t>
            </a:r>
            <a:r>
              <a:rPr lang="ru-RU" sz="3200" smtClean="0">
                <a:latin typeface="Times New Roman" pitchFamily="18" charset="0"/>
              </a:rPr>
              <a:t>у зошити</a:t>
            </a:r>
            <a:r>
              <a:rPr lang="en-US" sz="3200" smtClean="0">
                <a:latin typeface="Times New Roman" pitchFamily="18" charset="0"/>
              </a:rPr>
              <a:t>.</a:t>
            </a:r>
          </a:p>
          <a:p>
            <a:pPr algn="dist">
              <a:buFont typeface="Arial" charset="0"/>
              <a:buNone/>
            </a:pPr>
            <a:r>
              <a:rPr lang="ru-RU" sz="3200" b="1" u="sng" smtClean="0">
                <a:latin typeface="Times New Roman" pitchFamily="18" charset="0"/>
              </a:rPr>
              <a:t>2.</a:t>
            </a:r>
            <a:r>
              <a:rPr lang="ru-RU" sz="3200" b="1" smtClean="0">
                <a:latin typeface="Times New Roman" pitchFamily="18" charset="0"/>
              </a:rPr>
              <a:t> Відправити</a:t>
            </a:r>
            <a:r>
              <a:rPr lang="ru-RU" sz="3200" smtClean="0">
                <a:latin typeface="Times New Roman" pitchFamily="18" charset="0"/>
              </a:rPr>
              <a:t> вчителю на перевірку до четверга </a:t>
            </a:r>
            <a:r>
              <a:rPr lang="uk-UA" sz="3200" smtClean="0">
                <a:latin typeface="Times New Roman" pitchFamily="18" charset="0"/>
              </a:rPr>
              <a:t>2</a:t>
            </a:r>
            <a:r>
              <a:rPr lang="en-US" sz="3200" smtClean="0">
                <a:latin typeface="Times New Roman" pitchFamily="18" charset="0"/>
              </a:rPr>
              <a:t>0</a:t>
            </a:r>
            <a:r>
              <a:rPr lang="ru-RU" sz="3200" smtClean="0">
                <a:latin typeface="Times New Roman" pitchFamily="18" charset="0"/>
              </a:rPr>
              <a:t>.</a:t>
            </a:r>
            <a:r>
              <a:rPr lang="uk-UA" sz="3200" smtClean="0">
                <a:latin typeface="Times New Roman" pitchFamily="18" charset="0"/>
              </a:rPr>
              <a:t>0</a:t>
            </a:r>
            <a:r>
              <a:rPr lang="ru-RU" sz="3200" smtClean="0">
                <a:latin typeface="Times New Roman" pitchFamily="18" charset="0"/>
              </a:rPr>
              <a:t>0. </a:t>
            </a:r>
          </a:p>
        </p:txBody>
      </p:sp>
      <p:pic>
        <p:nvPicPr>
          <p:cNvPr id="25604" name="Picture 5" descr="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39088" y="1436688"/>
            <a:ext cx="3944937" cy="525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1077</Words>
  <Application>Microsoft Office PowerPoint</Application>
  <PresentationFormat>Произвольный</PresentationFormat>
  <Paragraphs>73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 Light</vt:lpstr>
      <vt:lpstr>Calibri</vt:lpstr>
      <vt:lpstr>Times New Roman</vt:lpstr>
      <vt:lpstr>Wingdings</vt:lpstr>
      <vt:lpstr>Тема Office</vt:lpstr>
      <vt:lpstr>Слайд 1</vt:lpstr>
      <vt:lpstr>Слайд 2</vt:lpstr>
      <vt:lpstr>Слайд 3</vt:lpstr>
      <vt:lpstr>Слайд 4</vt:lpstr>
      <vt:lpstr>Словникова робота</vt:lpstr>
      <vt:lpstr>Слайд 6</vt:lpstr>
      <vt:lpstr>Слайд 7</vt:lpstr>
      <vt:lpstr>Композиція твору-опису</vt:lpstr>
      <vt:lpstr>Слайд 9</vt:lpstr>
      <vt:lpstr>Пам’ятна стела «І мертвим, і живим захисникам України в російсько-українській війні» (м.Овруч)</vt:lpstr>
      <vt:lpstr>Слайд 11</vt:lpstr>
      <vt:lpstr>Орієнтовний план</vt:lpstr>
      <vt:lpstr>Домашнє завдання: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lenovo</dc:creator>
  <cp:lastModifiedBy>Тетяна</cp:lastModifiedBy>
  <cp:revision>16</cp:revision>
  <dcterms:created xsi:type="dcterms:W3CDTF">2022-04-18T14:18:29Z</dcterms:created>
  <dcterms:modified xsi:type="dcterms:W3CDTF">2022-05-21T14:33:14Z</dcterms:modified>
</cp:coreProperties>
</file>