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300" r:id="rId29"/>
    <p:sldId id="284" r:id="rId30"/>
    <p:sldId id="285" r:id="rId31"/>
    <p:sldId id="286" r:id="rId32"/>
    <p:sldId id="289" r:id="rId33"/>
    <p:sldId id="287" r:id="rId34"/>
    <p:sldId id="290" r:id="rId35"/>
    <p:sldId id="291" r:id="rId36"/>
    <p:sldId id="292" r:id="rId37"/>
    <p:sldId id="293" r:id="rId38"/>
    <p:sldId id="295" r:id="rId39"/>
    <p:sldId id="301" r:id="rId40"/>
    <p:sldId id="296" r:id="rId41"/>
    <p:sldId id="297" r:id="rId42"/>
    <p:sldId id="298" r:id="rId43"/>
    <p:sldId id="29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9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89394-0C73-4B27-8494-C1AF53416C75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70011-B5C9-4622-A9E2-09C87BB598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42;&#1110;&#1076;&#1082;&#1088;&#1080;&#1090;&#1110;%20&#1091;&#1088;&#1086;&#1082;&#1080;\11%20&#1082;&#1083;&#1072;&#1089;%20&#1074;&#1110;&#1076;&#1082;&#1088;&#1080;&#1090;&#1080;&#1081;%20&#1091;&#1088;&#1086;&#1082;%20&#1084;&#1086;&#1074;&#1080;\krasivie_melodii_-_melodii_(z2.fm).mp3" TargetMode="Externa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&#1042;&#1110;&#1076;&#1082;&#1088;&#1080;&#1090;&#1110;%20&#1091;&#1088;&#1086;&#1082;&#1080;\11%20&#1082;&#1083;&#1072;&#1089;%20&#1074;&#1110;&#1076;&#1082;&#1088;&#1080;&#1090;&#1080;&#1081;%20&#1091;&#1088;&#1086;&#1082;%20&#1084;&#1086;&#1074;&#1080;\&#1047;&#1074;&#1110;&#1076;&#1082;&#1080;%20&#1074;&#1080;&#1085;&#1080;&#1082;%20&#1092;&#1088;&#1072;&#1079;&#1077;&#1086;&#1083;&#1086;&#1075;&#1110;&#1079;&#1084;%20&#1088;&#1086;&#1079;&#1090;&#1110;&#1082;&#1072;&#1090;&#1080;&#1089;&#1103;%20&#1084;&#1080;&#1089;&#1083;&#1102;%20&#1087;&#1086;%20&#1076;&#1088;&#1077;&#1074;&#1091;%20-%20&#1077;&#1082;&#1089;&#1087;&#1088;&#1077;&#1089;-&#1091;&#1088;&#1086;&#1082;.mp4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18" Type="http://schemas.microsoft.com/office/2007/relationships/hdphoto" Target="NULL"/><Relationship Id="rId26" Type="http://schemas.openxmlformats.org/officeDocument/2006/relationships/image" Target="../media/image51.png"/><Relationship Id="rId3" Type="http://schemas.openxmlformats.org/officeDocument/2006/relationships/image" Target="../media/image48.jpeg"/><Relationship Id="rId21" Type="http://schemas.microsoft.com/office/2007/relationships/hdphoto" Target="NULL"/><Relationship Id="rId25" Type="http://schemas.microsoft.com/office/2007/relationships/hdphoto" Target="NULL"/><Relationship Id="rId33" Type="http://schemas.microsoft.com/office/2007/relationships/hdphoto" Target="NULL"/><Relationship Id="rId2" Type="http://schemas.openxmlformats.org/officeDocument/2006/relationships/image" Target="../media/image47.jpeg"/><Relationship Id="rId29" Type="http://schemas.microsoft.com/office/2007/relationships/hdphoto" Target="NULL"/><Relationship Id="rId1" Type="http://schemas.openxmlformats.org/officeDocument/2006/relationships/slideLayout" Target="../slideLayouts/slideLayout6.xml"/><Relationship Id="rId19" Type="http://schemas.openxmlformats.org/officeDocument/2006/relationships/image" Target="../media/image49.jpeg"/><Relationship Id="rId22" Type="http://schemas.openxmlformats.org/officeDocument/2006/relationships/image" Target="../media/image50.jpeg"/><Relationship Id="rId30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6.xml"/><Relationship Id="rId1" Type="http://schemas.openxmlformats.org/officeDocument/2006/relationships/audio" Target="file:///E:\&#1042;&#1110;&#1076;&#1082;&#1088;&#1080;&#1090;&#1110;%20&#1091;&#1088;&#1086;&#1082;&#1080;\11%20&#1082;&#1083;&#1072;&#1089;%20&#1074;&#1110;&#1076;&#1082;&#1088;&#1080;&#1090;&#1080;&#1081;%20&#1091;&#1088;&#1086;&#1082;%20&#1084;&#1086;&#1074;&#1080;\krasivie_melodii_-__(z2.fm).mp3" TargetMode="External"/><Relationship Id="rId4" Type="http://schemas.openxmlformats.org/officeDocument/2006/relationships/image" Target="../media/image5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2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&#1042;&#1110;&#1076;&#1082;&#1088;&#1080;&#1090;&#1110;%20&#1091;&#1088;&#1086;&#1082;&#1080;\11%20&#1082;&#1083;&#1072;&#1089;%20&#1074;&#1110;&#1076;&#1082;&#1088;&#1080;&#1090;&#1080;&#1081;%20&#1091;&#1088;&#1086;&#1082;%20&#1084;&#1086;&#1074;&#1080;\Patrick%20Thomas%20Hawes%20-%20Happy%20Go%20Lucky%20-%20Flowers.mp4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ля весілл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1628800"/>
            <a:ext cx="6048672" cy="1971651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Book Antiqua" pitchFamily="18" charset="0"/>
              </a:rPr>
              <a:t>Відкритий урок української мови </a:t>
            </a:r>
            <a:br>
              <a:rPr lang="uk-UA" b="1" i="1" dirty="0" smtClean="0">
                <a:solidFill>
                  <a:srgbClr val="FF0000"/>
                </a:solidFill>
                <a:latin typeface="Book Antiqua" pitchFamily="18" charset="0"/>
              </a:rPr>
            </a:br>
            <a:r>
              <a:rPr lang="uk-UA" b="1" i="1" dirty="0" smtClean="0">
                <a:solidFill>
                  <a:srgbClr val="FF0000"/>
                </a:solidFill>
                <a:latin typeface="Book Antiqua" pitchFamily="18" charset="0"/>
              </a:rPr>
              <a:t>в 11 класі</a:t>
            </a:r>
            <a:endParaRPr lang="ru-RU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3789040"/>
            <a:ext cx="5544616" cy="1849760"/>
          </a:xfrm>
        </p:spPr>
        <p:txBody>
          <a:bodyPr>
            <a:noAutofit/>
          </a:bodyPr>
          <a:lstStyle/>
          <a:p>
            <a:r>
              <a:rPr lang="uk-UA" sz="2000" b="1" i="1" dirty="0" smtClean="0">
                <a:solidFill>
                  <a:srgbClr val="002060"/>
                </a:solidFill>
                <a:latin typeface="Book Antiqua" pitchFamily="18" charset="0"/>
              </a:rPr>
              <a:t>Підготувала:</a:t>
            </a:r>
          </a:p>
          <a:p>
            <a:r>
              <a:rPr lang="uk-UA" sz="2000" b="1" i="1" dirty="0" smtClean="0">
                <a:solidFill>
                  <a:srgbClr val="002060"/>
                </a:solidFill>
                <a:latin typeface="Book Antiqua" pitchFamily="18" charset="0"/>
              </a:rPr>
              <a:t>Вчитель української мови та літератури </a:t>
            </a:r>
            <a:r>
              <a:rPr lang="uk-UA" sz="2000" b="1" i="1" dirty="0" err="1" smtClean="0">
                <a:solidFill>
                  <a:srgbClr val="002060"/>
                </a:solidFill>
                <a:latin typeface="Book Antiqua" pitchFamily="18" charset="0"/>
              </a:rPr>
              <a:t>Березівського</a:t>
            </a:r>
            <a:r>
              <a:rPr lang="uk-UA" sz="2000" b="1" i="1" dirty="0" smtClean="0">
                <a:solidFill>
                  <a:srgbClr val="002060"/>
                </a:solidFill>
                <a:latin typeface="Book Antiqua" pitchFamily="18" charset="0"/>
              </a:rPr>
              <a:t> ліцею Балтської міської ради Одеської області</a:t>
            </a:r>
            <a:endParaRPr lang="uk-UA" sz="2000" b="1" i="1" dirty="0" smtClean="0">
              <a:solidFill>
                <a:srgbClr val="002060"/>
              </a:solidFill>
              <a:latin typeface="Book Antiqua" pitchFamily="18" charset="0"/>
            </a:endParaRPr>
          </a:p>
          <a:p>
            <a:r>
              <a:rPr lang="uk-UA" sz="2000" b="1" i="1" dirty="0" err="1" smtClean="0">
                <a:solidFill>
                  <a:srgbClr val="002060"/>
                </a:solidFill>
                <a:latin typeface="Book Antiqua" pitchFamily="18" charset="0"/>
              </a:rPr>
              <a:t>Дутко</a:t>
            </a:r>
            <a:r>
              <a:rPr lang="uk-UA" sz="2000" b="1" i="1" dirty="0" smtClean="0">
                <a:solidFill>
                  <a:srgbClr val="002060"/>
                </a:solidFill>
                <a:latin typeface="Book Antiqua" pitchFamily="18" charset="0"/>
              </a:rPr>
              <a:t> </a:t>
            </a:r>
          </a:p>
          <a:p>
            <a:r>
              <a:rPr lang="uk-UA" sz="2000" b="1" i="1" dirty="0" smtClean="0">
                <a:solidFill>
                  <a:srgbClr val="002060"/>
                </a:solidFill>
                <a:latin typeface="Book Antiqua" pitchFamily="18" charset="0"/>
              </a:rPr>
              <a:t>Тетяна Вікторівна</a:t>
            </a:r>
            <a:endParaRPr lang="ru-RU" sz="2000" b="1" i="1" dirty="0">
              <a:solidFill>
                <a:srgbClr val="00206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 3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74638"/>
            <a:ext cx="5184576" cy="1143000"/>
          </a:xfrm>
        </p:spPr>
        <p:txBody>
          <a:bodyPr/>
          <a:lstStyle/>
          <a:p>
            <a:r>
              <a:rPr lang="uk-UA" b="1" i="1" dirty="0" smtClean="0">
                <a:solidFill>
                  <a:srgbClr val="0070C0"/>
                </a:solidFill>
                <a:latin typeface="Bookman Old Style" pitchFamily="18" charset="0"/>
              </a:rPr>
              <a:t>     Привітання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7" name="Рисунок 6" descr="посміхнись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348190">
            <a:off x="461193" y="869309"/>
            <a:ext cx="3335084" cy="32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океа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2816"/>
            <a:ext cx="8964488" cy="48768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55976" y="274638"/>
            <a:ext cx="4788024" cy="1143000"/>
          </a:xfrm>
        </p:spPr>
        <p:txBody>
          <a:bodyPr>
            <a:noAutofit/>
          </a:bodyPr>
          <a:lstStyle/>
          <a:p>
            <a:r>
              <a:rPr lang="uk-UA" b="1" dirty="0" smtClean="0">
                <a:latin typeface="Book Antiqua" pitchFamily="18" charset="0"/>
              </a:rPr>
              <a:t>Урок – подорож за скарбами рідної мови</a:t>
            </a:r>
            <a:endParaRPr lang="ru-RU" b="1" dirty="0">
              <a:latin typeface="Book Antiqua" pitchFamily="18" charset="0"/>
            </a:endParaRPr>
          </a:p>
        </p:txBody>
      </p:sp>
      <p:pic>
        <p:nvPicPr>
          <p:cNvPr id="4" name="Рисунок 3" descr="мор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39708" cy="4500000"/>
          </a:xfrm>
          <a:prstGeom prst="rect">
            <a:avLst/>
          </a:prstGeom>
        </p:spPr>
      </p:pic>
      <p:pic>
        <p:nvPicPr>
          <p:cNvPr id="6" name="Рисунок 5" descr="скарб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75649">
            <a:off x="5040861" y="3221289"/>
            <a:ext cx="3956669" cy="3816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лист підтримк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70485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51720" y="548680"/>
            <a:ext cx="467885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rgbClr val="002060"/>
                </a:solidFill>
                <a:latin typeface="Book Antiqua" pitchFamily="18" charset="0"/>
              </a:rPr>
              <a:t>Лист підтримки</a:t>
            </a:r>
          </a:p>
          <a:p>
            <a:endParaRPr lang="uk-UA" sz="4000" b="1" i="1" dirty="0">
              <a:latin typeface="Book Antiqua" pitchFamily="18" charset="0"/>
            </a:endParaRPr>
          </a:p>
          <a:p>
            <a:endParaRPr lang="uk-UA" sz="4000" b="1" i="1" dirty="0" smtClean="0">
              <a:latin typeface="Book Antiqua" pitchFamily="18" charset="0"/>
            </a:endParaRPr>
          </a:p>
          <a:p>
            <a:r>
              <a:rPr lang="uk-UA" sz="4400" b="1" i="1" dirty="0" smtClean="0">
                <a:solidFill>
                  <a:srgbClr val="FF0000"/>
                </a:solidFill>
                <a:latin typeface="Book Antiqua" pitchFamily="18" charset="0"/>
              </a:rPr>
              <a:t>Ти молодець, </a:t>
            </a:r>
          </a:p>
          <a:p>
            <a:r>
              <a:rPr lang="uk-UA" sz="4400" b="1" i="1" dirty="0" smtClean="0">
                <a:solidFill>
                  <a:srgbClr val="FF0000"/>
                </a:solidFill>
                <a:latin typeface="Book Antiqua" pitchFamily="18" charset="0"/>
              </a:rPr>
              <a:t>        тому що …</a:t>
            </a:r>
            <a:endParaRPr lang="ru-RU" sz="4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ерево очікувань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8665" y="0"/>
            <a:ext cx="7646670" cy="6858000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 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9553" y="620688"/>
            <a:ext cx="86044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ТЕМА: </a:t>
            </a:r>
          </a:p>
          <a:p>
            <a:r>
              <a:rPr lang="uk-UA" sz="2800" b="1" i="1" dirty="0" smtClean="0">
                <a:latin typeface="Book Antiqua" pitchFamily="18" charset="0"/>
              </a:rPr>
              <a:t>      </a:t>
            </a:r>
            <a:r>
              <a:rPr lang="uk-UA" sz="2800" b="1" i="1" dirty="0" smtClean="0">
                <a:solidFill>
                  <a:srgbClr val="FF0000"/>
                </a:solidFill>
                <a:latin typeface="Book Antiqua" pitchFamily="18" charset="0"/>
              </a:rPr>
              <a:t>Фразеологізми – дорогоцінні діаманти </a:t>
            </a:r>
          </a:p>
          <a:p>
            <a:r>
              <a:rPr lang="uk-UA" sz="2800" b="1" i="1" dirty="0">
                <a:solidFill>
                  <a:srgbClr val="FF0000"/>
                </a:solidFill>
                <a:latin typeface="Book Antiqua" pitchFamily="18" charset="0"/>
              </a:rPr>
              <a:t> </a:t>
            </a:r>
            <a:r>
              <a:rPr lang="uk-UA" sz="2800" b="1" i="1" dirty="0" smtClean="0">
                <a:solidFill>
                  <a:srgbClr val="FF0000"/>
                </a:solidFill>
                <a:latin typeface="Book Antiqua" pitchFamily="18" charset="0"/>
              </a:rPr>
              <a:t>                    в суцвітті української лексики.</a:t>
            </a:r>
          </a:p>
          <a:p>
            <a:r>
              <a:rPr lang="uk-UA" sz="2800" b="1" i="1" dirty="0">
                <a:solidFill>
                  <a:srgbClr val="FF0000"/>
                </a:solidFill>
                <a:latin typeface="Book Antiqua" pitchFamily="18" charset="0"/>
              </a:rPr>
              <a:t> </a:t>
            </a:r>
            <a:r>
              <a:rPr lang="uk-UA" sz="2800" b="1" i="1" dirty="0" smtClean="0">
                <a:solidFill>
                  <a:srgbClr val="FF0000"/>
                </a:solidFill>
                <a:latin typeface="Book Antiqua" pitchFamily="18" charset="0"/>
              </a:rPr>
              <a:t>     Стилістичне забарвлення фразеологізмів </a:t>
            </a:r>
          </a:p>
          <a:p>
            <a:r>
              <a:rPr lang="uk-UA" sz="2800" b="1" i="1" dirty="0">
                <a:solidFill>
                  <a:srgbClr val="FF0000"/>
                </a:solidFill>
                <a:latin typeface="Book Antiqua" pitchFamily="18" charset="0"/>
              </a:rPr>
              <a:t> </a:t>
            </a:r>
            <a:r>
              <a:rPr lang="uk-UA" sz="2800" b="1" i="1" dirty="0" smtClean="0">
                <a:solidFill>
                  <a:srgbClr val="FF0000"/>
                </a:solidFill>
                <a:latin typeface="Book Antiqua" pitchFamily="18" charset="0"/>
              </a:rPr>
              <a:t>                       та їх виражальні можливості</a:t>
            </a:r>
          </a:p>
          <a:p>
            <a:endParaRPr lang="uk-UA" sz="2800" b="1" i="1" dirty="0">
              <a:latin typeface="Book Antiqua" pitchFamily="18" charset="0"/>
            </a:endParaRPr>
          </a:p>
          <a:p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ЕПІГРАФ:</a:t>
            </a:r>
          </a:p>
          <a:p>
            <a:r>
              <a:rPr lang="uk-UA" sz="2800" b="1" i="1" dirty="0">
                <a:solidFill>
                  <a:srgbClr val="7030A0"/>
                </a:solidFill>
                <a:latin typeface="Book Antiqua" pitchFamily="18" charset="0"/>
              </a:rPr>
              <a:t>	</a:t>
            </a:r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Кожне слово – це ніби</a:t>
            </a:r>
          </a:p>
          <a:p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 діамантова намистинка на величезному</a:t>
            </a:r>
          </a:p>
          <a:p>
            <a:r>
              <a:rPr lang="uk-UA" sz="2800" b="1" i="1" dirty="0">
                <a:solidFill>
                  <a:srgbClr val="7030A0"/>
                </a:solidFill>
                <a:latin typeface="Book Antiqua" pitchFamily="18" charset="0"/>
              </a:rPr>
              <a:t> </a:t>
            </a:r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разку нашої пребагатої мови.</a:t>
            </a:r>
          </a:p>
          <a:p>
            <a:r>
              <a:rPr lang="uk-UA" sz="2800" b="1" i="1" dirty="0">
                <a:solidFill>
                  <a:srgbClr val="7030A0"/>
                </a:solidFill>
                <a:latin typeface="Book Antiqua" pitchFamily="18" charset="0"/>
              </a:rPr>
              <a:t>	</a:t>
            </a:r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		</a:t>
            </a:r>
            <a:r>
              <a:rPr lang="uk-UA" sz="2800" b="1" i="1" dirty="0">
                <a:solidFill>
                  <a:srgbClr val="7030A0"/>
                </a:solidFill>
                <a:latin typeface="Book Antiqua" pitchFamily="18" charset="0"/>
              </a:rPr>
              <a:t> </a:t>
            </a:r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                 Іван Цюпа</a:t>
            </a:r>
            <a:endParaRPr lang="ru-RU" sz="2800" b="1" i="1" dirty="0">
              <a:solidFill>
                <a:srgbClr val="7030A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plu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цілевизначення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метелик.png"/>
          <p:cNvPicPr>
            <a:picLocks noChangeAspect="1"/>
          </p:cNvPicPr>
          <p:nvPr/>
        </p:nvPicPr>
        <p:blipFill>
          <a:blip r:embed="rId3" cstate="print"/>
          <a:srcRect l="25021" t="3210" r="12738" b="20186"/>
          <a:stretch>
            <a:fillRect/>
          </a:stretch>
        </p:blipFill>
        <p:spPr>
          <a:xfrm rot="1849902">
            <a:off x="535336" y="4468234"/>
            <a:ext cx="2145000" cy="19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метелик 3.jpg"/>
          <p:cNvPicPr>
            <a:picLocks noChangeAspect="1"/>
          </p:cNvPicPr>
          <p:nvPr/>
        </p:nvPicPr>
        <p:blipFill>
          <a:blip r:embed="rId4" cstate="print"/>
          <a:srcRect l="12255"/>
          <a:stretch>
            <a:fillRect/>
          </a:stretch>
        </p:blipFill>
        <p:spPr>
          <a:xfrm rot="1070952">
            <a:off x="208901" y="314541"/>
            <a:ext cx="2323736" cy="172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метелик 4.jpg"/>
          <p:cNvPicPr>
            <a:picLocks noChangeAspect="1"/>
          </p:cNvPicPr>
          <p:nvPr/>
        </p:nvPicPr>
        <p:blipFill>
          <a:blip r:embed="rId5" cstate="print"/>
          <a:srcRect l="24470"/>
          <a:stretch>
            <a:fillRect/>
          </a:stretch>
        </p:blipFill>
        <p:spPr>
          <a:xfrm rot="20859301">
            <a:off x="7120127" y="176429"/>
            <a:ext cx="1848983" cy="183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метелик 5.jpg"/>
          <p:cNvPicPr>
            <a:picLocks noChangeAspect="1"/>
          </p:cNvPicPr>
          <p:nvPr/>
        </p:nvPicPr>
        <p:blipFill>
          <a:blip r:embed="rId6" cstate="print"/>
          <a:srcRect t="2072"/>
          <a:stretch>
            <a:fillRect/>
          </a:stretch>
        </p:blipFill>
        <p:spPr>
          <a:xfrm rot="19591242">
            <a:off x="6538860" y="4457532"/>
            <a:ext cx="2608037" cy="18332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японія на карті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9824" y="954000"/>
            <a:ext cx="4874176" cy="59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Рисунок 1" descr="японі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5813028" cy="435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6228184" y="260648"/>
            <a:ext cx="22557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Georgia" pitchFamily="18" charset="0"/>
              </a:rPr>
              <a:t>Подорож до Японії</a:t>
            </a:r>
          </a:p>
          <a:p>
            <a:r>
              <a:rPr lang="uk-UA" sz="1600" i="1" dirty="0" smtClean="0">
                <a:solidFill>
                  <a:srgbClr val="0070C0"/>
                </a:solidFill>
                <a:latin typeface="Georgia" pitchFamily="18" charset="0"/>
              </a:rPr>
              <a:t>  (робота з картою)</a:t>
            </a:r>
            <a:endParaRPr lang="ru-RU" sz="1600" i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5589240"/>
            <a:ext cx="3366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70C0"/>
                </a:solidFill>
                <a:latin typeface="Georgia" pitchFamily="18" charset="0"/>
              </a:rPr>
              <a:t>Розповідь учня про Японію</a:t>
            </a:r>
            <a:endParaRPr lang="ru-RU" dirty="0">
              <a:solidFill>
                <a:srgbClr val="0070C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>
    <p:strips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японія 1.jpg"/>
          <p:cNvPicPr>
            <a:picLocks noChangeAspect="1"/>
          </p:cNvPicPr>
          <p:nvPr/>
        </p:nvPicPr>
        <p:blipFill>
          <a:blip r:embed="rId2" cstate="print"/>
          <a:srcRect l="20595"/>
          <a:stretch>
            <a:fillRect/>
          </a:stretch>
        </p:blipFill>
        <p:spPr>
          <a:xfrm>
            <a:off x="5292080" y="1844824"/>
            <a:ext cx="3851920" cy="27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4499992" y="260648"/>
            <a:ext cx="46440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>В Японії </a:t>
            </a:r>
          </a:p>
          <a:p>
            <a:r>
              <a:rPr lang="uk-UA" sz="3200" b="1" i="1" dirty="0">
                <a:solidFill>
                  <a:srgbClr val="FF0000"/>
                </a:solidFill>
                <a:latin typeface="Book Antiqua" pitchFamily="18" charset="0"/>
              </a:rPr>
              <a:t> </a:t>
            </a:r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>            метелик – </a:t>
            </a:r>
          </a:p>
          <a:p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>         </a:t>
            </a:r>
            <a:endParaRPr lang="ru-RU" sz="32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японія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356992"/>
            <a:ext cx="4876800" cy="3253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японський метелик.jpg"/>
          <p:cNvPicPr>
            <a:picLocks noChangeAspect="1"/>
          </p:cNvPicPr>
          <p:nvPr/>
        </p:nvPicPr>
        <p:blipFill>
          <a:blip r:embed="rId4" cstate="print"/>
          <a:srcRect r="50810"/>
          <a:stretch>
            <a:fillRect/>
          </a:stretch>
        </p:blipFill>
        <p:spPr>
          <a:xfrm>
            <a:off x="1547651" y="404664"/>
            <a:ext cx="2616930" cy="34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796136" y="5229200"/>
            <a:ext cx="30986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>символ щастя</a:t>
            </a:r>
            <a:endParaRPr lang="ru-RU" sz="3200" dirty="0"/>
          </a:p>
        </p:txBody>
      </p:sp>
    </p:spTree>
  </p:cSld>
  <p:clrMapOvr>
    <a:masterClrMapping/>
  </p:clrMapOvr>
  <p:transition spd="slow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з квітам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002060"/>
                </a:solidFill>
                <a:latin typeface="Book Antiqua" pitchFamily="18" charset="0"/>
              </a:rPr>
              <a:t>ДЕВІЗ уроку</a:t>
            </a:r>
            <a:endParaRPr lang="ru-RU" b="1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227687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002060"/>
                </a:solidFill>
                <a:latin typeface="Book Antiqua" pitchFamily="18" charset="0"/>
              </a:rPr>
              <a:t>  </a:t>
            </a:r>
            <a:r>
              <a:rPr lang="uk-UA" sz="4800" b="1" dirty="0" smtClean="0">
                <a:solidFill>
                  <a:srgbClr val="002060"/>
                </a:solidFill>
                <a:latin typeface="Book Antiqua" pitchFamily="18" charset="0"/>
              </a:rPr>
              <a:t>(У + О) х  (В + С) х Р = З</a:t>
            </a:r>
            <a:endParaRPr lang="ru-RU" sz="4800" b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67443" y="2188029"/>
          <a:ext cx="8115300" cy="1012371"/>
        </p:xfrm>
        <a:graphic>
          <a:graphicData uri="http://schemas.openxmlformats.org/drawingml/2006/table">
            <a:tbl>
              <a:tblPr/>
              <a:tblGrid>
                <a:gridCol w="8115300"/>
              </a:tblGrid>
              <a:tr h="1012371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6" name="Рисунок 5" descr="трикутни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3789040"/>
            <a:ext cx="2743554" cy="27435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4211960" y="4377298"/>
            <a:ext cx="53228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rgbClr val="FFFF00"/>
                </a:solidFill>
                <a:latin typeface="Arial Black" pitchFamily="34" charset="0"/>
              </a:rPr>
              <a:t>Піраміда успіху</a:t>
            </a:r>
            <a:endParaRPr lang="ru-RU" sz="4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wheel spokes="3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solidFill>
                  <a:srgbClr val="7030A0"/>
                </a:solidFill>
                <a:latin typeface="Book Antiqua" pitchFamily="18" charset="0"/>
              </a:rPr>
              <a:t>Спостереження</a:t>
            </a:r>
            <a:r>
              <a:rPr lang="uk-UA" b="1" dirty="0" smtClean="0">
                <a:solidFill>
                  <a:srgbClr val="7030A0"/>
                </a:solidFill>
                <a:latin typeface="Book Antiqua" pitchFamily="18" charset="0"/>
              </a:rPr>
              <a:t/>
            </a:r>
            <a:br>
              <a:rPr lang="uk-UA" b="1" dirty="0" smtClean="0">
                <a:solidFill>
                  <a:srgbClr val="7030A0"/>
                </a:solidFill>
                <a:latin typeface="Book Antiqua" pitchFamily="18" charset="0"/>
              </a:rPr>
            </a:br>
            <a:r>
              <a:rPr lang="uk-UA" sz="2700" b="1" dirty="0" smtClean="0">
                <a:solidFill>
                  <a:srgbClr val="7030A0"/>
                </a:solidFill>
                <a:latin typeface="Book Antiqua" pitchFamily="18" charset="0"/>
              </a:rPr>
              <a:t>Завдання*наведіть приклади фразеологізмів до малюнків та поясніть їхні значення.</a:t>
            </a:r>
            <a:endParaRPr lang="ru-RU" sz="3600" b="1" dirty="0">
              <a:solidFill>
                <a:srgbClr val="7030A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стиній птах 1.png"/>
          <p:cNvPicPr>
            <a:picLocks noChangeAspect="1"/>
          </p:cNvPicPr>
          <p:nvPr/>
        </p:nvPicPr>
        <p:blipFill>
          <a:blip r:embed="rId2" cstate="print"/>
          <a:srcRect r="58306"/>
          <a:stretch>
            <a:fillRect/>
          </a:stretch>
        </p:blipFill>
        <p:spPr>
          <a:xfrm>
            <a:off x="323528" y="1772816"/>
            <a:ext cx="2424780" cy="435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хапати бика за рог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4086000"/>
            <a:ext cx="4561931" cy="27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ховати голову у пісок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1484784"/>
            <a:ext cx="3187741" cy="21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ікрофо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5085184"/>
            <a:ext cx="3024000" cy="1512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272808" cy="1143000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rgbClr val="7030A0"/>
                </a:solidFill>
                <a:latin typeface="Book Antiqua" pitchFamily="18" charset="0"/>
              </a:rPr>
              <a:t>Проблемне питання:</a:t>
            </a:r>
            <a:r>
              <a:rPr lang="uk-UA" sz="3200" b="1" i="1" dirty="0">
                <a:solidFill>
                  <a:srgbClr val="7030A0"/>
                </a:solidFill>
                <a:latin typeface="Book Antiqua" pitchFamily="18" charset="0"/>
              </a:rPr>
              <a:t/>
            </a:r>
            <a:br>
              <a:rPr lang="uk-UA" sz="3200" b="1" i="1" dirty="0">
                <a:solidFill>
                  <a:srgbClr val="7030A0"/>
                </a:solidFill>
                <a:latin typeface="Book Antiqua" pitchFamily="18" charset="0"/>
              </a:rPr>
            </a:br>
            <a:r>
              <a:rPr lang="uk-UA" sz="2800" b="1" i="1" dirty="0" err="1" smtClean="0">
                <a:solidFill>
                  <a:srgbClr val="7030A0"/>
                </a:solidFill>
                <a:latin typeface="Book Antiqua" pitchFamily="18" charset="0"/>
              </a:rPr>
              <a:t>-Навіщо</a:t>
            </a:r>
            <a:r>
              <a:rPr lang="uk-UA" sz="2800" b="1" i="1" dirty="0" smtClean="0">
                <a:solidFill>
                  <a:srgbClr val="7030A0"/>
                </a:solidFill>
                <a:latin typeface="Book Antiqua" pitchFamily="18" charset="0"/>
              </a:rPr>
              <a:t> потрібні знання фразеології?</a:t>
            </a:r>
            <a:endParaRPr lang="ru-RU" sz="2800" b="1" i="1" dirty="0">
              <a:solidFill>
                <a:srgbClr val="7030A0"/>
              </a:solidFill>
              <a:latin typeface="Book Antiqu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12776"/>
            <a:ext cx="7605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FF0000"/>
                </a:solidFill>
                <a:latin typeface="Book Antiqua" pitchFamily="18" charset="0"/>
              </a:rPr>
              <a:t>                                            </a:t>
            </a:r>
            <a:r>
              <a:rPr lang="uk-UA" sz="2800" b="1" i="1" dirty="0" smtClean="0">
                <a:solidFill>
                  <a:srgbClr val="FF0000"/>
                </a:solidFill>
                <a:latin typeface="Book Antiqua" pitchFamily="18" charset="0"/>
              </a:rPr>
              <a:t>Гра </a:t>
            </a:r>
            <a:r>
              <a:rPr lang="uk-UA" sz="2800" b="1" i="1" dirty="0" err="1" smtClean="0">
                <a:solidFill>
                  <a:srgbClr val="FF0000"/>
                </a:solidFill>
                <a:latin typeface="Book Antiqua" pitchFamily="18" charset="0"/>
              </a:rPr>
              <a:t>“Мікрофон”</a:t>
            </a:r>
            <a:endParaRPr lang="uk-UA" sz="2000" b="1" i="1" dirty="0" smtClean="0">
              <a:solidFill>
                <a:srgbClr val="FF0000"/>
              </a:solidFill>
              <a:latin typeface="Book Antiqua" pitchFamily="18" charset="0"/>
            </a:endParaRPr>
          </a:p>
          <a:p>
            <a:endParaRPr lang="uk-UA" sz="2000" b="1" i="1" dirty="0" smtClean="0"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276872"/>
            <a:ext cx="28216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err="1" smtClean="0"/>
              <a:t>-</a:t>
            </a:r>
            <a:r>
              <a:rPr lang="uk-UA" sz="2400" b="1" i="1" dirty="0" err="1" smtClean="0">
                <a:latin typeface="Book Antiqua" pitchFamily="18" charset="0"/>
              </a:rPr>
              <a:t>Що</a:t>
            </a:r>
            <a:r>
              <a:rPr lang="uk-UA" sz="2400" b="1" i="1" dirty="0" smtClean="0">
                <a:latin typeface="Book Antiqua" pitchFamily="18" charset="0"/>
              </a:rPr>
              <a:t> називається </a:t>
            </a:r>
          </a:p>
          <a:p>
            <a:r>
              <a:rPr lang="uk-UA" sz="2400" b="1" i="1" dirty="0" smtClean="0">
                <a:latin typeface="Book Antiqua" pitchFamily="18" charset="0"/>
              </a:rPr>
              <a:t>фразеологізмами?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91886" y="2334986"/>
          <a:ext cx="2792185" cy="751114"/>
        </p:xfrm>
        <a:graphic>
          <a:graphicData uri="http://schemas.openxmlformats.org/drawingml/2006/table">
            <a:tbl>
              <a:tblPr/>
              <a:tblGrid>
                <a:gridCol w="2792185"/>
              </a:tblGrid>
              <a:tr h="751114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9552" y="3717032"/>
            <a:ext cx="28087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err="1" smtClean="0">
                <a:latin typeface="Book Antiqua" pitchFamily="18" charset="0"/>
              </a:rPr>
              <a:t>-На</a:t>
            </a:r>
            <a:r>
              <a:rPr lang="uk-UA" sz="2400" b="1" i="1" dirty="0" smtClean="0">
                <a:latin typeface="Book Antiqua" pitchFamily="18" charset="0"/>
              </a:rPr>
              <a:t> які три групи</a:t>
            </a:r>
          </a:p>
          <a:p>
            <a:r>
              <a:rPr lang="uk-UA" sz="2400" b="1" i="1" dirty="0" smtClean="0">
                <a:latin typeface="Book Antiqua" pitchFamily="18" charset="0"/>
              </a:rPr>
              <a:t> поділяються</a:t>
            </a:r>
          </a:p>
          <a:p>
            <a:r>
              <a:rPr lang="uk-UA" sz="2400" b="1" i="1" dirty="0" smtClean="0">
                <a:latin typeface="Book Antiqua" pitchFamily="18" charset="0"/>
              </a:rPr>
              <a:t> фразеологізми?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87829" y="3771900"/>
          <a:ext cx="2775857" cy="1045029"/>
        </p:xfrm>
        <a:graphic>
          <a:graphicData uri="http://schemas.openxmlformats.org/drawingml/2006/table">
            <a:tbl>
              <a:tblPr/>
              <a:tblGrid>
                <a:gridCol w="2775857"/>
              </a:tblGrid>
              <a:tr h="1045029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55576" y="5229200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err="1" smtClean="0">
                <a:latin typeface="Book Antiqua" pitchFamily="18" charset="0"/>
              </a:rPr>
              <a:t>-Чому</a:t>
            </a:r>
            <a:r>
              <a:rPr lang="uk-UA" sz="2400" b="1" i="1" dirty="0" smtClean="0">
                <a:latin typeface="Book Antiqua" pitchFamily="18" charset="0"/>
              </a:rPr>
              <a:t> фразеологічні</a:t>
            </a:r>
          </a:p>
          <a:p>
            <a:r>
              <a:rPr lang="uk-UA" sz="2400" b="1" i="1" dirty="0" smtClean="0">
                <a:latin typeface="Book Antiqua" pitchFamily="18" charset="0"/>
              </a:rPr>
              <a:t> вислови утворюють </a:t>
            </a:r>
          </a:p>
          <a:p>
            <a:r>
              <a:rPr lang="uk-UA" sz="2400" b="1" i="1" dirty="0" smtClean="0">
                <a:latin typeface="Book Antiqua" pitchFamily="18" charset="0"/>
              </a:rPr>
              <a:t>окрему групу?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816429" y="5339443"/>
          <a:ext cx="3886200" cy="996043"/>
        </p:xfrm>
        <a:graphic>
          <a:graphicData uri="http://schemas.openxmlformats.org/drawingml/2006/table">
            <a:tbl>
              <a:tblPr/>
              <a:tblGrid>
                <a:gridCol w="3886200"/>
              </a:tblGrid>
              <a:tr h="996043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067944" y="2420888"/>
            <a:ext cx="40206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err="1" smtClean="0">
                <a:latin typeface="Book Antiqua" pitchFamily="18" charset="0"/>
              </a:rPr>
              <a:t>-Наведіть</a:t>
            </a:r>
            <a:r>
              <a:rPr lang="uk-UA" sz="2400" b="1" i="1" dirty="0" smtClean="0">
                <a:latin typeface="Book Antiqua" pitchFamily="18" charset="0"/>
              </a:rPr>
              <a:t> приклади </a:t>
            </a:r>
          </a:p>
          <a:p>
            <a:r>
              <a:rPr lang="uk-UA" sz="2400" b="1" i="1" dirty="0" smtClean="0">
                <a:latin typeface="Book Antiqua" pitchFamily="18" charset="0"/>
              </a:rPr>
              <a:t>фразеологічних синонімів.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098471" y="2514600"/>
          <a:ext cx="3984172" cy="702129"/>
        </p:xfrm>
        <a:graphic>
          <a:graphicData uri="http://schemas.openxmlformats.org/drawingml/2006/table">
            <a:tbl>
              <a:tblPr/>
              <a:tblGrid>
                <a:gridCol w="3984172"/>
              </a:tblGrid>
              <a:tr h="702129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211960" y="3789040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err="1" smtClean="0">
                <a:latin typeface="Book Antiqua" pitchFamily="18" charset="0"/>
              </a:rPr>
              <a:t>-Наведіть</a:t>
            </a:r>
            <a:r>
              <a:rPr lang="uk-UA" sz="2400" b="1" i="1" dirty="0" smtClean="0">
                <a:latin typeface="Book Antiqua" pitchFamily="18" charset="0"/>
              </a:rPr>
              <a:t> приклади </a:t>
            </a:r>
          </a:p>
          <a:p>
            <a:r>
              <a:rPr lang="uk-UA" sz="2400" b="1" i="1" dirty="0" smtClean="0">
                <a:latin typeface="Book Antiqua" pitchFamily="18" charset="0"/>
              </a:rPr>
              <a:t>фразеологічних антонімів.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4294414" y="3902529"/>
          <a:ext cx="4359729" cy="718457"/>
        </p:xfrm>
        <a:graphic>
          <a:graphicData uri="http://schemas.openxmlformats.org/drawingml/2006/table">
            <a:tbl>
              <a:tblPr/>
              <a:tblGrid>
                <a:gridCol w="4359729"/>
              </a:tblGrid>
              <a:tr h="718457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1322614" y="342900"/>
          <a:ext cx="7119257" cy="1012371"/>
        </p:xfrm>
        <a:graphic>
          <a:graphicData uri="http://schemas.openxmlformats.org/drawingml/2006/table">
            <a:tbl>
              <a:tblPr>
                <a:solidFill>
                  <a:srgbClr val="FFFF00"/>
                </a:solidFill>
              </a:tblPr>
              <a:tblGrid>
                <a:gridCol w="7119257"/>
              </a:tblGrid>
              <a:tr h="1012371"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                    </a:t>
                      </a:r>
                      <a:r>
                        <a:rPr lang="uk-UA" sz="2400" b="1" i="1" dirty="0" smtClean="0">
                          <a:latin typeface="Book Antiqua" pitchFamily="18" charset="0"/>
                        </a:rPr>
                        <a:t>Проблемне питання</a:t>
                      </a:r>
                    </a:p>
                    <a:p>
                      <a:r>
                        <a:rPr lang="uk-UA" sz="2400" b="1" i="1" dirty="0" smtClean="0">
                          <a:solidFill>
                            <a:srgbClr val="002060"/>
                          </a:solidFill>
                          <a:latin typeface="Book Antiqua" pitchFamily="18" charset="0"/>
                        </a:rPr>
                        <a:t>      - Навіщо потрібні знання фразеології?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cover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  <a:t/>
            </a:r>
            <a:b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</a:br>
            <a: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  <a:t/>
            </a:r>
            <a:b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</a:br>
            <a: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  <a:t/>
            </a:r>
            <a:b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</a:br>
            <a: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  <a:t>Фразеологізм </a:t>
            </a: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(від </a:t>
            </a:r>
            <a:r>
              <a:rPr lang="uk-UA" sz="2400" b="1" i="1" dirty="0" err="1" smtClean="0">
                <a:solidFill>
                  <a:srgbClr val="0070C0"/>
                </a:solidFill>
                <a:latin typeface="Book Antiqua" pitchFamily="18" charset="0"/>
              </a:rPr>
              <a:t>грец</a:t>
            </a: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. </a:t>
            </a:r>
            <a:r>
              <a:rPr lang="en-US" sz="2400" b="1" i="1" dirty="0" err="1" smtClean="0">
                <a:solidFill>
                  <a:srgbClr val="0070C0"/>
                </a:solidFill>
                <a:latin typeface="Book Antiqua" pitchFamily="18" charset="0"/>
              </a:rPr>
              <a:t>Phrasis</a:t>
            </a:r>
            <a:r>
              <a:rPr lang="en-US" sz="2400" b="1" i="1" dirty="0" smtClean="0">
                <a:solidFill>
                  <a:srgbClr val="0070C0"/>
                </a:solidFill>
                <a:latin typeface="Book Antiqua" pitchFamily="18" charset="0"/>
              </a:rPr>
              <a:t> –</a:t>
            </a: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вираз і </a:t>
            </a:r>
            <a:r>
              <a:rPr lang="en-US" sz="2400" b="1" i="1" dirty="0" smtClean="0">
                <a:solidFill>
                  <a:srgbClr val="0070C0"/>
                </a:solidFill>
                <a:latin typeface="Book Antiqua" pitchFamily="18" charset="0"/>
              </a:rPr>
              <a:t>Logos – </a:t>
            </a: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вчення) – це вчення про вираз</a:t>
            </a: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.</a:t>
            </a:r>
            <a:b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</a:br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/>
            </a:r>
            <a:b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</a:b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Р</a:t>
            </a: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озповідь учня про Грецію</a:t>
            </a:r>
            <a:b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</a:br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/>
            </a:r>
            <a:b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</a:br>
            <a: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  <a:t>Пошукова робота з текстом</a:t>
            </a:r>
            <a:b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</a:br>
            <a:r>
              <a:rPr lang="uk-UA" sz="2400" b="1" i="1" dirty="0" smtClean="0">
                <a:solidFill>
                  <a:srgbClr val="0070C0"/>
                </a:solidFill>
                <a:latin typeface="Book Antiqua" pitchFamily="18" charset="0"/>
              </a:rPr>
              <a:t>Завдання* віднайти фразеологізми та визначити їхнє лексичне значення</a:t>
            </a:r>
            <a:endParaRPr lang="ru-RU" sz="3200" b="1" i="1" dirty="0">
              <a:solidFill>
                <a:srgbClr val="0070C0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греція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3140968"/>
            <a:ext cx="5360518" cy="34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zoom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греція на карті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57200" y="506186"/>
          <a:ext cx="7952014" cy="979714"/>
        </p:xfrm>
        <a:graphic>
          <a:graphicData uri="http://schemas.openxmlformats.org/drawingml/2006/table">
            <a:tbl>
              <a:tblPr/>
              <a:tblGrid>
                <a:gridCol w="7952014"/>
              </a:tblGrid>
              <a:tr h="97971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47664" y="764704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>
                <a:solidFill>
                  <a:schemeClr val="bg1"/>
                </a:solidFill>
                <a:latin typeface="Book Antiqua" pitchFamily="18" charset="0"/>
              </a:rPr>
              <a:t>       Дослідження</a:t>
            </a:r>
            <a:endParaRPr lang="ru-RU" sz="40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204864"/>
            <a:ext cx="8902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  <a:t>Завдання* </a:t>
            </a:r>
            <a:r>
              <a:rPr lang="uk-UA" sz="2400" b="1" i="1" dirty="0" smtClean="0">
                <a:solidFill>
                  <a:srgbClr val="002060"/>
                </a:solidFill>
                <a:latin typeface="Book Antiqua" pitchFamily="18" charset="0"/>
              </a:rPr>
              <a:t>подані фразеологізми замініть одним словом.</a:t>
            </a:r>
            <a:endParaRPr lang="ru-RU" sz="2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42900" y="2204357"/>
          <a:ext cx="8539843" cy="522514"/>
        </p:xfrm>
        <a:graphic>
          <a:graphicData uri="http://schemas.openxmlformats.org/drawingml/2006/table">
            <a:tbl>
              <a:tblPr/>
              <a:tblGrid>
                <a:gridCol w="8539843"/>
              </a:tblGrid>
              <a:tr h="52251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99592" y="2924944"/>
            <a:ext cx="46085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atin typeface="Book Antiqua" pitchFamily="18" charset="0"/>
              </a:rPr>
              <a:t>Серце з перцем – </a:t>
            </a:r>
          </a:p>
          <a:p>
            <a:r>
              <a:rPr lang="uk-UA" sz="3200" b="1" i="1" dirty="0" smtClean="0">
                <a:latin typeface="Book Antiqua" pitchFamily="18" charset="0"/>
              </a:rPr>
              <a:t>Ні риба ні м’ясо – </a:t>
            </a:r>
          </a:p>
          <a:p>
            <a:r>
              <a:rPr lang="uk-UA" sz="3200" b="1" i="1" dirty="0" smtClean="0">
                <a:latin typeface="Book Antiqua" pitchFamily="18" charset="0"/>
              </a:rPr>
              <a:t>Дати перцю –</a:t>
            </a:r>
          </a:p>
          <a:p>
            <a:r>
              <a:rPr lang="uk-UA" sz="3200" b="1" i="1" dirty="0" smtClean="0">
                <a:latin typeface="Book Antiqua" pitchFamily="18" charset="0"/>
              </a:rPr>
              <a:t>Гнути кирпу – </a:t>
            </a:r>
          </a:p>
          <a:p>
            <a:r>
              <a:rPr lang="uk-UA" sz="3200" b="1" i="1" dirty="0" smtClean="0">
                <a:latin typeface="Book Antiqua" pitchFamily="18" charset="0"/>
              </a:rPr>
              <a:t>Водити за носа –</a:t>
            </a:r>
          </a:p>
          <a:p>
            <a:r>
              <a:rPr lang="uk-UA" sz="3200" b="1" i="1" dirty="0" smtClean="0">
                <a:latin typeface="Book Antiqua" pitchFamily="18" charset="0"/>
              </a:rPr>
              <a:t>Майстер на всі руки –</a:t>
            </a:r>
          </a:p>
          <a:p>
            <a:r>
              <a:rPr lang="uk-UA" sz="3200" b="1" i="1" dirty="0" smtClean="0">
                <a:latin typeface="Book Antiqua" pitchFamily="18" charset="0"/>
              </a:rPr>
              <a:t>Набити руку - </a:t>
            </a:r>
            <a:endParaRPr lang="ru-RU" sz="3200" b="1" i="1" dirty="0">
              <a:latin typeface="Book Antiqua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930729" y="3053443"/>
          <a:ext cx="4669971" cy="3445328"/>
        </p:xfrm>
        <a:graphic>
          <a:graphicData uri="http://schemas.openxmlformats.org/drawingml/2006/table">
            <a:tbl>
              <a:tblPr/>
              <a:tblGrid>
                <a:gridCol w="4669971"/>
              </a:tblGrid>
              <a:tr h="344532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9" name="Рисунок 8" descr="Украина-Греция-1024x7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212976"/>
            <a:ext cx="4226119" cy="298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разеологізми схема джерел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hecke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хіллесова пят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амоклів меч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052736"/>
            <a:ext cx="6984776" cy="58052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26064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latin typeface="Book Antiqua" pitchFamily="18" charset="0"/>
              </a:rPr>
              <a:t>                 </a:t>
            </a:r>
            <a:r>
              <a:rPr lang="uk-UA" sz="2800" b="1" i="1" dirty="0" smtClean="0">
                <a:solidFill>
                  <a:srgbClr val="002060"/>
                </a:solidFill>
                <a:latin typeface="Book Antiqua" pitchFamily="18" charset="0"/>
              </a:rPr>
              <a:t>Дамоклів меч</a:t>
            </a:r>
            <a:endParaRPr lang="ru-RU" sz="2800" b="1" i="1" dirty="0">
              <a:solidFill>
                <a:srgbClr val="00206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еопалима купин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8208912" cy="55892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9632" y="548680"/>
            <a:ext cx="63049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i="1" dirty="0" smtClean="0">
                <a:solidFill>
                  <a:srgbClr val="FFC000"/>
                </a:solidFill>
                <a:latin typeface="Book Antiqua" pitchFamily="18" charset="0"/>
              </a:rPr>
              <a:t>        Неопалима купина</a:t>
            </a:r>
            <a:endParaRPr lang="ru-RU" sz="4400" b="1" i="1" dirty="0">
              <a:solidFill>
                <a:srgbClr val="FFC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4543" y="424543"/>
          <a:ext cx="8066314" cy="930728"/>
        </p:xfrm>
        <a:graphic>
          <a:graphicData uri="http://schemas.openxmlformats.org/drawingml/2006/table">
            <a:tbl>
              <a:tblPr/>
              <a:tblGrid>
                <a:gridCol w="8066314"/>
              </a:tblGrid>
              <a:tr h="93072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FFFF00"/>
                          </a:solidFill>
                        </a:rPr>
                        <a:t>                                             </a:t>
                      </a:r>
                    </a:p>
                    <a:p>
                      <a:r>
                        <a:rPr lang="uk-UA" sz="3200" b="1" i="1" dirty="0" smtClean="0">
                          <a:solidFill>
                            <a:srgbClr val="FFFF00"/>
                          </a:solidFill>
                          <a:latin typeface="Book Antiqua" pitchFamily="18" charset="0"/>
                        </a:rPr>
                        <a:t>             Дослідження - відновлення</a:t>
                      </a:r>
                      <a:endParaRPr lang="ru-RU" sz="3200" b="1" i="1" dirty="0">
                        <a:solidFill>
                          <a:srgbClr val="FFFF00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844824"/>
            <a:ext cx="8463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FF0000"/>
                </a:solidFill>
                <a:latin typeface="Book Antiqua" pitchFamily="18" charset="0"/>
              </a:rPr>
              <a:t>     Завдання* </a:t>
            </a:r>
            <a:r>
              <a:rPr lang="uk-UA" sz="2400" b="1" i="1" dirty="0" smtClean="0">
                <a:solidFill>
                  <a:srgbClr val="002060"/>
                </a:solidFill>
                <a:latin typeface="Book Antiqua" pitchFamily="18" charset="0"/>
              </a:rPr>
              <a:t>відшукайте потрібні іменники до першої </a:t>
            </a:r>
          </a:p>
          <a:p>
            <a:r>
              <a:rPr lang="uk-UA" sz="2400" b="1" i="1" dirty="0" smtClean="0">
                <a:solidFill>
                  <a:srgbClr val="002060"/>
                </a:solidFill>
                <a:latin typeface="Book Antiqua" pitchFamily="18" charset="0"/>
              </a:rPr>
              <a:t>колонки,  щоб утворилися фразеологізми.</a:t>
            </a:r>
            <a:endParaRPr lang="ru-RU" sz="2400" b="1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657" y="1959429"/>
          <a:ext cx="8980714" cy="718457"/>
        </p:xfrm>
        <a:graphic>
          <a:graphicData uri="http://schemas.openxmlformats.org/drawingml/2006/table">
            <a:tbl>
              <a:tblPr/>
              <a:tblGrid>
                <a:gridCol w="8980714"/>
              </a:tblGrid>
              <a:tr h="7184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95536" y="2996951"/>
          <a:ext cx="6696744" cy="3168355"/>
        </p:xfrm>
        <a:graphic>
          <a:graphicData uri="http://schemas.openxmlformats.org/drawingml/2006/table">
            <a:tbl>
              <a:tblPr/>
              <a:tblGrid>
                <a:gridCol w="3592478"/>
                <a:gridCol w="3104266"/>
              </a:tblGrid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Ахіллесова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носа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829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Кліпати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голівонька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Богатирський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слід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Задирати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очима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Буйна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сон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Вигравати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шлях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Гарячий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0" dirty="0">
                          <a:latin typeface="Times New Roman"/>
                          <a:ea typeface="Times New Roman"/>
                          <a:cs typeface="Times New Roman"/>
                        </a:rPr>
                        <a:t>вік</a:t>
                      </a:r>
                      <a:endParaRPr lang="ru-RU" sz="18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Життєвий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п’ята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56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Золотий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час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веселий смайлик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8000" y="3762000"/>
            <a:ext cx="3096000" cy="309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2" name="krasivie_melodii_-_melodii_(z2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331640" y="6381328"/>
            <a:ext cx="194246" cy="194246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9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24543" y="538843"/>
          <a:ext cx="8082643" cy="1188720"/>
        </p:xfrm>
        <a:graphic>
          <a:graphicData uri="http://schemas.openxmlformats.org/drawingml/2006/table">
            <a:tbl>
              <a:tblPr/>
              <a:tblGrid>
                <a:gridCol w="8082643"/>
              </a:tblGrid>
              <a:tr h="1094014"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                           </a:t>
                      </a:r>
                      <a:r>
                        <a:rPr lang="uk-UA" sz="2400" b="1" i="1" dirty="0" smtClean="0">
                          <a:solidFill>
                            <a:srgbClr val="FFFF00"/>
                          </a:solidFill>
                          <a:latin typeface="Book Antiqua" pitchFamily="18" charset="0"/>
                        </a:rPr>
                        <a:t>Дослідження – відновлення </a:t>
                      </a:r>
                    </a:p>
                    <a:p>
                      <a:r>
                        <a:rPr lang="uk-UA" sz="2400" b="1" i="1" dirty="0" smtClean="0">
                          <a:solidFill>
                            <a:srgbClr val="FFFF00"/>
                          </a:solidFill>
                          <a:latin typeface="Book Antiqua" pitchFamily="18" charset="0"/>
                        </a:rPr>
                        <a:t>                                      ( перевірка)</a:t>
                      </a:r>
                    </a:p>
                    <a:p>
                      <a:endParaRPr lang="ru-RU" sz="2400" b="1" i="1" dirty="0">
                        <a:solidFill>
                          <a:srgbClr val="FFFF00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131840" y="2132856"/>
          <a:ext cx="5472608" cy="3888432"/>
        </p:xfrm>
        <a:graphic>
          <a:graphicData uri="http://schemas.openxmlformats.org/drawingml/2006/table">
            <a:tbl>
              <a:tblPr/>
              <a:tblGrid>
                <a:gridCol w="2935789"/>
                <a:gridCol w="2536819"/>
              </a:tblGrid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Ахіллесова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en-US" sz="1800" dirty="0" smtClean="0">
                          <a:latin typeface="Times New Roman"/>
                          <a:ea typeface="Calibri"/>
                          <a:cs typeface="Times New Roman"/>
                        </a:rPr>
                        <a:t>’</a:t>
                      </a:r>
                      <a:r>
                        <a:rPr lang="uk-UA" sz="1800" dirty="0" err="1" smtClean="0">
                          <a:latin typeface="Times New Roman"/>
                          <a:ea typeface="Calibri"/>
                          <a:cs typeface="Times New Roman"/>
                        </a:rPr>
                        <a:t>ята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>
                          <a:latin typeface="Times New Roman"/>
                          <a:ea typeface="Times New Roman"/>
                          <a:cs typeface="Times New Roman"/>
                        </a:rPr>
                        <a:t>Кліпати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Calibri"/>
                          <a:cs typeface="Times New Roman"/>
                        </a:rPr>
                        <a:t>очима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Богатирський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сон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Задирати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Calibri"/>
                          <a:cs typeface="Times New Roman"/>
                        </a:rPr>
                        <a:t>носа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Буйна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Calibri"/>
                          <a:cs typeface="Times New Roman"/>
                        </a:rPr>
                        <a:t>голівонька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Вигравати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Calibri"/>
                          <a:cs typeface="Times New Roman"/>
                        </a:rPr>
                        <a:t>час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Гарячий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i="0" dirty="0" smtClean="0">
                          <a:latin typeface="Times New Roman"/>
                          <a:ea typeface="Calibri"/>
                          <a:cs typeface="Times New Roman"/>
                        </a:rPr>
                        <a:t>слід</a:t>
                      </a:r>
                      <a:endParaRPr lang="ru-RU" sz="1800" i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Життєвий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Calibri"/>
                          <a:cs typeface="Times New Roman"/>
                        </a:rPr>
                        <a:t>шлях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atin typeface="Times New Roman"/>
                          <a:ea typeface="Times New Roman"/>
                          <a:cs typeface="Times New Roman"/>
                        </a:rPr>
                        <a:t>Золотий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latin typeface="Times New Roman"/>
                          <a:ea typeface="Calibri"/>
                          <a:cs typeface="Times New Roman"/>
                        </a:rPr>
                        <a:t>вік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смайлик з квіточкам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3132000" cy="3645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україна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6309320"/>
            <a:ext cx="4729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Використання фразеологізмів в мові українців</a:t>
            </a:r>
            <a:endParaRPr lang="ru-RU" dirty="0"/>
          </a:p>
        </p:txBody>
      </p:sp>
    </p:spTree>
  </p:cSld>
  <p:clrMapOvr>
    <a:masterClrMapping/>
  </p:clrMapOvr>
  <p:transition spd="slow">
    <p:wheel spokes="2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аїна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ма з сино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404664"/>
            <a:ext cx="4896544" cy="64533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1412776"/>
            <a:ext cx="41764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i="1" dirty="0" err="1" smtClean="0">
                <a:solidFill>
                  <a:srgbClr val="C00000"/>
                </a:solidFill>
                <a:latin typeface="Book Antiqua" pitchFamily="18" charset="0"/>
              </a:rPr>
              <a:t>Фразеоло-</a:t>
            </a:r>
            <a:endParaRPr lang="uk-UA" sz="4800" b="1" i="1" dirty="0" smtClean="0">
              <a:solidFill>
                <a:srgbClr val="C00000"/>
              </a:solidFill>
              <a:latin typeface="Book Antiqua" pitchFamily="18" charset="0"/>
            </a:endParaRPr>
          </a:p>
          <a:p>
            <a:r>
              <a:rPr lang="uk-UA" sz="4800" b="1" i="1" dirty="0" smtClean="0">
                <a:solidFill>
                  <a:srgbClr val="C00000"/>
                </a:solidFill>
                <a:latin typeface="Book Antiqua" pitchFamily="18" charset="0"/>
              </a:rPr>
              <a:t>              </a:t>
            </a:r>
            <a:r>
              <a:rPr lang="uk-UA" sz="4800" b="1" i="1" dirty="0" err="1" smtClean="0">
                <a:solidFill>
                  <a:srgbClr val="C00000"/>
                </a:solidFill>
                <a:latin typeface="Book Antiqua" pitchFamily="18" charset="0"/>
              </a:rPr>
              <a:t>гізми</a:t>
            </a:r>
            <a:endParaRPr lang="uk-UA" sz="4800" b="1" i="1" dirty="0" smtClean="0">
              <a:solidFill>
                <a:srgbClr val="C00000"/>
              </a:solidFill>
              <a:latin typeface="Book Antiqua" pitchFamily="18" charset="0"/>
            </a:endParaRPr>
          </a:p>
          <a:p>
            <a:r>
              <a:rPr lang="uk-UA" sz="4800" b="1" i="1" dirty="0" smtClean="0">
                <a:solidFill>
                  <a:srgbClr val="C00000"/>
                </a:solidFill>
                <a:latin typeface="Book Antiqua" pitchFamily="18" charset="0"/>
              </a:rPr>
              <a:t> в розмовній</a:t>
            </a:r>
          </a:p>
          <a:p>
            <a:r>
              <a:rPr lang="uk-UA" sz="4800" b="1" i="1" dirty="0">
                <a:solidFill>
                  <a:srgbClr val="C00000"/>
                </a:solidFill>
                <a:latin typeface="Book Antiqua" pitchFamily="18" charset="0"/>
              </a:rPr>
              <a:t> </a:t>
            </a:r>
            <a:r>
              <a:rPr lang="uk-UA" sz="4800" b="1" i="1" dirty="0" smtClean="0">
                <a:solidFill>
                  <a:srgbClr val="C00000"/>
                </a:solidFill>
                <a:latin typeface="Book Antiqua" pitchFamily="18" charset="0"/>
              </a:rPr>
              <a:t>              мові</a:t>
            </a:r>
            <a:endParaRPr lang="ru-RU" sz="4800" b="1" i="1" dirty="0">
              <a:solidFill>
                <a:srgbClr val="C00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strips dir="r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їсти собаку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340768"/>
            <a:ext cx="7992888" cy="55172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3648" y="692696"/>
            <a:ext cx="6293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>
                <a:solidFill>
                  <a:srgbClr val="002060"/>
                </a:solidFill>
                <a:latin typeface="Book Antiqua" pitchFamily="18" charset="0"/>
              </a:rPr>
              <a:t>Фразеологізм</a:t>
            </a:r>
            <a:r>
              <a:rPr lang="en-US" sz="3200" b="1" i="1" dirty="0" smtClean="0">
                <a:solidFill>
                  <a:srgbClr val="002060"/>
                </a:solidFill>
                <a:latin typeface="Book Antiqua" pitchFamily="18" charset="0"/>
              </a:rPr>
              <a:t>   </a:t>
            </a:r>
            <a:r>
              <a:rPr lang="uk-UA" sz="3200" b="1" i="1" dirty="0" smtClean="0">
                <a:solidFill>
                  <a:srgbClr val="002060"/>
                </a:solidFill>
                <a:latin typeface="Book Antiqua" pitchFamily="18" charset="0"/>
              </a:rPr>
              <a:t> </a:t>
            </a:r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>“З</a:t>
            </a:r>
            <a:r>
              <a:rPr lang="en-US" sz="3200" b="1" i="1" dirty="0" smtClean="0">
                <a:solidFill>
                  <a:srgbClr val="FF0000"/>
                </a:solidFill>
                <a:latin typeface="Book Antiqua" pitchFamily="18" charset="0"/>
              </a:rPr>
              <a:t>’</a:t>
            </a:r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>їсти </a:t>
            </a:r>
            <a:r>
              <a:rPr lang="uk-UA" sz="3200" b="1" i="1" dirty="0" err="1" smtClean="0">
                <a:solidFill>
                  <a:srgbClr val="FF0000"/>
                </a:solidFill>
                <a:latin typeface="Book Antiqua" pitchFamily="18" charset="0"/>
              </a:rPr>
              <a:t>собаку”</a:t>
            </a:r>
            <a:endParaRPr lang="ru-RU" sz="32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spli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002060"/>
                </a:solidFill>
                <a:latin typeface="Book Antiqua" pitchFamily="18" charset="0"/>
              </a:rPr>
              <a:t>Гра    </a:t>
            </a:r>
            <a:r>
              <a:rPr lang="uk-UA" b="1" i="1" dirty="0" err="1" smtClean="0">
                <a:solidFill>
                  <a:srgbClr val="FF0000"/>
                </a:solidFill>
                <a:latin typeface="Book Antiqua" pitchFamily="18" charset="0"/>
              </a:rPr>
              <a:t>“Постав</a:t>
            </a:r>
            <a:r>
              <a:rPr lang="uk-UA" b="1" i="1" dirty="0" smtClean="0">
                <a:solidFill>
                  <a:srgbClr val="FF0000"/>
                </a:solidFill>
                <a:latin typeface="Book Antiqua" pitchFamily="18" charset="0"/>
              </a:rPr>
              <a:t> </a:t>
            </a:r>
            <a:r>
              <a:rPr lang="uk-UA" b="1" i="1" dirty="0" err="1" smtClean="0">
                <a:solidFill>
                  <a:srgbClr val="FF0000"/>
                </a:solidFill>
                <a:latin typeface="Book Antiqua" pitchFamily="18" charset="0"/>
              </a:rPr>
              <a:t>латку”</a:t>
            </a:r>
            <a:endParaRPr lang="ru-RU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556792"/>
            <a:ext cx="7720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solidFill>
                  <a:srgbClr val="C00000"/>
                </a:solidFill>
                <a:latin typeface="Book Antiqua" pitchFamily="18" charset="0"/>
              </a:rPr>
              <a:t>Завдання* </a:t>
            </a:r>
            <a:r>
              <a:rPr lang="uk-UA" sz="2400" b="1" i="1" dirty="0" smtClean="0">
                <a:solidFill>
                  <a:srgbClr val="002060"/>
                </a:solidFill>
                <a:latin typeface="Book Antiqua" pitchFamily="18" charset="0"/>
              </a:rPr>
              <a:t>замість крапок напишіть назви тварин.</a:t>
            </a:r>
            <a:endParaRPr lang="ru-RU" sz="2400" b="1" i="1" dirty="0">
              <a:solidFill>
                <a:srgbClr val="002060"/>
              </a:solidFill>
              <a:latin typeface="Book Antiqua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55171" y="1485900"/>
          <a:ext cx="7984672" cy="587829"/>
        </p:xfrm>
        <a:graphic>
          <a:graphicData uri="http://schemas.openxmlformats.org/drawingml/2006/table">
            <a:tbl>
              <a:tblPr/>
              <a:tblGrid>
                <a:gridCol w="7984672"/>
              </a:tblGrid>
              <a:tr h="587829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5" name="Рисунок 4" descr="лат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3068960"/>
            <a:ext cx="2319403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395536" y="2636912"/>
            <a:ext cx="2271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latin typeface="Book Antiqua" pitchFamily="18" charset="0"/>
              </a:rPr>
              <a:t>Упертий як …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2271" y="2612571"/>
          <a:ext cx="2710543" cy="604158"/>
        </p:xfrm>
        <a:graphic>
          <a:graphicData uri="http://schemas.openxmlformats.org/drawingml/2006/table">
            <a:tbl>
              <a:tblPr/>
              <a:tblGrid>
                <a:gridCol w="2710543"/>
              </a:tblGrid>
              <a:tr h="60415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3528" y="3573016"/>
            <a:ext cx="2153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latin typeface="Book Antiqua" pitchFamily="18" charset="0"/>
              </a:rPr>
              <a:t>Хитрий як …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63286" y="3526971"/>
          <a:ext cx="2759528" cy="636815"/>
        </p:xfrm>
        <a:graphic>
          <a:graphicData uri="http://schemas.openxmlformats.org/drawingml/2006/table">
            <a:tbl>
              <a:tblPr/>
              <a:tblGrid>
                <a:gridCol w="2759528"/>
              </a:tblGrid>
              <a:tr h="63681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67544" y="4581128"/>
            <a:ext cx="2717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latin typeface="Book Antiqua" pitchFamily="18" charset="0"/>
              </a:rPr>
              <a:t>Полохливий як …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93914" y="4637314"/>
          <a:ext cx="2841172" cy="522515"/>
        </p:xfrm>
        <a:graphic>
          <a:graphicData uri="http://schemas.openxmlformats.org/drawingml/2006/table">
            <a:tbl>
              <a:tblPr/>
              <a:tblGrid>
                <a:gridCol w="2841172"/>
              </a:tblGrid>
              <a:tr h="52251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012160" y="3068960"/>
            <a:ext cx="2291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latin typeface="Book Antiqua" pitchFamily="18" charset="0"/>
              </a:rPr>
              <a:t>Колючий як …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5959929" y="3086100"/>
          <a:ext cx="2645228" cy="506186"/>
        </p:xfrm>
        <a:graphic>
          <a:graphicData uri="http://schemas.openxmlformats.org/drawingml/2006/table">
            <a:tbl>
              <a:tblPr/>
              <a:tblGrid>
                <a:gridCol w="2645228"/>
              </a:tblGrid>
              <a:tr h="5061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940152" y="4725144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latin typeface="Book Antiqua" pitchFamily="18" charset="0"/>
              </a:rPr>
              <a:t>Надутий як …</a:t>
            </a:r>
            <a:endParaRPr lang="ru-RU" sz="2400" b="1" i="1" dirty="0">
              <a:latin typeface="Book Antiqua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5796643" y="4767943"/>
          <a:ext cx="2628900" cy="506186"/>
        </p:xfrm>
        <a:graphic>
          <a:graphicData uri="http://schemas.openxmlformats.org/drawingml/2006/table">
            <a:tbl>
              <a:tblPr/>
              <a:tblGrid>
                <a:gridCol w="2628900"/>
              </a:tblGrid>
              <a:tr h="50618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zoom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експрес-урок з авраменко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0"/>
            <a:ext cx="8172400" cy="5085184"/>
          </a:xfrm>
          <a:prstGeom prst="rect">
            <a:avLst/>
          </a:prstGeom>
        </p:spPr>
      </p:pic>
      <p:pic>
        <p:nvPicPr>
          <p:cNvPr id="4" name="Рисунок 3" descr="білоч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762000"/>
            <a:ext cx="5504000" cy="3096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56176" y="5661248"/>
            <a:ext cx="1686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Перегляд відео</a:t>
            </a:r>
            <a:endParaRPr lang="ru-RU" dirty="0"/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Звідки виник фразеологізм розтікатися мислю по древу - експрес-урок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304800" y="750912"/>
            <a:ext cx="97536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 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53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0070C0"/>
                </a:solidFill>
                <a:latin typeface="Book Antiqua" pitchFamily="18" charset="0"/>
              </a:rPr>
              <a:t>        </a:t>
            </a:r>
            <a:r>
              <a:rPr lang="uk-UA" sz="5300" b="1" i="1" dirty="0" smtClean="0">
                <a:solidFill>
                  <a:srgbClr val="0070C0"/>
                </a:solidFill>
                <a:latin typeface="Book Antiqua" pitchFamily="18" charset="0"/>
              </a:rPr>
              <a:t>Гра</a:t>
            </a:r>
            <a:r>
              <a:rPr lang="uk-UA" sz="5300" b="1" i="1" dirty="0" smtClean="0">
                <a:solidFill>
                  <a:srgbClr val="002060"/>
                </a:solidFill>
                <a:latin typeface="Book Antiqua" pitchFamily="18" charset="0"/>
              </a:rPr>
              <a:t> </a:t>
            </a:r>
            <a:r>
              <a:rPr lang="uk-UA" sz="5300" b="1" i="1" dirty="0" smtClean="0">
                <a:latin typeface="Book Antiqua" pitchFamily="18" charset="0"/>
              </a:rPr>
              <a:t>  </a:t>
            </a:r>
            <a:r>
              <a:rPr lang="uk-UA" sz="5300" b="1" i="1" dirty="0" err="1" smtClean="0">
                <a:solidFill>
                  <a:srgbClr val="FF0000"/>
                </a:solidFill>
                <a:latin typeface="Book Antiqua" pitchFamily="18" charset="0"/>
              </a:rPr>
              <a:t>“Решето”</a:t>
            </a:r>
            <a:endParaRPr lang="ru-RU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решет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4446000"/>
            <a:ext cx="3888432" cy="241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211960" y="1412776"/>
            <a:ext cx="49320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latin typeface="Book Antiqua" pitchFamily="18" charset="0"/>
              </a:rPr>
              <a:t>Завдання* </a:t>
            </a:r>
            <a:r>
              <a:rPr lang="uk-UA" sz="3200" b="1" i="1" dirty="0" smtClean="0">
                <a:solidFill>
                  <a:srgbClr val="0070C0"/>
                </a:solidFill>
                <a:latin typeface="Book Antiqua" pitchFamily="18" charset="0"/>
              </a:rPr>
              <a:t>записані </a:t>
            </a:r>
            <a:r>
              <a:rPr lang="uk-UA" sz="3200" b="1" i="1" dirty="0">
                <a:solidFill>
                  <a:srgbClr val="0070C0"/>
                </a:solidFill>
                <a:latin typeface="Book Antiqua" pitchFamily="18" charset="0"/>
              </a:rPr>
              <a:t>фразеологізми потрібно просіяти так, щоб залишились лише </a:t>
            </a:r>
            <a:r>
              <a:rPr lang="uk-UA" sz="3200" b="1" i="1" dirty="0" smtClean="0">
                <a:solidFill>
                  <a:srgbClr val="0070C0"/>
                </a:solidFill>
                <a:latin typeface="Book Antiqua" pitchFamily="18" charset="0"/>
              </a:rPr>
              <a:t>ті, </a:t>
            </a:r>
            <a:r>
              <a:rPr lang="uk-UA" sz="3200" b="1" i="1" dirty="0">
                <a:solidFill>
                  <a:srgbClr val="0070C0"/>
                </a:solidFill>
                <a:latin typeface="Book Antiqua" pitchFamily="18" charset="0"/>
              </a:rPr>
              <a:t>які мають значення «багато». </a:t>
            </a:r>
            <a:endParaRPr lang="ru-RU" sz="3200" b="1" i="1" dirty="0">
              <a:solidFill>
                <a:srgbClr val="0070C0"/>
              </a:solidFill>
              <a:latin typeface="Book Antiqua" pitchFamily="18" charset="0"/>
            </a:endParaRPr>
          </a:p>
        </p:txBody>
      </p:sp>
      <p:pic>
        <p:nvPicPr>
          <p:cNvPr id="5" name="Рисунок 4" descr="пінокіо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340768"/>
            <a:ext cx="3923928" cy="4968552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err="1" smtClean="0">
                <a:solidFill>
                  <a:srgbClr val="00B0F0"/>
                </a:solidFill>
                <a:latin typeface="Book Antiqua" pitchFamily="18" charset="0"/>
              </a:rPr>
              <a:t>Завдання-цікавинка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b="1" i="1" dirty="0" err="1" smtClean="0">
                <a:solidFill>
                  <a:srgbClr val="7030A0"/>
                </a:solidFill>
                <a:latin typeface="Book Antiqua" pitchFamily="18" charset="0"/>
              </a:rPr>
              <a:t>“Відгадай</a:t>
            </a:r>
            <a:r>
              <a:rPr lang="uk-UA" b="1" i="1" dirty="0" smtClean="0">
                <a:solidFill>
                  <a:srgbClr val="7030A0"/>
                </a:solidFill>
                <a:latin typeface="Book Antiqua" pitchFamily="18" charset="0"/>
              </a:rPr>
              <a:t> </a:t>
            </a:r>
            <a:r>
              <a:rPr lang="uk-UA" b="1" i="1" dirty="0" err="1" smtClean="0">
                <a:solidFill>
                  <a:srgbClr val="7030A0"/>
                </a:solidFill>
                <a:latin typeface="Book Antiqua" pitchFamily="18" charset="0"/>
              </a:rPr>
              <a:t>фразеологізм”</a:t>
            </a:r>
            <a:endParaRPr lang="ru-RU" b="1" i="1" dirty="0">
              <a:solidFill>
                <a:srgbClr val="7030A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Картинки по запросу фразеологизмы в картинках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54700" t="60846" r="14361" b="6405"/>
          <a:stretch/>
        </p:blipFill>
        <p:spPr bwMode="auto">
          <a:xfrm>
            <a:off x="323528" y="1628800"/>
            <a:ext cx="1800200" cy="230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4" name="Рисунок 3" descr="http://lipatnikova-tl.ru/wp-content/gallery/frazeologizm/%D0%A1%D0%BB%D0%B0%D0%B9%D0%B43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18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15233" t="3385" r="15656" b="41514"/>
          <a:stretch/>
        </p:blipFill>
        <p:spPr bwMode="auto">
          <a:xfrm>
            <a:off x="2555776" y="1700808"/>
            <a:ext cx="2354171" cy="2185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5" name="Рисунок 4" descr="Похожее изображение"/>
          <p:cNvPicPr/>
          <p:nvPr/>
        </p:nvPicPr>
        <p:blipFill rotWithShape="1">
          <a:blip r:embed="rId19" cstate="print">
            <a:extLst>
              <a:ext uri="{BEBA8EAE-BF5A-486C-A8C5-ECC9F3942E4B}">
                <a14:imgProp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21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b="16197"/>
          <a:stretch/>
        </p:blipFill>
        <p:spPr bwMode="auto">
          <a:xfrm>
            <a:off x="5724128" y="1772815"/>
            <a:ext cx="2376264" cy="266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6" name="Рисунок 5" descr="затягивать какое-то дело, нудно и медленно говорить . Тянуть кота за хвост. "/>
          <p:cNvPicPr/>
          <p:nvPr/>
        </p:nvPicPr>
        <p:blipFill rotWithShape="1">
          <a:blip r:embed="rId22" cstate="print">
            <a:extLst>
              <a:ext uri="{BEBA8EAE-BF5A-486C-A8C5-ECC9F3942E4B}">
                <a14:imgProp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25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2969" t="5624" r="66562" b="36667"/>
          <a:stretch/>
        </p:blipFill>
        <p:spPr bwMode="auto">
          <a:xfrm>
            <a:off x="611560" y="4221087"/>
            <a:ext cx="2232248" cy="24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7" name="Рисунок 6" descr="http://xn--i1abbnckbmcl9fb.xn--p1ai/%D1%81%D1%82%D0%B0%D1%82%D1%8C%D0%B8/653282/presentation/22.jpg"/>
          <p:cNvPicPr/>
          <p:nvPr/>
        </p:nvPicPr>
        <p:blipFill rotWithShape="1">
          <a:blip r:embed="rId26" cstate="print">
            <a:extLst>
              <a:ext uri="{BEBA8EAE-BF5A-486C-A8C5-ECC9F3942E4B}">
                <a14:imgProp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29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2000" t="50666" r="60125" b="10167"/>
          <a:stretch/>
        </p:blipFill>
        <p:spPr bwMode="auto">
          <a:xfrm>
            <a:off x="3131840" y="4437113"/>
            <a:ext cx="3168352" cy="2420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8" name="Рисунок 7" descr="фразеологизмы в картинках"/>
          <p:cNvPicPr/>
          <p:nvPr/>
        </p:nvPicPr>
        <p:blipFill rotWithShape="1">
          <a:blip r:embed="rId30" cstate="print">
            <a:extLst>
              <a:ext uri="{BEBA8EAE-BF5A-486C-A8C5-ECC9F3942E4B}">
                <a14:imgProps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3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2631" t="34259" r="66877" b="45185"/>
          <a:stretch/>
        </p:blipFill>
        <p:spPr bwMode="auto">
          <a:xfrm>
            <a:off x="6588224" y="4797152"/>
            <a:ext cx="2304256" cy="18720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ransition spd="slow">
    <p:pull dir="r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002060"/>
                </a:solidFill>
                <a:latin typeface="Book Antiqua" pitchFamily="18" charset="0"/>
              </a:rPr>
              <a:t>Творча робота</a:t>
            </a:r>
            <a:r>
              <a:rPr lang="uk-UA" b="1" i="1" dirty="0" smtClean="0">
                <a:latin typeface="Book Antiqua" pitchFamily="18" charset="0"/>
              </a:rPr>
              <a:t/>
            </a:r>
            <a:br>
              <a:rPr lang="uk-UA" b="1" i="1" dirty="0" smtClean="0">
                <a:latin typeface="Book Antiqua" pitchFamily="18" charset="0"/>
              </a:rPr>
            </a:br>
            <a:r>
              <a:rPr lang="uk-UA" b="1" i="1" dirty="0" smtClean="0">
                <a:solidFill>
                  <a:srgbClr val="00B050"/>
                </a:solidFill>
                <a:latin typeface="Book Antiqua" pitchFamily="18" charset="0"/>
              </a:rPr>
              <a:t>Складання хмари слів із фразеологізмів</a:t>
            </a:r>
            <a:endParaRPr lang="ru-RU" b="1" i="1" dirty="0">
              <a:solidFill>
                <a:srgbClr val="00B05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фразеологізм хмара слів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780928"/>
            <a:ext cx="4191000" cy="3901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хмара фразеологізми дельфін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1916832"/>
            <a:ext cx="4526337" cy="36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ipe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 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4643438" y="1798638"/>
            <a:ext cx="4321175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Хмари слів допомагають</a:t>
            </a:r>
            <a:endParaRPr lang="ru-RU" altLang="ru-RU" dirty="0">
              <a:ea typeface="Calibri" pitchFamily="34" charset="0"/>
              <a:cs typeface="Times New Roman" pitchFamily="18" charset="0"/>
            </a:endParaRPr>
          </a:p>
          <a:p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uk-UA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візуалізувати</a:t>
            </a:r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термінологію з певної теми. </a:t>
            </a:r>
            <a:endParaRPr lang="ru-RU" altLang="ru-RU" dirty="0">
              <a:cs typeface="Calibri" pitchFamily="34" charset="0"/>
            </a:endParaRPr>
          </a:p>
          <a:p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швидко</a:t>
            </a:r>
            <a:r>
              <a:rPr lang="ru-RU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запам'ята</a:t>
            </a:r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інформаці</a:t>
            </a:r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ю  </a:t>
            </a:r>
            <a:endParaRPr lang="ru-RU" altLang="ru-RU" dirty="0">
              <a:cs typeface="Calibri" pitchFamily="34" charset="0"/>
            </a:endParaRPr>
          </a:p>
          <a:p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зробити акценти на ключових моментах із теми вивчення. </a:t>
            </a:r>
            <a:endParaRPr lang="ru-RU" altLang="ru-RU" dirty="0">
              <a:cs typeface="Calibri" pitchFamily="34" charset="0"/>
            </a:endParaRPr>
          </a:p>
          <a:p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сприя</a:t>
            </a:r>
            <a:r>
              <a:rPr lang="uk-UA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ти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переосмисленню</a:t>
            </a:r>
            <a:r>
              <a:rPr lang="ru-RU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систематизації</a:t>
            </a:r>
            <a:r>
              <a:rPr lang="ru-RU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матеріалу</a:t>
            </a:r>
            <a:r>
              <a:rPr lang="ru-RU" alt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altLang="ru-RU" dirty="0">
              <a:cs typeface="Calibri" pitchFamily="34" charset="0"/>
            </a:endParaRPr>
          </a:p>
        </p:txBody>
      </p:sp>
      <p:pic>
        <p:nvPicPr>
          <p:cNvPr id="1026" name="Picture 2" descr="https://go1.imgsmail.ru/imgpreview?key=3b7fd5919ade3ef9&amp;mb=imgdb_preview_20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525" y="2185697"/>
            <a:ext cx="4545782" cy="337958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72" name="Прямоугольник 2"/>
          <p:cNvSpPr>
            <a:spLocks noChangeArrowheads="1"/>
          </p:cNvSpPr>
          <p:nvPr/>
        </p:nvSpPr>
        <p:spPr bwMode="auto">
          <a:xfrm>
            <a:off x="468313" y="161925"/>
            <a:ext cx="7920037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altLang="ru-RU" sz="3600" b="1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Хмара слів </a:t>
            </a:r>
            <a:r>
              <a:rPr lang="ru-RU" alt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(хмара тегів, або зважений список)  – це візуальне відтворення списку слів, категорій чи міток на єдиному спільному зображенні.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7030A0"/>
                </a:solidFill>
                <a:latin typeface="Book Antiqua" pitchFamily="18" charset="0"/>
              </a:rPr>
              <a:t>Художня лабораторія</a:t>
            </a:r>
            <a:endParaRPr lang="ru-RU" b="1" i="1" dirty="0">
              <a:solidFill>
                <a:srgbClr val="7030A0"/>
              </a:solidFill>
              <a:latin typeface="Book Antiqu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9" y="1412776"/>
            <a:ext cx="8136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C00000"/>
                </a:solidFill>
                <a:latin typeface="Book Antiqua" pitchFamily="18" charset="0"/>
              </a:rPr>
              <a:t>Завдання* </a:t>
            </a:r>
            <a:r>
              <a:rPr lang="uk-UA" sz="2400" b="1" i="1" dirty="0" smtClean="0">
                <a:solidFill>
                  <a:srgbClr val="7030A0"/>
                </a:solidFill>
                <a:latin typeface="Book Antiqua" pitchFamily="18" charset="0"/>
              </a:rPr>
              <a:t>за допомогою технології </a:t>
            </a:r>
            <a:r>
              <a:rPr lang="uk-UA" sz="2400" b="1" i="1" dirty="0" err="1" smtClean="0">
                <a:solidFill>
                  <a:srgbClr val="7030A0"/>
                </a:solidFill>
                <a:latin typeface="Book Antiqua" pitchFamily="18" charset="0"/>
              </a:rPr>
              <a:t>скрайбінгу</a:t>
            </a:r>
            <a:r>
              <a:rPr lang="uk-UA" sz="2400" b="1" i="1" dirty="0" smtClean="0">
                <a:solidFill>
                  <a:srgbClr val="7030A0"/>
                </a:solidFill>
                <a:latin typeface="Book Antiqua" pitchFamily="18" charset="0"/>
              </a:rPr>
              <a:t> намалюйте малюнок до притчі. Подумайте, який фразеологізм найкраще відповідає змісту твору.</a:t>
            </a:r>
            <a:endParaRPr lang="ru-RU" sz="2400" b="1" i="1" dirty="0">
              <a:solidFill>
                <a:srgbClr val="7030A0"/>
              </a:solidFill>
              <a:latin typeface="Book Antiqua" pitchFamily="18" charset="0"/>
            </a:endParaRPr>
          </a:p>
        </p:txBody>
      </p:sp>
      <p:pic>
        <p:nvPicPr>
          <p:cNvPr id="4" name="Рисунок 3" descr="палітра фарб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3068960"/>
            <a:ext cx="5940000" cy="3564000"/>
          </a:xfrm>
          <a:prstGeom prst="rect">
            <a:avLst/>
          </a:prstGeom>
        </p:spPr>
      </p:pic>
      <p:pic>
        <p:nvPicPr>
          <p:cNvPr id="5" name="krasivie_melodii_-__(z2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611560" y="378904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00B0F0"/>
                </a:solidFill>
                <a:latin typeface="Book Antiqua" pitchFamily="18" charset="0"/>
              </a:rPr>
              <a:t>Притча </a:t>
            </a:r>
            <a:r>
              <a:rPr lang="uk-UA" b="1" i="1" dirty="0" smtClean="0">
                <a:latin typeface="Book Antiqua" pitchFamily="18" charset="0"/>
              </a:rPr>
              <a:t>  </a:t>
            </a:r>
            <a:r>
              <a:rPr lang="uk-UA" b="1" i="1" dirty="0" err="1" smtClean="0">
                <a:solidFill>
                  <a:srgbClr val="92D050"/>
                </a:solidFill>
                <a:latin typeface="Book Antiqua" pitchFamily="18" charset="0"/>
              </a:rPr>
              <a:t>“Кульбабка”</a:t>
            </a:r>
            <a:endParaRPr lang="ru-RU" b="1" i="1" dirty="0">
              <a:solidFill>
                <a:srgbClr val="92D05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кульбаб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38100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репя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340768"/>
            <a:ext cx="3429000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репях на собачці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4437112"/>
            <a:ext cx="4061024" cy="20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zoom dir="in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002060"/>
                </a:solidFill>
                <a:latin typeface="Book Antiqua" pitchFamily="18" charset="0"/>
              </a:rPr>
              <a:t>Лабораторія міжнародних досліджень</a:t>
            </a:r>
            <a:br>
              <a:rPr lang="uk-UA" b="1" i="1" dirty="0" smtClean="0">
                <a:solidFill>
                  <a:srgbClr val="002060"/>
                </a:solidFill>
                <a:latin typeface="Book Antiqua" pitchFamily="18" charset="0"/>
              </a:rPr>
            </a:br>
            <a:r>
              <a:rPr lang="en-US" b="1" i="1" dirty="0" smtClean="0">
                <a:solidFill>
                  <a:srgbClr val="C00000"/>
                </a:solidFill>
                <a:latin typeface="Book Antiqua" pitchFamily="18" charset="0"/>
              </a:rPr>
              <a:t>England / London  </a:t>
            </a:r>
            <a:endParaRPr lang="ru-RU" b="1" i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London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16505"/>
            <a:ext cx="9144000" cy="5141495"/>
          </a:xfrm>
          <a:prstGeom prst="rect">
            <a:avLst/>
          </a:prstGeom>
        </p:spPr>
      </p:pic>
    </p:spTree>
  </p:cSld>
  <p:clrMapOvr>
    <a:masterClrMapping/>
  </p:clrMapOvr>
  <p:transition spd="slow">
    <p:cover dir="l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0070C0"/>
                </a:solidFill>
                <a:latin typeface="Book Antiqua" pitchFamily="18" charset="0"/>
              </a:rPr>
              <a:t>Фразеологізми</a:t>
            </a:r>
            <a:r>
              <a:rPr lang="en-US" b="1" i="1" dirty="0" smtClean="0">
                <a:solidFill>
                  <a:srgbClr val="0070C0"/>
                </a:solidFill>
                <a:latin typeface="Book Antiqua" pitchFamily="18" charset="0"/>
              </a:rPr>
              <a:t> </a:t>
            </a:r>
            <a:r>
              <a:rPr lang="uk-UA" b="1" i="1" dirty="0" smtClean="0">
                <a:solidFill>
                  <a:srgbClr val="0070C0"/>
                </a:solidFill>
                <a:latin typeface="Book Antiqua" pitchFamily="18" charset="0"/>
              </a:rPr>
              <a:t>/</a:t>
            </a:r>
            <a:r>
              <a:rPr lang="en-US" b="1" i="1" dirty="0" smtClean="0">
                <a:solidFill>
                  <a:srgbClr val="FF0000"/>
                </a:solidFill>
                <a:latin typeface="Book Antiqua" pitchFamily="18" charset="0"/>
              </a:rPr>
              <a:t>idioms in English</a:t>
            </a:r>
            <a:endParaRPr lang="ru-RU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ідіоми в англ.мові.jpg"/>
          <p:cNvPicPr>
            <a:picLocks noChangeAspect="1"/>
          </p:cNvPicPr>
          <p:nvPr/>
        </p:nvPicPr>
        <p:blipFill>
          <a:blip r:embed="rId2" cstate="print"/>
          <a:srcRect t="6616"/>
          <a:stretch>
            <a:fillRect/>
          </a:stretch>
        </p:blipFill>
        <p:spPr>
          <a:xfrm>
            <a:off x="0" y="1340768"/>
            <a:ext cx="9144000" cy="5514262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00B0F0"/>
                </a:solidFill>
                <a:latin typeface="Book Antiqua" pitchFamily="18" charset="0"/>
              </a:rPr>
              <a:t>Телефонна розмова з використанням ідіом</a:t>
            </a:r>
            <a:endParaRPr lang="ru-RU" b="1" i="1" dirty="0">
              <a:solidFill>
                <a:srgbClr val="00B0F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телефонна розмов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600200"/>
            <a:ext cx="7344816" cy="4925144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фон 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352928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00B050"/>
                </a:solidFill>
                <a:latin typeface="Candara" pitchFamily="34" charset="0"/>
              </a:rPr>
              <a:t>Робота в зошиті досліджень з теми </a:t>
            </a:r>
            <a:r>
              <a:rPr lang="uk-UA" b="1" i="1" dirty="0" err="1" smtClean="0">
                <a:solidFill>
                  <a:srgbClr val="00B050"/>
                </a:solidFill>
                <a:latin typeface="Candara" pitchFamily="34" charset="0"/>
              </a:rPr>
              <a:t>“Фразеологізми”</a:t>
            </a:r>
            <a:endParaRPr lang="ru-RU" b="1" i="1" dirty="0">
              <a:solidFill>
                <a:srgbClr val="00B050"/>
              </a:solidFill>
              <a:latin typeface="Candara" pitchFamily="34" charset="0"/>
            </a:endParaRPr>
          </a:p>
        </p:txBody>
      </p:sp>
      <p:pic>
        <p:nvPicPr>
          <p:cNvPr id="3" name="Рисунок 2" descr="зошит 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44704">
            <a:off x="2088083" y="1662742"/>
            <a:ext cx="5112568" cy="51571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21218694">
            <a:off x="3679508" y="2966645"/>
            <a:ext cx="25446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latin typeface="Candara" pitchFamily="34" charset="0"/>
              </a:rPr>
              <a:t>  </a:t>
            </a:r>
            <a:r>
              <a:rPr lang="uk-UA" sz="2400" b="1" i="1" dirty="0" smtClean="0">
                <a:solidFill>
                  <a:srgbClr val="0070C0"/>
                </a:solidFill>
                <a:latin typeface="Candara" pitchFamily="34" charset="0"/>
              </a:rPr>
              <a:t>Дослідницький</a:t>
            </a:r>
          </a:p>
          <a:p>
            <a:r>
              <a:rPr lang="uk-UA" sz="2400" b="1" i="1" dirty="0" smtClean="0">
                <a:solidFill>
                  <a:srgbClr val="0070C0"/>
                </a:solidFill>
                <a:latin typeface="Candara" pitchFamily="34" charset="0"/>
              </a:rPr>
              <a:t>    практикум</a:t>
            </a:r>
          </a:p>
          <a:p>
            <a:r>
              <a:rPr lang="uk-UA" sz="2400" b="1" i="1" dirty="0" smtClean="0">
                <a:solidFill>
                  <a:srgbClr val="0070C0"/>
                </a:solidFill>
                <a:latin typeface="Candara" pitchFamily="34" charset="0"/>
              </a:rPr>
              <a:t>         з теми</a:t>
            </a:r>
          </a:p>
          <a:p>
            <a:r>
              <a:rPr lang="uk-UA" sz="2400" b="1" i="1" dirty="0" smtClean="0">
                <a:latin typeface="Candara" pitchFamily="34" charset="0"/>
              </a:rPr>
              <a:t> </a:t>
            </a:r>
            <a:r>
              <a:rPr lang="uk-UA" sz="2400" b="1" i="1" dirty="0" err="1" smtClean="0">
                <a:solidFill>
                  <a:srgbClr val="FF0000"/>
                </a:solidFill>
                <a:latin typeface="Candara" pitchFamily="34" charset="0"/>
              </a:rPr>
              <a:t>“Фразеологізми”</a:t>
            </a:r>
            <a:endParaRPr lang="ru-RU" sz="2400" b="1" i="1" dirty="0">
              <a:solidFill>
                <a:srgbClr val="FF0000"/>
              </a:solidFill>
              <a:latin typeface="Candara" pitchFamily="34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trick Thomas Hawes - Happy Go Lucky - Flowers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304800" y="750912"/>
            <a:ext cx="9753600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latin typeface="Candara" pitchFamily="34" charset="0"/>
              </a:rPr>
              <a:t>Домашнє завдання</a:t>
            </a:r>
            <a:endParaRPr lang="ru-RU" b="1" i="1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20000"/>
          </a:bodyPr>
          <a:lstStyle/>
          <a:p>
            <a:r>
              <a:rPr lang="uk-UA" b="1" dirty="0" smtClean="0">
                <a:solidFill>
                  <a:srgbClr val="00B050"/>
                </a:solidFill>
                <a:latin typeface="Candara" pitchFamily="34" charset="0"/>
              </a:rPr>
              <a:t>І група: </a:t>
            </a:r>
            <a:r>
              <a:rPr lang="uk-UA" b="1" i="1" dirty="0" smtClean="0">
                <a:solidFill>
                  <a:srgbClr val="0070C0"/>
                </a:solidFill>
                <a:latin typeface="Candara" pitchFamily="34" charset="0"/>
              </a:rPr>
              <a:t>*провести дослідження історії фразеологізму </a:t>
            </a:r>
            <a:r>
              <a:rPr lang="uk-UA" b="1" i="1" dirty="0" err="1" smtClean="0">
                <a:solidFill>
                  <a:srgbClr val="0070C0"/>
                </a:solidFill>
                <a:latin typeface="Candara" pitchFamily="34" charset="0"/>
              </a:rPr>
              <a:t>“гроші</a:t>
            </a:r>
            <a:r>
              <a:rPr lang="uk-UA" b="1" i="1" dirty="0" smtClean="0">
                <a:solidFill>
                  <a:srgbClr val="0070C0"/>
                </a:solidFill>
                <a:latin typeface="Candara" pitchFamily="34" charset="0"/>
              </a:rPr>
              <a:t> не </a:t>
            </a:r>
            <a:r>
              <a:rPr lang="uk-UA" b="1" i="1" dirty="0" err="1" smtClean="0">
                <a:solidFill>
                  <a:srgbClr val="0070C0"/>
                </a:solidFill>
                <a:latin typeface="Candara" pitchFamily="34" charset="0"/>
              </a:rPr>
              <a:t>пахнуть”</a:t>
            </a:r>
            <a:endParaRPr lang="uk-UA" b="1" i="1" dirty="0" smtClean="0">
              <a:solidFill>
                <a:srgbClr val="0070C0"/>
              </a:solidFill>
              <a:latin typeface="Candara" pitchFamily="34" charset="0"/>
            </a:endParaRPr>
          </a:p>
          <a:p>
            <a:endParaRPr lang="uk-UA" dirty="0" smtClean="0">
              <a:solidFill>
                <a:srgbClr val="0070C0"/>
              </a:solidFill>
              <a:latin typeface="Candara" pitchFamily="34" charset="0"/>
            </a:endParaRPr>
          </a:p>
          <a:p>
            <a:r>
              <a:rPr lang="uk-UA" b="1" dirty="0" smtClean="0">
                <a:solidFill>
                  <a:srgbClr val="7030A0"/>
                </a:solidFill>
                <a:latin typeface="Candara" pitchFamily="34" charset="0"/>
              </a:rPr>
              <a:t>ІІ група: </a:t>
            </a:r>
            <a:r>
              <a:rPr lang="uk-UA" b="1" i="1" dirty="0" smtClean="0">
                <a:solidFill>
                  <a:srgbClr val="0070C0"/>
                </a:solidFill>
                <a:latin typeface="Candara" pitchFamily="34" charset="0"/>
              </a:rPr>
              <a:t>*скласти і записати діалог на шкільну тему, використовуючи фразеологізми – синоніми або фразеологізми – антоніми.</a:t>
            </a:r>
          </a:p>
          <a:p>
            <a:endParaRPr lang="uk-UA" dirty="0" smtClean="0">
              <a:solidFill>
                <a:srgbClr val="0070C0"/>
              </a:solidFill>
              <a:latin typeface="Candara" pitchFamily="34" charset="0"/>
            </a:endParaRPr>
          </a:p>
          <a:p>
            <a:r>
              <a:rPr lang="uk-UA" b="1" dirty="0" smtClean="0">
                <a:solidFill>
                  <a:srgbClr val="C00000"/>
                </a:solidFill>
                <a:latin typeface="Candara" pitchFamily="34" charset="0"/>
              </a:rPr>
              <a:t>ІІІ група: </a:t>
            </a:r>
            <a:r>
              <a:rPr lang="uk-UA" b="1" i="1" dirty="0" smtClean="0">
                <a:solidFill>
                  <a:srgbClr val="0070C0"/>
                </a:solidFill>
                <a:latin typeface="Candara" pitchFamily="34" charset="0"/>
              </a:rPr>
              <a:t>*написати есе на тему </a:t>
            </a:r>
            <a:r>
              <a:rPr lang="uk-UA" b="1" i="1" dirty="0" err="1" smtClean="0">
                <a:solidFill>
                  <a:srgbClr val="0070C0"/>
                </a:solidFill>
                <a:latin typeface="Candara" pitchFamily="34" charset="0"/>
              </a:rPr>
              <a:t>“Чи</a:t>
            </a:r>
            <a:r>
              <a:rPr lang="uk-UA" b="1" i="1" dirty="0" smtClean="0">
                <a:solidFill>
                  <a:srgbClr val="0070C0"/>
                </a:solidFill>
                <a:latin typeface="Candara" pitchFamily="34" charset="0"/>
              </a:rPr>
              <a:t> врятує краса світ?”, використовуючи фразеологізми.</a:t>
            </a:r>
            <a:endParaRPr lang="ru-RU" b="1" i="1" dirty="0">
              <a:solidFill>
                <a:srgbClr val="0070C0"/>
              </a:solidFill>
              <a:latin typeface="Candara" pitchFamily="34" charset="0"/>
            </a:endParaRPr>
          </a:p>
        </p:txBody>
      </p:sp>
    </p:spTree>
  </p:cSld>
  <p:clrMapOvr>
    <a:masterClrMapping/>
  </p:clrMapOvr>
  <p:transition spd="slow">
    <p:comb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Candara" pitchFamily="34" charset="0"/>
              </a:rPr>
              <a:t>Рефлексія  </a:t>
            </a:r>
            <a:br>
              <a:rPr lang="uk-UA" b="1" i="1" dirty="0" smtClean="0">
                <a:solidFill>
                  <a:srgbClr val="C00000"/>
                </a:solidFill>
                <a:latin typeface="Candara" pitchFamily="34" charset="0"/>
              </a:rPr>
            </a:br>
            <a:r>
              <a:rPr lang="uk-UA" b="1" i="1" dirty="0" smtClean="0">
                <a:solidFill>
                  <a:srgbClr val="C00000"/>
                </a:solidFill>
                <a:latin typeface="Candara" pitchFamily="34" charset="0"/>
              </a:rPr>
              <a:t>                     Підсумок уроку     </a:t>
            </a:r>
            <a:endParaRPr lang="ru-RU" b="1" i="1" dirty="0">
              <a:solidFill>
                <a:srgbClr val="C00000"/>
              </a:solidFill>
              <a:latin typeface="Candar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76872"/>
            <a:ext cx="8686800" cy="3849291"/>
          </a:xfrm>
        </p:spPr>
        <p:txBody>
          <a:bodyPr>
            <a:normAutofit/>
          </a:bodyPr>
          <a:lstStyle/>
          <a:p>
            <a:r>
              <a:rPr lang="uk-UA" sz="3600" b="1" i="1" dirty="0" smtClean="0">
                <a:solidFill>
                  <a:srgbClr val="00B050"/>
                </a:solidFill>
                <a:latin typeface="Candara" pitchFamily="34" charset="0"/>
              </a:rPr>
              <a:t>Для мене на уроці найцікавішим було …</a:t>
            </a:r>
          </a:p>
          <a:p>
            <a:r>
              <a:rPr lang="uk-UA" sz="3600" b="1" i="1" dirty="0" smtClean="0">
                <a:solidFill>
                  <a:srgbClr val="00B0F0"/>
                </a:solidFill>
                <a:latin typeface="Candara" pitchFamily="34" charset="0"/>
              </a:rPr>
              <a:t>Я успішно засвоїв/їла матеріал з теми </a:t>
            </a:r>
            <a:r>
              <a:rPr lang="uk-UA" sz="3600" b="1" i="1" dirty="0" err="1" smtClean="0">
                <a:solidFill>
                  <a:srgbClr val="00B0F0"/>
                </a:solidFill>
                <a:latin typeface="Candara" pitchFamily="34" charset="0"/>
              </a:rPr>
              <a:t>“Фразеологізми”</a:t>
            </a:r>
            <a:r>
              <a:rPr lang="uk-UA" sz="3600" b="1" i="1" dirty="0" smtClean="0">
                <a:solidFill>
                  <a:srgbClr val="00B0F0"/>
                </a:solidFill>
                <a:latin typeface="Candara" pitchFamily="34" charset="0"/>
              </a:rPr>
              <a:t> і тепер умію …</a:t>
            </a:r>
          </a:p>
          <a:p>
            <a:r>
              <a:rPr lang="uk-UA" sz="3600" b="1" i="1" dirty="0" smtClean="0">
                <a:solidFill>
                  <a:srgbClr val="7030A0"/>
                </a:solidFill>
                <a:latin typeface="Candara" pitchFamily="34" charset="0"/>
              </a:rPr>
              <a:t>Чи здійснилися ваші очікування? </a:t>
            </a:r>
            <a:endParaRPr lang="ru-RU" sz="3600" b="1" i="1" dirty="0">
              <a:solidFill>
                <a:srgbClr val="7030A0"/>
              </a:solidFill>
              <a:latin typeface="Candara" pitchFamily="34" charset="0"/>
            </a:endParaRPr>
          </a:p>
        </p:txBody>
      </p:sp>
      <p:pic>
        <p:nvPicPr>
          <p:cNvPr id="4" name="Рисунок 3" descr="кейс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4797152"/>
            <a:ext cx="2880320" cy="22905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кейс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71400"/>
            <a:ext cx="2528392" cy="2528392"/>
          </a:xfrm>
          <a:prstGeom prst="rect">
            <a:avLst/>
          </a:prstGeom>
        </p:spPr>
      </p:pic>
    </p:spTree>
  </p:cSld>
  <p:clrMapOvr>
    <a:masterClrMapping/>
  </p:clrMapOvr>
  <p:transition spd="slow">
    <p:randomBar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7" y="476672"/>
            <a:ext cx="856895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atin typeface="Book Antiqua" pitchFamily="18" charset="0"/>
              </a:rPr>
              <a:t>	</a:t>
            </a:r>
            <a:r>
              <a:rPr lang="uk-UA" sz="3600" b="1" i="1" dirty="0" smtClean="0">
                <a:solidFill>
                  <a:srgbClr val="7030A0"/>
                </a:solidFill>
                <a:latin typeface="Book Antiqua" pitchFamily="18" charset="0"/>
              </a:rPr>
              <a:t>Фразеологізми – це  </a:t>
            </a:r>
            <a:r>
              <a:rPr lang="uk-UA" sz="3600" b="1" i="1" dirty="0" err="1" smtClean="0">
                <a:solidFill>
                  <a:srgbClr val="7030A0"/>
                </a:solidFill>
                <a:latin typeface="Book Antiqua" pitchFamily="18" charset="0"/>
              </a:rPr>
              <a:t>“маленькі</a:t>
            </a:r>
            <a:r>
              <a:rPr lang="uk-UA" sz="3600" b="1" i="1" dirty="0" smtClean="0">
                <a:solidFill>
                  <a:srgbClr val="7030A0"/>
                </a:solidFill>
                <a:latin typeface="Book Antiqua" pitchFamily="18" charset="0"/>
              </a:rPr>
              <a:t>, за словами Івана Франка, скарби нашої мови й народного досвіду – діаманти, </a:t>
            </a:r>
          </a:p>
          <a:p>
            <a:r>
              <a:rPr lang="uk-UA" sz="3600" b="1" i="1" dirty="0" smtClean="0">
                <a:solidFill>
                  <a:srgbClr val="7030A0"/>
                </a:solidFill>
                <a:latin typeface="Book Antiqua" pitchFamily="18" charset="0"/>
              </a:rPr>
              <a:t>в них збережена глибока істина про характер, мораль, </a:t>
            </a:r>
          </a:p>
          <a:p>
            <a:r>
              <a:rPr lang="uk-UA" sz="3600" b="1" i="1" dirty="0" smtClean="0">
                <a:solidFill>
                  <a:srgbClr val="7030A0"/>
                </a:solidFill>
                <a:latin typeface="Book Antiqua" pitchFamily="18" charset="0"/>
              </a:rPr>
              <a:t>етику, </a:t>
            </a:r>
          </a:p>
          <a:p>
            <a:r>
              <a:rPr lang="uk-UA" sz="3600" b="1" i="1" dirty="0" smtClean="0">
                <a:solidFill>
                  <a:srgbClr val="7030A0"/>
                </a:solidFill>
                <a:latin typeface="Book Antiqua" pitchFamily="18" charset="0"/>
              </a:rPr>
              <a:t>вірування </a:t>
            </a:r>
            <a:r>
              <a:rPr lang="uk-UA" sz="3600" b="1" i="1" dirty="0" err="1" smtClean="0">
                <a:solidFill>
                  <a:srgbClr val="7030A0"/>
                </a:solidFill>
                <a:latin typeface="Book Antiqua" pitchFamily="18" charset="0"/>
              </a:rPr>
              <a:t>нації”</a:t>
            </a:r>
            <a:r>
              <a:rPr lang="uk-UA" sz="3600" b="1" i="1" dirty="0" smtClean="0">
                <a:solidFill>
                  <a:srgbClr val="7030A0"/>
                </a:solidFill>
                <a:latin typeface="Book Antiqua" pitchFamily="18" charset="0"/>
              </a:rPr>
              <a:t>.</a:t>
            </a:r>
            <a:endParaRPr lang="ru-RU" sz="3600" b="1" i="1" dirty="0">
              <a:solidFill>
                <a:srgbClr val="7030A0"/>
              </a:solidFill>
              <a:latin typeface="Book Antiqua" pitchFamily="18" charset="0"/>
            </a:endParaRPr>
          </a:p>
        </p:txBody>
      </p:sp>
      <p:pic>
        <p:nvPicPr>
          <p:cNvPr id="9" name="Рисунок 8" descr="діамант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02832" y="2348880"/>
            <a:ext cx="3041168" cy="2448000"/>
          </a:xfrm>
          <a:prstGeom prst="rect">
            <a:avLst/>
          </a:prstGeom>
        </p:spPr>
      </p:pic>
      <p:pic>
        <p:nvPicPr>
          <p:cNvPr id="11" name="Рисунок 10" descr="діамант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4482000"/>
            <a:ext cx="2951722" cy="2376000"/>
          </a:xfrm>
          <a:prstGeom prst="rect">
            <a:avLst/>
          </a:prstGeom>
        </p:spPr>
      </p:pic>
      <p:pic>
        <p:nvPicPr>
          <p:cNvPr id="12" name="Рисунок 11" descr="діамант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645024"/>
            <a:ext cx="3130614" cy="2520000"/>
          </a:xfrm>
          <a:prstGeom prst="rect">
            <a:avLst/>
          </a:prstGeom>
        </p:spPr>
      </p:pic>
      <p:pic>
        <p:nvPicPr>
          <p:cNvPr id="13" name="Рисунок 12" descr="діамант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76800"/>
            <a:ext cx="2461260" cy="19812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майл радіст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260648"/>
            <a:ext cx="803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7030A0"/>
                </a:solidFill>
                <a:latin typeface="Book Antiqua" pitchFamily="18" charset="0"/>
              </a:rPr>
              <a:t>Дякую, діти, за плідну роботу на уроці!</a:t>
            </a:r>
            <a:endParaRPr lang="ru-RU" sz="3200" b="1" i="1" dirty="0">
              <a:solidFill>
                <a:srgbClr val="7030A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1644</TotalTime>
  <Words>534</Words>
  <Application>Microsoft Office PowerPoint</Application>
  <PresentationFormat>Экран (4:3)</PresentationFormat>
  <Paragraphs>154</Paragraphs>
  <Slides>43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Відкритий урок української мови  в 11 класі</vt:lpstr>
      <vt:lpstr>     Привітання</vt:lpstr>
      <vt:lpstr>Урок – подорож за скарбами рідної мови</vt:lpstr>
      <vt:lpstr>Слайд 4</vt:lpstr>
      <vt:lpstr>Слайд 5</vt:lpstr>
      <vt:lpstr>Слайд 6</vt:lpstr>
      <vt:lpstr>Слайд 7</vt:lpstr>
      <vt:lpstr>Слайд 8</vt:lpstr>
      <vt:lpstr>Слайд 9</vt:lpstr>
      <vt:lpstr>ДЕВІЗ уроку</vt:lpstr>
      <vt:lpstr>Спостереження Завдання*наведіть приклади фразеологізмів до малюнків та поясніть їхні значення.</vt:lpstr>
      <vt:lpstr>Проблемне питання: -Навіщо потрібні знання фразеології?</vt:lpstr>
      <vt:lpstr>   Фразеологізм (від грец. Phrasis –вираз і Logos – вчення) – це вчення про вираз.  Розповідь учня про Грецію  Пошукова робота з текстом Завдання* віднайти фразеологізми та визначити їхнє лексичне значення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Гра    “Постав латку”</vt:lpstr>
      <vt:lpstr>Слайд 27</vt:lpstr>
      <vt:lpstr>Слайд 28</vt:lpstr>
      <vt:lpstr>        Гра   “Решето”</vt:lpstr>
      <vt:lpstr>Завдання-цікавинка “Відгадай фразеологізм”</vt:lpstr>
      <vt:lpstr>Творча робота Складання хмари слів із фразеологізмів</vt:lpstr>
      <vt:lpstr>Слайд 32</vt:lpstr>
      <vt:lpstr>Художня лабораторія</vt:lpstr>
      <vt:lpstr>Притча   “Кульбабка”</vt:lpstr>
      <vt:lpstr>Лабораторія міжнародних досліджень England / London  </vt:lpstr>
      <vt:lpstr>Фразеологізми /idioms in English</vt:lpstr>
      <vt:lpstr>Телефонна розмова з використанням ідіом</vt:lpstr>
      <vt:lpstr>Робота в зошиті досліджень з теми “Фразеологізми”</vt:lpstr>
      <vt:lpstr>Слайд 39</vt:lpstr>
      <vt:lpstr>Домашнє завдання</vt:lpstr>
      <vt:lpstr>Рефлексія                        Підсумок уроку     </vt:lpstr>
      <vt:lpstr>Слайд 42</vt:lpstr>
      <vt:lpstr>Слайд 43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Відкритий урок української мови  в 11 класі</dc:title>
  <dc:creator>vip</dc:creator>
  <cp:lastModifiedBy>vip</cp:lastModifiedBy>
  <cp:revision>127</cp:revision>
  <dcterms:created xsi:type="dcterms:W3CDTF">2023-03-27T08:41:44Z</dcterms:created>
  <dcterms:modified xsi:type="dcterms:W3CDTF">2025-01-07T21:05:31Z</dcterms:modified>
</cp:coreProperties>
</file>