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407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9010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937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2962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413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976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1490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798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3420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021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561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2599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61967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3007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86591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32254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35346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9520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295A978-E822-48BC-BBBF-E4DCED44A2D2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FA1F562-BA48-4EF9-83AD-1A0DC4DF70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050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242465"/>
          </a:xfrm>
        </p:spPr>
        <p:txBody>
          <a:bodyPr>
            <a:no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Лексика повсякденного спілкування.</a:t>
            </a:r>
            <a:br>
              <a:rPr lang="uk-UA" b="1" dirty="0" smtClean="0">
                <a:solidFill>
                  <a:srgbClr val="FF0000"/>
                </a:solidFill>
              </a:rPr>
            </a:br>
            <a:r>
              <a:rPr lang="uk-UA" b="1" dirty="0" smtClean="0">
                <a:solidFill>
                  <a:srgbClr val="FF0000"/>
                </a:solidFill>
              </a:rPr>
              <a:t> Кухня</a:t>
            </a:r>
            <a:r>
              <a:rPr lang="uk-UA" b="1" dirty="0" smtClean="0">
                <a:solidFill>
                  <a:srgbClr val="FF0000"/>
                </a:solidFill>
              </a:rPr>
              <a:t>. Страви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388094"/>
            <a:ext cx="9144000" cy="4091534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Завдання: </a:t>
            </a:r>
            <a:endParaRPr lang="ru-RU" sz="2800" b="1" dirty="0" smtClean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 3" panose="05040102010807070707" pitchFamily="18" charset="2"/>
              <a:buChar char=""/>
              <a:tabLst>
                <a:tab pos="457200" algn="l"/>
              </a:tabLst>
            </a:pPr>
            <a:r>
              <a:rPr lang="uk-UA" dirty="0">
                <a:latin typeface="Times New Roman" panose="02020603050405020304" pitchFamily="18" charset="0"/>
              </a:rPr>
              <a:t>Розширити словниковий запас з теми «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Кухня. Страви </a:t>
            </a:r>
            <a:r>
              <a:rPr lang="uk-UA" dirty="0">
                <a:latin typeface="Times New Roman" panose="02020603050405020304" pitchFamily="18" charset="0"/>
              </a:rPr>
              <a:t>» за рахунок уведення нових лексичних одиниць.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 3" panose="05040102010807070707" pitchFamily="18" charset="2"/>
              <a:buChar char=""/>
              <a:tabLst>
                <a:tab pos="457200" algn="l"/>
              </a:tabLst>
            </a:pPr>
            <a:r>
              <a:rPr lang="uk-UA" dirty="0">
                <a:latin typeface="Times New Roman" panose="02020603050405020304" pitchFamily="18" charset="0"/>
              </a:rPr>
              <a:t>Сформувати орфоепічні вміння й навички правильного наголошування слів.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l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7927" y="4688633"/>
            <a:ext cx="6960636" cy="216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288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Збагачення словника</a:t>
            </a: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Прочитайте слова, співзвучні з російськими відповідниками, чітко вимовляючи й правильно їх наголошуючи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Овочі: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(суцвіття, насіння, листя, стебла, плоди, бульби, коренеплоди, цибулини) : баклажан, боби, горох, імбир, кабачок, капуста, кольрабі, кінза, морква, перець, петрушка, помідор, ревінь, редис,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спа́ржа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хрін, цвітна капуста, часник, шампіньйон, шпинат.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8017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756138"/>
            <a:ext cx="10515600" cy="5420825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Фрукти ( фрукти, ягоди), зернові культури: ананас, апельсин, вишня, лохина, грейпфрут, гречка, груша, диня, кукурудза,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лайм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лимон, малина, манго, мандарин, овес, персик, пшениця, пшоно, рис, слива, смородина, хурма, черешня, яблуко, ячмінь.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Напої: бальзам, вино, вода, йогурт,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еспресо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какао,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капучино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кефір, кисіль, компот, коньяк, лате, лимонад, лікер, мартіні, молоко, морс, ряжанка, ситро, фреш, чай, шампанське.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538" y="4031087"/>
            <a:ext cx="8088923" cy="198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0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Перші і другі страви: </a:t>
            </a:r>
            <a:r>
              <a:rPr lang="ru-RU" sz="36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01262"/>
            <a:ext cx="10515600" cy="4875701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Борщ, бульйон, капусняк, солянка, суп, варена ковбаса, вареники, відбивна котлета, галушка, зрази, копчена ковбаса, паста, пельмені, рагу, рублена котлета.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Гарніри й інші продукти харчування: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аджика, вермішель, гірчиця, кетчуп, куліш, макарони, рисова каша, сало, смалець, соус, спагеті,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чипси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Посуд, прибори, приладдя: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блюдо, блюдце, графин, джезва (або турка), каструля, ложка, миска, м’ясорубка, ніж,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пе́речниця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піала́, піднос, сковорідка, тарілка, чайник, чашка.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4183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Посуд, прибори, приладдя: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блюдо, блюдце, графин, джезва (або турка), каструля, ложка, миска, м’ясорубка, ніж, </a:t>
            </a:r>
            <a:r>
              <a:rPr lang="uk-UA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пе́речниця</a:t>
            </a:r>
            <a:r>
              <a:rPr lang="uk-UA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піала́, піднос, сковорідка, тарілка, чайник, чашка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2384" y="3263900"/>
            <a:ext cx="7221415" cy="2785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849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Відповідність слів в українській і російській мовах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Овочі: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Буряк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свекла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Гарбуз –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тыква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Жито – рожь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Картопля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картофель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Квасоля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фасоль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 – укроп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Огірок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огурец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7462" y="1354015"/>
            <a:ext cx="6629400" cy="5380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944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Печериця, шампіньйон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шампиньон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Селера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сельдерей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Соняшник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подсолнечник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Цибуля –лук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0" y="633046"/>
            <a:ext cx="5164016" cy="5842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514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Фрукти: </a:t>
            </a: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7523" y="1690688"/>
            <a:ext cx="5942227" cy="49732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9356" y="808892"/>
            <a:ext cx="5664444" cy="506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63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6863" y="1230923"/>
            <a:ext cx="5275384" cy="51874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3830" y="531202"/>
            <a:ext cx="8083062" cy="6098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805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Напої: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Горілка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водка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Кава – кофе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Пряжене молоко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топленое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молоко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Сік – сок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Узвар – компот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сухофруктов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8661" y="597877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9784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Перші й другі страви</a:t>
            </a: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Печеня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жаркое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Смажена риба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жареная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рыба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Смажена свинина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жареная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свинина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Смажене курча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жареный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цыпленок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Тушкована телятина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тушеная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телятина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Юшка – уха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9693" y="709246"/>
            <a:ext cx="44196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4954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Гарніри, приправи:</a:t>
            </a: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Вершки – сливки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Вершкове масло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сливочное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масло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Картопляне пюре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картофельное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пюре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Олія – масло (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подсолнечное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оливковое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О́́́́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цет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уксус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3076" y="756138"/>
            <a:ext cx="4278923" cy="610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8550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Посуд, прибори, приладдя:</a:t>
            </a:r>
            <a:endParaRPr lang="ru-RU" sz="3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Виделка – вилка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Деко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противень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Друшляк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дуршлаг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Кавник – кофейник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Кавомолка –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кофемолка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Кара́фа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графин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Ополоник – половник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4614" y="1565031"/>
            <a:ext cx="6037386" cy="513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418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62" y="1090246"/>
            <a:ext cx="8223051" cy="57677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1614" y="967154"/>
            <a:ext cx="6799385" cy="560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6968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Зауважте!</a:t>
            </a: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Треба казати </a:t>
            </a:r>
            <a:r>
              <a:rPr lang="uk-UA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перші блюда,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uk-UA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перші страви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адже блюдо – це посудина, воно може бути скляним, глиняним, круглим чи овальним, наприклад: </a:t>
            </a:r>
            <a:r>
              <a:rPr lang="uk-UA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срібному блюді винесли другу страву – запечену перепілку.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Розрізняйте слова </a:t>
            </a:r>
            <a:r>
              <a:rPr lang="uk-UA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їжа</a:t>
            </a:r>
            <a:r>
              <a:rPr lang="uk-UA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</a:t>
            </a:r>
            <a:r>
              <a:rPr lang="uk-UA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їда. Їжа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це продукти харчування, а </a:t>
            </a:r>
            <a:r>
              <a:rPr lang="uk-UA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їда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це процес споживання продуктів, наприклад: </a:t>
            </a:r>
            <a:r>
              <a:rPr lang="uk-UA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 час їди їжу треба ретельно  пережовувати.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09894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Вислови з народної мудрості:</a:t>
            </a: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18846"/>
            <a:ext cx="10943492" cy="4858117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Перший бублик глевкий. Перший млинець нанівець.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Усі люди на одне сонечко глядять, та не одне їдять.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рахувати сир, то й вареників не їсти.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Їж та хвали, щоб іще дали.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Найміть мене обідати.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води обіду не звариш.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соловей не співає, коли він їсти нічого не має.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2354" y="2644409"/>
            <a:ext cx="3909645" cy="391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7681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Редагування </a:t>
            </a: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Бульвар Тараса Шевченко довжиною три кілометра,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Бібіковський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бульвар – це його бувша назва.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Моя сестра купила квартиру в розстрочку, не дивлячись на економічну кризу, а я завжди казав: купувати – це її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уязвиме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місце.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Щоб добратися до музикальної школи, тобі треба повернути за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угол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будинка й пройти до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мраморної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бесідки.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61318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Правильний варіант слововживання </a:t>
            </a: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9500601"/>
              </p:ext>
            </p:extLst>
          </p:nvPr>
        </p:nvGraphicFramePr>
        <p:xfrm>
          <a:off x="838200" y="1494690"/>
          <a:ext cx="10257692" cy="4783020"/>
        </p:xfrm>
        <a:graphic>
          <a:graphicData uri="http://schemas.openxmlformats.org/drawingml/2006/table">
            <a:tbl>
              <a:tblPr firstRow="1" firstCol="1" bandRow="1"/>
              <a:tblGrid>
                <a:gridCol w="5128297">
                  <a:extLst>
                    <a:ext uri="{9D8B030D-6E8A-4147-A177-3AD203B41FA5}">
                      <a16:colId xmlns:a16="http://schemas.microsoft.com/office/drawing/2014/main" xmlns="" val="198376864"/>
                    </a:ext>
                  </a:extLst>
                </a:gridCol>
                <a:gridCol w="5129395">
                  <a:extLst>
                    <a:ext uri="{9D8B030D-6E8A-4147-A177-3AD203B41FA5}">
                      <a16:colId xmlns:a16="http://schemas.microsoft.com/office/drawing/2014/main" xmlns="" val="4026409055"/>
                    </a:ext>
                  </a:extLst>
                </a:gridCol>
              </a:tblGrid>
              <a:tr h="398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Неправильно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Правильно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87968328"/>
                  </a:ext>
                </a:extLst>
              </a:tr>
              <a:tr h="398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Зробити наступним чином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Зробити таким чином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87523625"/>
                  </a:ext>
                </a:extLst>
              </a:tr>
              <a:tr h="398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Тушити згідно рецепту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Тушкувати згідно з рецептом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56253458"/>
                  </a:ext>
                </a:extLst>
              </a:tr>
              <a:tr h="398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Жарити по рецепту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Смажити за рецептом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45847709"/>
                  </a:ext>
                </a:extLst>
              </a:tr>
              <a:tr h="398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Яйце всмятку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Некруте яйце, рідке яйце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73568457"/>
                  </a:ext>
                </a:extLst>
              </a:tr>
              <a:tr h="398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Свіжий творог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Свіжий сир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38206010"/>
                  </a:ext>
                </a:extLst>
              </a:tr>
              <a:tr h="398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Кофе зі сливками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Кава з вершками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75029062"/>
                  </a:ext>
                </a:extLst>
              </a:tr>
              <a:tr h="398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Уталити жажду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Утамувати спрагу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95710458"/>
                  </a:ext>
                </a:extLst>
              </a:tr>
              <a:tr h="398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Приємного апетиту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Смачного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17372340"/>
                  </a:ext>
                </a:extLst>
              </a:tr>
              <a:tr h="398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Пішов за водою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Пішов по воду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97736721"/>
                  </a:ext>
                </a:extLst>
              </a:tr>
              <a:tr h="398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Із- за нехватки досвіду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Через брак досвіду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24491950"/>
                  </a:ext>
                </a:extLst>
              </a:tr>
              <a:tr h="398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30869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57879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54783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Поетична хвилинка</a:t>
            </a: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19908"/>
            <a:ext cx="10515600" cy="515705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Яйце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розіб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є, білком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помаже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дерев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яну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лопату – та в піч,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тріскотітиме іскрами сажа –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Мініатюрна зоряна ніч.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хмелі замішаний,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видме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груди,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Зарум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янілий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круглий на вид.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Скоринка засмалена жаром буде,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Аж розіграється апетит.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підсохлому тісті кленова лопата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Вийме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черені, де пікся в теплі, -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зачарується білена хата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сонця пахучого на столі.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6489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41</TotalTime>
  <Words>855</Words>
  <Application>Microsoft Office PowerPoint</Application>
  <PresentationFormat>Широкоэкранный</PresentationFormat>
  <Paragraphs>109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Garamond</vt:lpstr>
      <vt:lpstr>Times New Roman</vt:lpstr>
      <vt:lpstr>Wingdings 3</vt:lpstr>
      <vt:lpstr>Натуральные материалы</vt:lpstr>
      <vt:lpstr>Лексика повсякденного спілкування.  Кухня. Страви </vt:lpstr>
      <vt:lpstr>Збагачення словника </vt:lpstr>
      <vt:lpstr>Презентация PowerPoint</vt:lpstr>
      <vt:lpstr>Перші і другі страви:  </vt:lpstr>
      <vt:lpstr>Посуд, прибори, приладдя:</vt:lpstr>
      <vt:lpstr>Відповідність слів в українській і російській мовах</vt:lpstr>
      <vt:lpstr>Презентация PowerPoint</vt:lpstr>
      <vt:lpstr>Фрукти:  </vt:lpstr>
      <vt:lpstr>Презентация PowerPoint</vt:lpstr>
      <vt:lpstr>Напої:</vt:lpstr>
      <vt:lpstr>Перші й другі страви </vt:lpstr>
      <vt:lpstr>Гарніри, приправи: </vt:lpstr>
      <vt:lpstr>Посуд, прибори, приладдя:</vt:lpstr>
      <vt:lpstr>Презентация PowerPoint</vt:lpstr>
      <vt:lpstr>Зауважте! </vt:lpstr>
      <vt:lpstr>Вислови з народної мудрості: </vt:lpstr>
      <vt:lpstr>Редагування  </vt:lpstr>
      <vt:lpstr>Правильний варіант слововживання  </vt:lpstr>
      <vt:lpstr>Поетична хвилинка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Кухня. Страви</dc:title>
  <dc:creator>Пользователь Windows</dc:creator>
  <cp:lastModifiedBy>org</cp:lastModifiedBy>
  <cp:revision>7</cp:revision>
  <dcterms:created xsi:type="dcterms:W3CDTF">2019-10-06T14:50:55Z</dcterms:created>
  <dcterms:modified xsi:type="dcterms:W3CDTF">2022-02-08T18:15:41Z</dcterms:modified>
</cp:coreProperties>
</file>