
<file path=[Content_Types].xml><?xml version="1.0" encoding="utf-8"?>
<Types xmlns="http://schemas.openxmlformats.org/package/2006/content-types">
  <Default Extension="png" ContentType="image/png"/>
  <Default Extension="mp3" ContentType="audio/mpe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05" r:id="rId1"/>
  </p:sldMasterIdLst>
  <p:sldIdLst>
    <p:sldId id="256" r:id="rId2"/>
    <p:sldId id="257" r:id="rId3"/>
    <p:sldId id="293" r:id="rId4"/>
    <p:sldId id="292" r:id="rId5"/>
    <p:sldId id="258" r:id="rId6"/>
    <p:sldId id="259" r:id="rId7"/>
    <p:sldId id="260" r:id="rId8"/>
    <p:sldId id="261" r:id="rId9"/>
    <p:sldId id="262" r:id="rId10"/>
    <p:sldId id="263" r:id="rId11"/>
    <p:sldId id="264" r:id="rId12"/>
    <p:sldId id="265" r:id="rId13"/>
    <p:sldId id="266" r:id="rId14"/>
    <p:sldId id="267" r:id="rId15"/>
    <p:sldId id="268" r:id="rId16"/>
    <p:sldId id="269" r:id="rId17"/>
    <p:sldId id="290" r:id="rId18"/>
    <p:sldId id="291" r:id="rId19"/>
    <p:sldId id="270" r:id="rId20"/>
    <p:sldId id="271" r:id="rId21"/>
    <p:sldId id="286" r:id="rId22"/>
    <p:sldId id="272" r:id="rId23"/>
    <p:sldId id="273" r:id="rId24"/>
    <p:sldId id="274" r:id="rId25"/>
    <p:sldId id="275" r:id="rId26"/>
    <p:sldId id="276" r:id="rId27"/>
    <p:sldId id="277" r:id="rId28"/>
    <p:sldId id="278" r:id="rId29"/>
    <p:sldId id="279" r:id="rId30"/>
    <p:sldId id="280" r:id="rId31"/>
    <p:sldId id="282" r:id="rId32"/>
    <p:sldId id="283" r:id="rId33"/>
    <p:sldId id="287" r:id="rId34"/>
    <p:sldId id="288" r:id="rId35"/>
    <p:sldId id="284" r:id="rId36"/>
    <p:sldId id="285"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2" autoAdjust="0"/>
    <p:restoredTop sz="94660"/>
  </p:normalViewPr>
  <p:slideViewPr>
    <p:cSldViewPr snapToGrid="0">
      <p:cViewPr varScale="1">
        <p:scale>
          <a:sx n="74" d="100"/>
          <a:sy n="74" d="100"/>
        </p:scale>
        <p:origin x="5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smtClean="0"/>
              <a:t>8/28/2021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72150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smtClean="0"/>
              <a:t>8/28/2021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531167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C6F822A4-8DA6-4447-9B1F-C5DB58435268}" type="datetimeFigureOut">
              <a:rPr lang="en-US" smtClean="0"/>
              <a:t>8/28/2021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38415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smtClean="0"/>
              <a:t>8/28/2021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070092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smtClean="0"/>
              <a:t>8/28/2021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37815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smtClean="0"/>
              <a:t>8/28/2021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735778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smtClean="0"/>
              <a:t>8/28/2021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1949459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DA16AA21-1863-4931-97CB-99D0A168701B}" type="datetimeFigureOut">
              <a:rPr lang="en-US" smtClean="0"/>
              <a:t>8/28/2021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0345375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772C379-9A7C-4C87-A116-CBE9F58B04C5}" type="datetimeFigureOut">
              <a:rPr lang="en-US" smtClean="0"/>
              <a:t>8/28/2021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45083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664C608-40B1-4030-A28D-5B74BC98ADCE}" type="datetimeFigureOut">
              <a:rPr lang="en-US" smtClean="0"/>
              <a:t>8/28/2021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5025257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664C608-40B1-4030-A28D-5B74BC98ADCE}" type="datetimeFigureOut">
              <a:rPr lang="en-US" smtClean="0"/>
              <a:t>8/28/2021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FAB73BC-B049-4115-A692-8D63A059BFB8}"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9400304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8664C608-40B1-4030-A28D-5B74BC98ADCE}" type="datetimeFigureOut">
              <a:rPr lang="en-US" smtClean="0"/>
              <a:t>8/28/2021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4735747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8664C608-40B1-4030-A28D-5B74BC98ADCE}" type="datetimeFigureOut">
              <a:rPr lang="en-US" smtClean="0"/>
              <a:t>8/28/2021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0701490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8664C608-40B1-4030-A28D-5B74BC98ADCE}" type="datetimeFigureOut">
              <a:rPr lang="en-US" smtClean="0"/>
              <a:t>8/28/2021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00273573"/>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smtClean="0"/>
              <a:t>8/28/2021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256776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smtClean="0"/>
              <a:t>8/28/2021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8069442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664C608-40B1-4030-A28D-5B74BC98ADCE}" type="datetimeFigureOut">
              <a:rPr lang="en-US" smtClean="0"/>
              <a:t>8/28/2021</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87279850"/>
      </p:ext>
    </p:extLst>
  </p:cSld>
  <p:clrMap bg1="lt1" tx1="dk1" bg2="lt2" tx2="dk2" accent1="accent1" accent2="accent2" accent3="accent3" accent4="accent4" accent5="accent5" accent6="accent6" hlink="hlink" folHlink="folHlink"/>
  <p:sldLayoutIdLst>
    <p:sldLayoutId id="2147483906" r:id="rId1"/>
    <p:sldLayoutId id="2147483907" r:id="rId2"/>
    <p:sldLayoutId id="2147483908" r:id="rId3"/>
    <p:sldLayoutId id="2147483909" r:id="rId4"/>
    <p:sldLayoutId id="2147483910" r:id="rId5"/>
    <p:sldLayoutId id="2147483911" r:id="rId6"/>
    <p:sldLayoutId id="2147483912" r:id="rId7"/>
    <p:sldLayoutId id="2147483913" r:id="rId8"/>
    <p:sldLayoutId id="2147483914" r:id="rId9"/>
    <p:sldLayoutId id="2147483915" r:id="rId10"/>
    <p:sldLayoutId id="2147483916" r:id="rId11"/>
    <p:sldLayoutId id="2147483917" r:id="rId12"/>
    <p:sldLayoutId id="2147483918" r:id="rId13"/>
    <p:sldLayoutId id="2147483919" r:id="rId14"/>
    <p:sldLayoutId id="2147483920" r:id="rId15"/>
    <p:sldLayoutId id="2147483921" r:id="rId16"/>
  </p:sldLayoutIdLst>
  <p:hf sldNum="0" hdr="0" ft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7552" y="605307"/>
            <a:ext cx="10752082" cy="5486399"/>
          </a:xfrm>
        </p:spPr>
        <p:txBody>
          <a:bodyPr>
            <a:normAutofit fontScale="90000"/>
          </a:bodyPr>
          <a:lstStyle/>
          <a:p>
            <a:pPr algn="r"/>
            <a:r>
              <a:rPr lang="uk-UA" sz="8000" b="1" dirty="0" smtClean="0">
                <a:solidFill>
                  <a:srgbClr val="FF0000"/>
                </a:solidFill>
                <a:latin typeface="Times New Roman" panose="02020603050405020304" pitchFamily="18" charset="0"/>
                <a:cs typeface="Times New Roman" panose="02020603050405020304" pitchFamily="18" charset="0"/>
              </a:rPr>
              <a:t>Транспорт. Техніка. </a:t>
            </a:r>
            <a:r>
              <a:rPr lang="uk-UA" sz="8000" b="1" dirty="0" smtClean="0">
                <a:solidFill>
                  <a:srgbClr val="FF0000"/>
                </a:solidFill>
                <a:latin typeface="Times New Roman" panose="02020603050405020304" pitchFamily="18" charset="0"/>
                <a:cs typeface="Times New Roman" panose="02020603050405020304" pitchFamily="18" charset="0"/>
              </a:rPr>
              <a:t>Інтернет</a:t>
            </a:r>
            <a:r>
              <a:rPr lang="uk-UA" sz="8000" b="1" dirty="0">
                <a:solidFill>
                  <a:srgbClr val="FF0000"/>
                </a:solidFill>
                <a:latin typeface="Times New Roman" panose="02020603050405020304" pitchFamily="18" charset="0"/>
                <a:cs typeface="Times New Roman" panose="02020603050405020304" pitchFamily="18" charset="0"/>
              </a:rPr>
              <a:t/>
            </a:r>
            <a:br>
              <a:rPr lang="uk-UA" sz="8000" b="1" dirty="0">
                <a:solidFill>
                  <a:srgbClr val="FF0000"/>
                </a:solidFill>
                <a:latin typeface="Times New Roman" panose="02020603050405020304" pitchFamily="18" charset="0"/>
                <a:cs typeface="Times New Roman" panose="02020603050405020304" pitchFamily="18" charset="0"/>
              </a:rPr>
            </a:br>
            <a:r>
              <a:rPr lang="uk-UA" sz="6000" b="1" dirty="0" smtClean="0">
                <a:solidFill>
                  <a:srgbClr val="FF0000"/>
                </a:solidFill>
                <a:latin typeface="Times New Roman" panose="02020603050405020304" pitchFamily="18" charset="0"/>
                <a:cs typeface="Times New Roman" panose="02020603050405020304" pitchFamily="18" charset="0"/>
              </a:rPr>
              <a:t>Л</a:t>
            </a:r>
            <a:r>
              <a:rPr lang="uk-UA" sz="6000" b="1" dirty="0" smtClean="0">
                <a:solidFill>
                  <a:srgbClr val="FF0000"/>
                </a:solidFill>
                <a:latin typeface="Times New Roman" panose="02020603050405020304" pitchFamily="18" charset="0"/>
                <a:cs typeface="Times New Roman" panose="02020603050405020304" pitchFamily="18" charset="0"/>
              </a:rPr>
              <a:t>ексика повсякденного спілкування</a:t>
            </a:r>
            <a:r>
              <a:rPr lang="uk-UA" sz="8000" b="1" dirty="0" smtClean="0">
                <a:solidFill>
                  <a:srgbClr val="FF0000"/>
                </a:solidFill>
                <a:latin typeface="Times New Roman" panose="02020603050405020304" pitchFamily="18" charset="0"/>
                <a:cs typeface="Times New Roman" panose="02020603050405020304" pitchFamily="18" charset="0"/>
              </a:rPr>
              <a:t> </a:t>
            </a:r>
            <a:r>
              <a:rPr lang="uk-UA" sz="8000" b="1" dirty="0" smtClean="0">
                <a:solidFill>
                  <a:srgbClr val="FF0000"/>
                </a:solidFill>
                <a:latin typeface="Times New Roman" panose="02020603050405020304" pitchFamily="18" charset="0"/>
                <a:cs typeface="Times New Roman" panose="02020603050405020304" pitchFamily="18" charset="0"/>
              </a:rPr>
              <a:t/>
            </a:r>
            <a:br>
              <a:rPr lang="uk-UA" sz="8000" b="1" dirty="0" smtClean="0">
                <a:solidFill>
                  <a:srgbClr val="FF0000"/>
                </a:solidFill>
                <a:latin typeface="Times New Roman" panose="02020603050405020304" pitchFamily="18" charset="0"/>
                <a:cs typeface="Times New Roman" panose="02020603050405020304" pitchFamily="18" charset="0"/>
              </a:rPr>
            </a:br>
            <a:r>
              <a:rPr lang="uk-UA" sz="2800" b="1" i="1" dirty="0" err="1" smtClean="0">
                <a:solidFill>
                  <a:schemeClr val="accent6">
                    <a:lumMod val="75000"/>
                  </a:schemeClr>
                </a:solidFill>
                <a:latin typeface="Times New Roman" panose="02020603050405020304" pitchFamily="18" charset="0"/>
                <a:cs typeface="Times New Roman" panose="02020603050405020304" pitchFamily="18" charset="0"/>
              </a:rPr>
              <a:t>Довбій</a:t>
            </a:r>
            <a:r>
              <a:rPr lang="uk-UA" sz="2800" b="1" i="1" dirty="0" smtClean="0">
                <a:solidFill>
                  <a:schemeClr val="accent6">
                    <a:lumMod val="75000"/>
                  </a:schemeClr>
                </a:solidFill>
                <a:latin typeface="Times New Roman" panose="02020603050405020304" pitchFamily="18" charset="0"/>
                <a:cs typeface="Times New Roman" panose="02020603050405020304" pitchFamily="18" charset="0"/>
              </a:rPr>
              <a:t> Наталія Миколаївна, учитель </a:t>
            </a:r>
            <a:br>
              <a:rPr lang="uk-UA" sz="2800" b="1" i="1" dirty="0" smtClean="0">
                <a:solidFill>
                  <a:schemeClr val="accent6">
                    <a:lumMod val="75000"/>
                  </a:schemeClr>
                </a:solidFill>
                <a:latin typeface="Times New Roman" panose="02020603050405020304" pitchFamily="18" charset="0"/>
                <a:cs typeface="Times New Roman" panose="02020603050405020304" pitchFamily="18" charset="0"/>
              </a:rPr>
            </a:br>
            <a:r>
              <a:rPr lang="uk-UA" sz="2800" b="1" i="1" dirty="0" smtClean="0">
                <a:solidFill>
                  <a:schemeClr val="accent6">
                    <a:lumMod val="75000"/>
                  </a:schemeClr>
                </a:solidFill>
                <a:latin typeface="Times New Roman" panose="02020603050405020304" pitchFamily="18" charset="0"/>
                <a:cs typeface="Times New Roman" panose="02020603050405020304" pitchFamily="18" charset="0"/>
              </a:rPr>
              <a:t>української мови та літератури</a:t>
            </a:r>
            <a:br>
              <a:rPr lang="uk-UA" sz="2800" b="1" i="1" dirty="0" smtClean="0">
                <a:solidFill>
                  <a:schemeClr val="accent6">
                    <a:lumMod val="75000"/>
                  </a:schemeClr>
                </a:solidFill>
                <a:latin typeface="Times New Roman" panose="02020603050405020304" pitchFamily="18" charset="0"/>
                <a:cs typeface="Times New Roman" panose="02020603050405020304" pitchFamily="18" charset="0"/>
              </a:rPr>
            </a:br>
            <a:r>
              <a:rPr lang="uk-UA" sz="2800" b="1" i="1" dirty="0" smtClean="0">
                <a:solidFill>
                  <a:schemeClr val="accent6">
                    <a:lumMod val="75000"/>
                  </a:schemeClr>
                </a:solidFill>
                <a:latin typeface="Times New Roman" panose="02020603050405020304" pitchFamily="18" charset="0"/>
                <a:cs typeface="Times New Roman" panose="02020603050405020304" pitchFamily="18" charset="0"/>
              </a:rPr>
              <a:t>КЗ «</a:t>
            </a:r>
            <a:r>
              <a:rPr lang="uk-UA" sz="2800" b="1" i="1" dirty="0" err="1" smtClean="0">
                <a:solidFill>
                  <a:schemeClr val="accent6">
                    <a:lumMod val="75000"/>
                  </a:schemeClr>
                </a:solidFill>
                <a:latin typeface="Times New Roman" panose="02020603050405020304" pitchFamily="18" charset="0"/>
                <a:cs typeface="Times New Roman" panose="02020603050405020304" pitchFamily="18" charset="0"/>
              </a:rPr>
              <a:t>Шелудьківський</a:t>
            </a:r>
            <a:r>
              <a:rPr lang="uk-UA" sz="2800" b="1" i="1" dirty="0" smtClean="0">
                <a:solidFill>
                  <a:schemeClr val="accent6">
                    <a:lumMod val="75000"/>
                  </a:schemeClr>
                </a:solidFill>
                <a:latin typeface="Times New Roman" panose="02020603050405020304" pitchFamily="18" charset="0"/>
                <a:cs typeface="Times New Roman" panose="02020603050405020304" pitchFamily="18" charset="0"/>
              </a:rPr>
              <a:t> ліцей імені Ю. Є. Кравцова </a:t>
            </a:r>
            <a:endParaRPr lang="ru-RU" b="1" i="1" dirty="0">
              <a:solidFill>
                <a:schemeClr val="accent6">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5017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FF0000"/>
                </a:solidFill>
              </a:rPr>
              <a:t>Завдання: </a:t>
            </a:r>
            <a:endParaRPr lang="ru-RU" b="1" dirty="0">
              <a:solidFill>
                <a:srgbClr val="FF0000"/>
              </a:solidFill>
            </a:endParaRPr>
          </a:p>
        </p:txBody>
      </p:sp>
      <p:sp>
        <p:nvSpPr>
          <p:cNvPr id="3" name="Объект 2"/>
          <p:cNvSpPr>
            <a:spLocks noGrp="1"/>
          </p:cNvSpPr>
          <p:nvPr>
            <p:ph idx="1"/>
          </p:nvPr>
        </p:nvSpPr>
        <p:spPr/>
        <p:txBody>
          <a:bodyPr/>
          <a:lstStyle/>
          <a:p>
            <a:pPr lvl="0" defTabSz="914400">
              <a:lnSpc>
                <a:spcPct val="90000"/>
              </a:lnSpc>
              <a:buClrTx/>
              <a:buSzTx/>
              <a:buFont typeface="Wingdings 3" panose="05040102010807070707" pitchFamily="18" charset="2"/>
              <a:buChar char=""/>
              <a:tabLst>
                <a:tab pos="457200" algn="l"/>
              </a:tabLst>
            </a:pPr>
            <a:r>
              <a:rPr lang="uk-UA" sz="2800" dirty="0">
                <a:solidFill>
                  <a:prstClr val="black"/>
                </a:solidFill>
                <a:latin typeface="Times New Roman" panose="02020603050405020304" pitchFamily="18" charset="0"/>
              </a:rPr>
              <a:t>Розширити словниковий запас з теми </a:t>
            </a:r>
            <a:r>
              <a:rPr lang="uk-UA" sz="2800" dirty="0" smtClean="0">
                <a:solidFill>
                  <a:prstClr val="black"/>
                </a:solidFill>
                <a:latin typeface="Times New Roman" panose="02020603050405020304" pitchFamily="18" charset="0"/>
              </a:rPr>
              <a:t>«Транспорт. Техніка. Інтернет» </a:t>
            </a:r>
            <a:r>
              <a:rPr lang="uk-UA" sz="2800" dirty="0">
                <a:solidFill>
                  <a:prstClr val="black"/>
                </a:solidFill>
                <a:latin typeface="Times New Roman" panose="02020603050405020304" pitchFamily="18" charset="0"/>
              </a:rPr>
              <a:t>за рахунок уведення нових лексичних одиниць.</a:t>
            </a:r>
            <a:endParaRPr lang="ru-RU" sz="2400" dirty="0">
              <a:solidFill>
                <a:prstClr val="black"/>
              </a:solidFill>
              <a:latin typeface="Times New Roman" panose="02020603050405020304" pitchFamily="18" charset="0"/>
              <a:ea typeface="Times New Roman" panose="02020603050405020304" pitchFamily="18" charset="0"/>
            </a:endParaRPr>
          </a:p>
          <a:p>
            <a:pPr lvl="0" defTabSz="914400">
              <a:lnSpc>
                <a:spcPct val="90000"/>
              </a:lnSpc>
              <a:buClrTx/>
              <a:buSzTx/>
              <a:buFont typeface="Wingdings 3" panose="05040102010807070707" pitchFamily="18" charset="2"/>
              <a:buChar char=""/>
              <a:tabLst>
                <a:tab pos="457200" algn="l"/>
              </a:tabLst>
            </a:pPr>
            <a:r>
              <a:rPr lang="uk-UA" sz="2800" dirty="0">
                <a:solidFill>
                  <a:prstClr val="black"/>
                </a:solidFill>
                <a:latin typeface="Times New Roman" panose="02020603050405020304" pitchFamily="18" charset="0"/>
              </a:rPr>
              <a:t>Сформувати орфоепічні вміння й навички правильного наголошування слів.</a:t>
            </a:r>
            <a:endParaRPr lang="ru-RU" sz="2400" dirty="0">
              <a:solidFill>
                <a:prstClr val="black"/>
              </a:solidFill>
              <a:latin typeface="Times New Roman" panose="02020603050405020304" pitchFamily="18" charset="0"/>
              <a:ea typeface="Times New Roman" panose="02020603050405020304" pitchFamily="18" charset="0"/>
            </a:endParaRPr>
          </a:p>
          <a:p>
            <a:endParaRPr lang="ru-RU" dirty="0"/>
          </a:p>
        </p:txBody>
      </p:sp>
      <p:pic>
        <p:nvPicPr>
          <p:cNvPr id="4" name="Рисунок 3"/>
          <p:cNvPicPr>
            <a:picLocks noChangeAspect="1"/>
          </p:cNvPicPr>
          <p:nvPr/>
        </p:nvPicPr>
        <p:blipFill>
          <a:blip r:embed="rId2"/>
          <a:stretch>
            <a:fillRect/>
          </a:stretch>
        </p:blipFill>
        <p:spPr>
          <a:xfrm>
            <a:off x="7362496" y="4209392"/>
            <a:ext cx="4698125" cy="2427891"/>
          </a:xfrm>
          <a:prstGeom prst="rect">
            <a:avLst/>
          </a:prstGeom>
        </p:spPr>
      </p:pic>
    </p:spTree>
    <p:extLst>
      <p:ext uri="{BB962C8B-B14F-4D97-AF65-F5344CB8AC3E}">
        <p14:creationId xmlns:p14="http://schemas.microsoft.com/office/powerpoint/2010/main" val="527372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5400" b="1" dirty="0" smtClean="0">
                <a:solidFill>
                  <a:srgbClr val="FF0000"/>
                </a:solidFill>
              </a:rPr>
              <a:t>Знайомство </a:t>
            </a:r>
            <a:endParaRPr lang="ru-RU" sz="5400" b="1" dirty="0">
              <a:solidFill>
                <a:srgbClr val="FF0000"/>
              </a:solidFill>
            </a:endParaRPr>
          </a:p>
        </p:txBody>
      </p:sp>
      <p:sp>
        <p:nvSpPr>
          <p:cNvPr id="3" name="Объект 2"/>
          <p:cNvSpPr>
            <a:spLocks noGrp="1"/>
          </p:cNvSpPr>
          <p:nvPr>
            <p:ph idx="1"/>
          </p:nvPr>
        </p:nvSpPr>
        <p:spPr/>
        <p:txBody>
          <a:bodyPr>
            <a:normAutofit lnSpcReduction="10000"/>
          </a:bodyPr>
          <a:lstStyle/>
          <a:p>
            <a:pPr marL="0" lvl="0" indent="0" defTabSz="914400">
              <a:spcBef>
                <a:spcPts val="0"/>
              </a:spcBef>
              <a:buClr>
                <a:srgbClr val="99CB38"/>
              </a:buClr>
              <a:buSzPct val="100000"/>
              <a:buNone/>
            </a:pPr>
            <a:r>
              <a:rPr lang="uk-UA" sz="3200" b="1" dirty="0">
                <a:solidFill>
                  <a:srgbClr val="92D050"/>
                </a:solidFill>
                <a:effectLst>
                  <a:outerShdw blurRad="38100" dist="38100" dir="2700000" algn="tl">
                    <a:srgbClr val="000000">
                      <a:alpha val="43137"/>
                    </a:srgbClr>
                  </a:outerShdw>
                </a:effectLst>
                <a:latin typeface="Palatino Linotype" panose="02040502050505030304" pitchFamily="18" charset="0"/>
              </a:rPr>
              <a:t>Ментальна карта </a:t>
            </a:r>
            <a:r>
              <a:rPr lang="uk-UA" sz="3200" b="1" dirty="0">
                <a:solidFill>
                  <a:srgbClr val="455F51">
                    <a:lumMod val="50000"/>
                  </a:srgbClr>
                </a:solidFill>
                <a:latin typeface="Palatino Linotype" panose="02040502050505030304" pitchFamily="18" charset="0"/>
              </a:rPr>
              <a:t>(мета – виявити загальне і факти)</a:t>
            </a:r>
          </a:p>
          <a:p>
            <a:pPr marL="0" lvl="0" indent="0" defTabSz="914400">
              <a:spcBef>
                <a:spcPts val="0"/>
              </a:spcBef>
              <a:buClr>
                <a:srgbClr val="99CB38"/>
              </a:buClr>
              <a:buSzPct val="100000"/>
              <a:buNone/>
            </a:pPr>
            <a:endParaRPr lang="uk-UA" sz="3200" b="1" i="1" dirty="0">
              <a:solidFill>
                <a:srgbClr val="455F51">
                  <a:lumMod val="50000"/>
                </a:srgbClr>
              </a:solidFill>
              <a:effectLst>
                <a:outerShdw blurRad="38100" dist="38100" dir="2700000" algn="tl">
                  <a:srgbClr val="000000">
                    <a:alpha val="43137"/>
                  </a:srgbClr>
                </a:outerShdw>
              </a:effectLst>
              <a:latin typeface="Palatino Linotype" panose="02040502050505030304" pitchFamily="18" charset="0"/>
            </a:endParaRPr>
          </a:p>
          <a:p>
            <a:pPr marL="0" lvl="0" indent="0" defTabSz="914400">
              <a:spcBef>
                <a:spcPts val="0"/>
              </a:spcBef>
              <a:buClr>
                <a:srgbClr val="99CB38"/>
              </a:buClr>
              <a:buSzPct val="100000"/>
              <a:buNone/>
            </a:pPr>
            <a:r>
              <a:rPr lang="uk-UA" sz="3200" b="1" dirty="0">
                <a:solidFill>
                  <a:srgbClr val="99CB38">
                    <a:lumMod val="75000"/>
                  </a:srgbClr>
                </a:solidFill>
                <a:effectLst>
                  <a:outerShdw blurRad="38100" dist="38100" dir="2700000" algn="tl">
                    <a:srgbClr val="000000">
                      <a:alpha val="43137"/>
                    </a:srgbClr>
                  </a:outerShdw>
                </a:effectLst>
                <a:latin typeface="Palatino Linotype" panose="02040502050505030304" pitchFamily="18" charset="0"/>
              </a:rPr>
              <a:t>Тема</a:t>
            </a:r>
            <a:r>
              <a:rPr lang="uk-UA" sz="3200" b="1" dirty="0">
                <a:solidFill>
                  <a:srgbClr val="455F51">
                    <a:lumMod val="50000"/>
                  </a:srgbClr>
                </a:solidFill>
                <a:latin typeface="Palatino Linotype" panose="02040502050505030304" pitchFamily="18" charset="0"/>
              </a:rPr>
              <a:t> – 5 якостей, які характеризують групу (команду)</a:t>
            </a:r>
          </a:p>
          <a:p>
            <a:pPr marL="0" lvl="0" indent="0" defTabSz="914400">
              <a:spcBef>
                <a:spcPts val="0"/>
              </a:spcBef>
              <a:buClr>
                <a:srgbClr val="99CB38"/>
              </a:buClr>
              <a:buSzPct val="100000"/>
              <a:buNone/>
            </a:pPr>
            <a:endParaRPr lang="uk-UA" sz="3200" b="1" dirty="0">
              <a:solidFill>
                <a:srgbClr val="99CB38">
                  <a:lumMod val="75000"/>
                </a:srgbClr>
              </a:solidFill>
              <a:effectLst>
                <a:outerShdw blurRad="38100" dist="38100" dir="2700000" algn="tl">
                  <a:srgbClr val="000000">
                    <a:alpha val="43137"/>
                  </a:srgbClr>
                </a:outerShdw>
              </a:effectLst>
              <a:latin typeface="Palatino Linotype" panose="02040502050505030304" pitchFamily="18" charset="0"/>
            </a:endParaRPr>
          </a:p>
          <a:p>
            <a:pPr marL="0" lvl="0" indent="0" defTabSz="914400">
              <a:spcBef>
                <a:spcPts val="0"/>
              </a:spcBef>
              <a:buClr>
                <a:srgbClr val="99CB38"/>
              </a:buClr>
              <a:buSzPct val="100000"/>
              <a:buNone/>
            </a:pPr>
            <a:r>
              <a:rPr lang="uk-UA" sz="3200" b="1" dirty="0">
                <a:solidFill>
                  <a:srgbClr val="99CB38">
                    <a:lumMod val="75000"/>
                  </a:srgbClr>
                </a:solidFill>
                <a:effectLst>
                  <a:outerShdw blurRad="38100" dist="38100" dir="2700000" algn="tl">
                    <a:srgbClr val="000000">
                      <a:alpha val="43137"/>
                    </a:srgbClr>
                  </a:outerShdw>
                </a:effectLst>
                <a:latin typeface="Palatino Linotype" panose="02040502050505030304" pitchFamily="18" charset="0"/>
              </a:rPr>
              <a:t>Факти</a:t>
            </a:r>
            <a:r>
              <a:rPr lang="uk-UA" sz="3200" b="1" dirty="0">
                <a:solidFill>
                  <a:srgbClr val="455F51">
                    <a:lumMod val="50000"/>
                  </a:srgbClr>
                </a:solidFill>
                <a:latin typeface="Palatino Linotype" panose="02040502050505030304" pitchFamily="18" charset="0"/>
              </a:rPr>
              <a:t> – ексклюзивний факт про кожного члена групи (команди)</a:t>
            </a:r>
          </a:p>
        </p:txBody>
      </p:sp>
    </p:spTree>
    <p:extLst>
      <p:ext uri="{BB962C8B-B14F-4D97-AF65-F5344CB8AC3E}">
        <p14:creationId xmlns:p14="http://schemas.microsoft.com/office/powerpoint/2010/main" val="1041188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a:picLocks noChangeAspect="1"/>
          </p:cNvPicPr>
          <p:nvPr/>
        </p:nvPicPr>
        <p:blipFill>
          <a:blip r:embed="rId2"/>
          <a:stretch>
            <a:fillRect/>
          </a:stretch>
        </p:blipFill>
        <p:spPr>
          <a:xfrm>
            <a:off x="1529255" y="1270815"/>
            <a:ext cx="9975357" cy="5461062"/>
          </a:xfrm>
          <a:prstGeom prst="rect">
            <a:avLst/>
          </a:prstGeom>
        </p:spPr>
      </p:pic>
      <p:sp>
        <p:nvSpPr>
          <p:cNvPr id="6" name="Объект 5"/>
          <p:cNvSpPr>
            <a:spLocks noGrp="1"/>
          </p:cNvSpPr>
          <p:nvPr>
            <p:ph idx="1"/>
          </p:nvPr>
        </p:nvSpPr>
        <p:spPr>
          <a:xfrm>
            <a:off x="2589212" y="599090"/>
            <a:ext cx="8915400" cy="5517084"/>
          </a:xfrm>
        </p:spPr>
        <p:txBody>
          <a:bodyPr>
            <a:normAutofit/>
          </a:bodyPr>
          <a:lstStyle/>
          <a:p>
            <a:r>
              <a:rPr lang="uk-UA" sz="2800" dirty="0" smtClean="0">
                <a:latin typeface="Times New Roman" panose="02020603050405020304" pitchFamily="18" charset="0"/>
                <a:cs typeface="Times New Roman" panose="02020603050405020304" pitchFamily="18" charset="0"/>
              </a:rPr>
              <a:t>Ан-225 «Мрія» – найбільший літак у світі</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7744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562302"/>
            <a:ext cx="10941852" cy="982719"/>
          </a:xfrm>
        </p:spPr>
        <p:txBody>
          <a:bodyPr>
            <a:normAutofit/>
          </a:bodyPr>
          <a:lstStyle/>
          <a:p>
            <a:r>
              <a:rPr lang="uk-UA" sz="2800" b="1" dirty="0" smtClean="0">
                <a:solidFill>
                  <a:schemeClr val="accent2">
                    <a:lumMod val="50000"/>
                  </a:schemeClr>
                </a:solidFill>
              </a:rPr>
              <a:t>        </a:t>
            </a:r>
            <a:r>
              <a:rPr lang="uk-UA" sz="2800" b="1" i="1" dirty="0" smtClean="0">
                <a:solidFill>
                  <a:schemeClr val="accent2">
                    <a:lumMod val="50000"/>
                  </a:schemeClr>
                </a:solidFill>
              </a:rPr>
              <a:t>Прочитайте текст, замінивши російські слова на українські відповідники й узгодивши їх</a:t>
            </a:r>
            <a:endParaRPr lang="ru-RU" sz="2800" b="1" i="1" dirty="0">
              <a:solidFill>
                <a:schemeClr val="accent2">
                  <a:lumMod val="50000"/>
                </a:schemeClr>
              </a:solidFill>
            </a:endParaRPr>
          </a:p>
        </p:txBody>
      </p:sp>
      <p:sp>
        <p:nvSpPr>
          <p:cNvPr id="3" name="Объект 2"/>
          <p:cNvSpPr>
            <a:spLocks noGrp="1"/>
          </p:cNvSpPr>
          <p:nvPr>
            <p:ph idx="1"/>
          </p:nvPr>
        </p:nvSpPr>
        <p:spPr>
          <a:xfrm>
            <a:off x="283779" y="1545020"/>
            <a:ext cx="11335407" cy="4918841"/>
          </a:xfrm>
        </p:spPr>
        <p:txBody>
          <a:bodyPr>
            <a:normAutofit lnSpcReduction="10000"/>
          </a:bodyPr>
          <a:lstStyle/>
          <a:p>
            <a:pPr marL="0" indent="0">
              <a:buNone/>
            </a:pPr>
            <a:r>
              <a:rPr lang="uk-UA" sz="2800" dirty="0" smtClean="0">
                <a:latin typeface="Times New Roman" panose="02020603050405020304" pitchFamily="18" charset="0"/>
                <a:cs typeface="Times New Roman" panose="02020603050405020304" pitchFamily="18" charset="0"/>
              </a:rPr>
              <a:t>У 2008 році, коли німецька компанія </a:t>
            </a:r>
            <a:r>
              <a:rPr lang="en-US" sz="2800" dirty="0" smtClean="0">
                <a:latin typeface="Times New Roman" panose="02020603050405020304" pitchFamily="18" charset="0"/>
                <a:cs typeface="Times New Roman" panose="02020603050405020304" pitchFamily="18" charset="0"/>
              </a:rPr>
              <a:t>BMV </a:t>
            </a:r>
            <a:r>
              <a:rPr lang="uk-UA" sz="2800" dirty="0" smtClean="0">
                <a:latin typeface="Times New Roman" panose="02020603050405020304" pitchFamily="18" charset="0"/>
                <a:cs typeface="Times New Roman" panose="02020603050405020304" pitchFamily="18" charset="0"/>
              </a:rPr>
              <a:t>представила </a:t>
            </a:r>
            <a:r>
              <a:rPr lang="uk-UA" sz="2800" b="1" i="1" dirty="0" err="1" smtClean="0">
                <a:latin typeface="Times New Roman" panose="02020603050405020304" pitchFamily="18" charset="0"/>
                <a:cs typeface="Times New Roman" panose="02020603050405020304" pitchFamily="18" charset="0"/>
              </a:rPr>
              <a:t>купеобразний</a:t>
            </a:r>
            <a:r>
              <a:rPr lang="uk-UA" sz="2800" b="1" i="1" dirty="0" smtClean="0">
                <a:latin typeface="Times New Roman" panose="02020603050405020304" pitchFamily="18" charset="0"/>
                <a:cs typeface="Times New Roman" panose="02020603050405020304" pitchFamily="18" charset="0"/>
              </a:rPr>
              <a:t> </a:t>
            </a:r>
            <a:r>
              <a:rPr lang="uk-UA" sz="2800" dirty="0" err="1" smtClean="0">
                <a:latin typeface="Times New Roman" panose="02020603050405020304" pitchFamily="18" charset="0"/>
                <a:cs typeface="Times New Roman" panose="02020603050405020304" pitchFamily="18" charset="0"/>
              </a:rPr>
              <a:t>кросовер</a:t>
            </a:r>
            <a:r>
              <a:rPr lang="uk-UA" sz="2800" dirty="0" smtClean="0">
                <a:latin typeface="Times New Roman" panose="02020603050405020304" pitchFamily="18" charset="0"/>
                <a:cs typeface="Times New Roman" panose="02020603050405020304" pitchFamily="18" charset="0"/>
              </a:rPr>
              <a:t> Х6, автомобільний </a:t>
            </a:r>
            <a:r>
              <a:rPr lang="uk-UA" sz="2800" b="1" i="1" dirty="0" smtClean="0">
                <a:latin typeface="Times New Roman" panose="02020603050405020304" pitchFamily="18" charset="0"/>
                <a:cs typeface="Times New Roman" panose="02020603050405020304" pitchFamily="18" charset="0"/>
              </a:rPr>
              <a:t>мир </a:t>
            </a:r>
            <a:r>
              <a:rPr lang="uk-UA" sz="2800" dirty="0" smtClean="0">
                <a:latin typeface="Times New Roman" panose="02020603050405020304" pitchFamily="18" charset="0"/>
                <a:cs typeface="Times New Roman" panose="02020603050405020304" pitchFamily="18" charset="0"/>
              </a:rPr>
              <a:t>сприйняв новинку зі  </a:t>
            </a:r>
            <a:r>
              <a:rPr lang="uk-UA" sz="2800" dirty="0" err="1" smtClean="0">
                <a:latin typeface="Times New Roman" panose="02020603050405020304" pitchFamily="18" charset="0"/>
                <a:cs typeface="Times New Roman" panose="02020603050405020304" pitchFamily="18" charset="0"/>
              </a:rPr>
              <a:t>скептитизмом</a:t>
            </a:r>
            <a:r>
              <a:rPr lang="uk-UA" sz="2800" dirty="0" smtClean="0">
                <a:latin typeface="Times New Roman" panose="02020603050405020304" pitchFamily="18" charset="0"/>
                <a:cs typeface="Times New Roman" panose="02020603050405020304" pitchFamily="18" charset="0"/>
              </a:rPr>
              <a:t>. Але минув час – </a:t>
            </a:r>
            <a:r>
              <a:rPr lang="uk-UA" sz="2800" dirty="0">
                <a:latin typeface="Times New Roman" panose="02020603050405020304" pitchFamily="18" charset="0"/>
                <a:cs typeface="Times New Roman" panose="02020603050405020304" pitchFamily="18" charset="0"/>
              </a:rPr>
              <a:t>і</a:t>
            </a:r>
            <a:r>
              <a:rPr lang="uk-UA" sz="2800" dirty="0" smtClean="0">
                <a:latin typeface="Times New Roman" panose="02020603050405020304" pitchFamily="18" charset="0"/>
                <a:cs typeface="Times New Roman" panose="02020603050405020304" pitchFamily="18" charset="0"/>
              </a:rPr>
              <a:t> автомобіль здобув популярність, відкривши новий клас </a:t>
            </a:r>
            <a:r>
              <a:rPr lang="uk-UA" sz="2800" dirty="0" err="1" smtClean="0">
                <a:latin typeface="Times New Roman" panose="02020603050405020304" pitchFamily="18" charset="0"/>
                <a:cs typeface="Times New Roman" panose="02020603050405020304" pitchFamily="18" charset="0"/>
              </a:rPr>
              <a:t>кросоверів</a:t>
            </a:r>
            <a:r>
              <a:rPr lang="uk-UA" sz="2800" dirty="0" smtClean="0">
                <a:latin typeface="Times New Roman" panose="02020603050405020304" pitchFamily="18" charset="0"/>
                <a:cs typeface="Times New Roman" panose="02020603050405020304" pitchFamily="18" charset="0"/>
              </a:rPr>
              <a:t>. </a:t>
            </a:r>
            <a:r>
              <a:rPr lang="uk-UA" sz="2800" b="1" i="1" dirty="0" smtClean="0">
                <a:latin typeface="Times New Roman" panose="02020603050405020304" pitchFamily="18" charset="0"/>
                <a:cs typeface="Times New Roman" panose="02020603050405020304" pitchFamily="18" charset="0"/>
              </a:rPr>
              <a:t>Конечно же, </a:t>
            </a:r>
            <a:r>
              <a:rPr lang="en-US" sz="2800" dirty="0" err="1" smtClean="0">
                <a:latin typeface="Times New Roman" panose="02020603050405020304" pitchFamily="18" charset="0"/>
                <a:cs typeface="Times New Roman" panose="02020603050405020304" pitchFamily="18" charset="0"/>
              </a:rPr>
              <a:t>Merwedes</a:t>
            </a:r>
            <a:r>
              <a:rPr lang="en-US" sz="2800" dirty="0" smtClean="0">
                <a:latin typeface="Times New Roman" panose="02020603050405020304" pitchFamily="18" charset="0"/>
                <a:cs typeface="Times New Roman" panose="02020603050405020304" pitchFamily="18" charset="0"/>
              </a:rPr>
              <a:t> </a:t>
            </a:r>
            <a:r>
              <a:rPr lang="uk-UA" sz="2800" dirty="0" smtClean="0">
                <a:latin typeface="Times New Roman" panose="02020603050405020304" pitchFamily="18" charset="0"/>
                <a:cs typeface="Times New Roman" panose="02020603050405020304" pitchFamily="18" charset="0"/>
              </a:rPr>
              <a:t>не міг спокійно </a:t>
            </a:r>
            <a:r>
              <a:rPr lang="uk-UA" sz="2800" b="1" i="1" dirty="0" err="1" smtClean="0">
                <a:latin typeface="Times New Roman" panose="02020603050405020304" pitchFamily="18" charset="0"/>
                <a:cs typeface="Times New Roman" panose="02020603050405020304" pitchFamily="18" charset="0"/>
              </a:rPr>
              <a:t>наблюдать</a:t>
            </a:r>
            <a:r>
              <a:rPr lang="uk-UA" sz="2800" b="1" i="1" dirty="0" smtClean="0">
                <a:latin typeface="Times New Roman" panose="02020603050405020304" pitchFamily="18" charset="0"/>
                <a:cs typeface="Times New Roman" panose="02020603050405020304" pitchFamily="18" charset="0"/>
              </a:rPr>
              <a:t>,</a:t>
            </a:r>
            <a:r>
              <a:rPr lang="uk-UA" sz="2800" dirty="0" smtClean="0">
                <a:latin typeface="Times New Roman" panose="02020603050405020304" pitchFamily="18" charset="0"/>
                <a:cs typeface="Times New Roman" panose="02020603050405020304" pitchFamily="18" charset="0"/>
              </a:rPr>
              <a:t> як конкурент спочиває на лаврах, тож не забарився з </a:t>
            </a:r>
            <a:r>
              <a:rPr lang="uk-UA" sz="2800" b="1" i="1" dirty="0" err="1" smtClean="0">
                <a:latin typeface="Times New Roman" panose="02020603050405020304" pitchFamily="18" charset="0"/>
                <a:cs typeface="Times New Roman" panose="02020603050405020304" pitchFamily="18" charset="0"/>
              </a:rPr>
              <a:t>ответом</a:t>
            </a:r>
            <a:r>
              <a:rPr lang="uk-UA" sz="2800" dirty="0" smtClean="0">
                <a:latin typeface="Times New Roman" panose="02020603050405020304" pitchFamily="18" charset="0"/>
                <a:cs typeface="Times New Roman" panose="02020603050405020304" pitchFamily="18" charset="0"/>
              </a:rPr>
              <a:t>, випустивши аналогічну модель </a:t>
            </a:r>
            <a:r>
              <a:rPr lang="en-US" sz="2800" dirty="0" smtClean="0">
                <a:latin typeface="Times New Roman" panose="02020603050405020304" pitchFamily="18" charset="0"/>
                <a:cs typeface="Times New Roman" panose="02020603050405020304" pitchFamily="18" charset="0"/>
              </a:rPr>
              <a:t>GLE-Coupe.</a:t>
            </a:r>
          </a:p>
          <a:p>
            <a:pPr marL="0" indent="0">
              <a:buNone/>
            </a:pPr>
            <a:r>
              <a:rPr lang="uk-UA" sz="2800" dirty="0" err="1" smtClean="0">
                <a:latin typeface="Times New Roman" panose="02020603050405020304" pitchFamily="18" charset="0"/>
                <a:cs typeface="Times New Roman" panose="02020603050405020304" pitchFamily="18" charset="0"/>
              </a:rPr>
              <a:t>Екстер</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єр</a:t>
            </a:r>
            <a:r>
              <a:rPr lang="uk-UA" sz="2800" dirty="0" smtClean="0">
                <a:latin typeface="Times New Roman" panose="02020603050405020304" pitchFamily="18" charset="0"/>
                <a:cs typeface="Times New Roman" panose="02020603050405020304" pitchFamily="18" charset="0"/>
              </a:rPr>
              <a:t> </a:t>
            </a:r>
            <a:r>
              <a:rPr lang="uk-UA" sz="2800" b="1" i="1" dirty="0" err="1" smtClean="0">
                <a:latin typeface="Times New Roman" panose="02020603050405020304" pitchFamily="18" charset="0"/>
                <a:cs typeface="Times New Roman" panose="02020603050405020304" pitchFamily="18" charset="0"/>
              </a:rPr>
              <a:t>купеобразного</a:t>
            </a:r>
            <a:r>
              <a:rPr lang="uk-UA" sz="2800" dirty="0" smtClean="0">
                <a:latin typeface="Times New Roman" panose="02020603050405020304" pitchFamily="18" charset="0"/>
                <a:cs typeface="Times New Roman" panose="02020603050405020304" pitchFamily="18" charset="0"/>
              </a:rPr>
              <a:t> </a:t>
            </a:r>
            <a:r>
              <a:rPr lang="uk-UA" sz="2800" dirty="0" err="1" smtClean="0">
                <a:latin typeface="Times New Roman" panose="02020603050405020304" pitchFamily="18" charset="0"/>
                <a:cs typeface="Times New Roman" panose="02020603050405020304" pitchFamily="18" charset="0"/>
              </a:rPr>
              <a:t>кросовера</a:t>
            </a:r>
            <a:r>
              <a:rPr lang="uk-UA" sz="2800" dirty="0" smtClean="0">
                <a:latin typeface="Times New Roman" panose="02020603050405020304" pitchFamily="18" charset="0"/>
                <a:cs typeface="Times New Roman" panose="02020603050405020304" pitchFamily="18" charset="0"/>
              </a:rPr>
              <a:t> справді </a:t>
            </a:r>
            <a:r>
              <a:rPr lang="uk-UA" sz="2800" b="1" i="1" dirty="0" err="1" smtClean="0">
                <a:latin typeface="Times New Roman" panose="02020603050405020304" pitchFamily="18" charset="0"/>
                <a:cs typeface="Times New Roman" panose="02020603050405020304" pitchFamily="18" charset="0"/>
              </a:rPr>
              <a:t>впечатляет</a:t>
            </a:r>
            <a:r>
              <a:rPr lang="uk-UA" sz="2800" b="1" i="1" dirty="0" smtClean="0">
                <a:latin typeface="Times New Roman" panose="02020603050405020304" pitchFamily="18" charset="0"/>
                <a:cs typeface="Times New Roman" panose="02020603050405020304" pitchFamily="18" charset="0"/>
              </a:rPr>
              <a:t>. </a:t>
            </a:r>
            <a:r>
              <a:rPr lang="uk-UA" sz="2800" dirty="0" smtClean="0">
                <a:latin typeface="Times New Roman" panose="02020603050405020304" pitchFamily="18" charset="0"/>
                <a:cs typeface="Times New Roman" panose="02020603050405020304" pitchFamily="18" charset="0"/>
              </a:rPr>
              <a:t>Передня частина </a:t>
            </a:r>
            <a:r>
              <a:rPr lang="uk-UA" sz="2800" b="1" i="1" dirty="0" err="1" smtClean="0">
                <a:latin typeface="Times New Roman" panose="02020603050405020304" pitchFamily="18" charset="0"/>
                <a:cs typeface="Times New Roman" panose="02020603050405020304" pitchFamily="18" charset="0"/>
              </a:rPr>
              <a:t>исполнена</a:t>
            </a:r>
            <a:r>
              <a:rPr lang="uk-UA" sz="2800" dirty="0" smtClean="0">
                <a:latin typeface="Times New Roman" panose="02020603050405020304" pitchFamily="18" charset="0"/>
                <a:cs typeface="Times New Roman" panose="02020603050405020304" pitchFamily="18" charset="0"/>
              </a:rPr>
              <a:t> відповідно до нинішньої дизайнерської філософії</a:t>
            </a:r>
            <a:endParaRPr lang="en-US" sz="2800" dirty="0" smtClean="0">
              <a:latin typeface="Times New Roman" panose="02020603050405020304" pitchFamily="18" charset="0"/>
              <a:cs typeface="Times New Roman" panose="02020603050405020304" pitchFamily="18" charset="0"/>
            </a:endParaRPr>
          </a:p>
          <a:p>
            <a:pPr marL="0" lvl="0" indent="0" defTabSz="914400">
              <a:lnSpc>
                <a:spcPct val="90000"/>
              </a:lnSpc>
              <a:buClrTx/>
              <a:buSzTx/>
              <a:buNone/>
              <a:tabLst>
                <a:tab pos="457200" algn="l"/>
              </a:tabLst>
            </a:pPr>
            <a:r>
              <a:rPr lang="en-US" sz="2800" dirty="0" smtClean="0">
                <a:latin typeface="Times New Roman" panose="02020603050405020304" pitchFamily="18" charset="0"/>
                <a:cs typeface="Times New Roman" panose="02020603050405020304" pitchFamily="18" charset="0"/>
              </a:rPr>
              <a:t>Mercedes</a:t>
            </a:r>
            <a:r>
              <a:rPr lang="uk-UA" sz="2800" dirty="0" smtClean="0">
                <a:latin typeface="Times New Roman" panose="02020603050405020304" pitchFamily="18" charset="0"/>
                <a:cs typeface="Times New Roman" panose="02020603050405020304" pitchFamily="18" charset="0"/>
              </a:rPr>
              <a:t>. </a:t>
            </a:r>
            <a:r>
              <a:rPr lang="uk-UA" sz="2800" b="1" i="1" dirty="0" err="1" smtClean="0">
                <a:latin typeface="Times New Roman" panose="02020603050405020304" pitchFamily="18" charset="0"/>
                <a:cs typeface="Times New Roman" panose="02020603050405020304" pitchFamily="18" charset="0"/>
              </a:rPr>
              <a:t>Привлекательная</a:t>
            </a:r>
            <a:r>
              <a:rPr lang="uk-UA" sz="2800" dirty="0" smtClean="0">
                <a:latin typeface="Times New Roman" panose="02020603050405020304" pitchFamily="18" charset="0"/>
                <a:cs typeface="Times New Roman" panose="02020603050405020304" pitchFamily="18" charset="0"/>
              </a:rPr>
              <a:t> головна світлодіодна опти</a:t>
            </a:r>
            <a:r>
              <a:rPr lang="uk-UA" sz="2800" dirty="0">
                <a:latin typeface="Times New Roman" panose="02020603050405020304" pitchFamily="18" charset="0"/>
                <a:cs typeface="Times New Roman" panose="02020603050405020304" pitchFamily="18" charset="0"/>
              </a:rPr>
              <a:t>к</a:t>
            </a:r>
            <a:r>
              <a:rPr lang="uk-UA" sz="2800" dirty="0" smtClean="0">
                <a:latin typeface="Times New Roman" panose="02020603050405020304" pitchFamily="18" charset="0"/>
                <a:cs typeface="Times New Roman" panose="02020603050405020304" pitchFamily="18" charset="0"/>
              </a:rPr>
              <a:t>а зі стильним </a:t>
            </a:r>
            <a:r>
              <a:rPr lang="uk-UA" sz="2800" b="1" i="1" dirty="0" err="1" smtClean="0">
                <a:latin typeface="Times New Roman" panose="02020603050405020304" pitchFamily="18" charset="0"/>
                <a:cs typeface="Times New Roman" panose="02020603050405020304" pitchFamily="18" charset="0"/>
              </a:rPr>
              <a:t>внутренним</a:t>
            </a:r>
            <a:r>
              <a:rPr lang="uk-UA" sz="2800" b="1" i="1" dirty="0" smtClean="0">
                <a:latin typeface="Times New Roman" panose="02020603050405020304" pitchFamily="18" charset="0"/>
                <a:cs typeface="Times New Roman" panose="02020603050405020304" pitchFamily="18" charset="0"/>
              </a:rPr>
              <a:t> рисунком</a:t>
            </a:r>
            <a:r>
              <a:rPr lang="uk-UA" sz="2800" dirty="0" smtClean="0">
                <a:latin typeface="Times New Roman" panose="02020603050405020304" pitchFamily="18" charset="0"/>
                <a:cs typeface="Times New Roman" panose="02020603050405020304" pitchFamily="18" charset="0"/>
              </a:rPr>
              <a:t>, масивна решітка радіатора з не менш масивним значком </a:t>
            </a:r>
            <a:r>
              <a:rPr lang="en-US" sz="2800" dirty="0" smtClean="0">
                <a:latin typeface="Times New Roman" panose="02020603050405020304" pitchFamily="18" charset="0"/>
                <a:cs typeface="Times New Roman" panose="02020603050405020304" pitchFamily="18" charset="0"/>
              </a:rPr>
              <a:t>Mercedes </a:t>
            </a:r>
            <a:r>
              <a:rPr lang="uk-UA" sz="2800" dirty="0" smtClean="0">
                <a:latin typeface="Times New Roman" panose="02020603050405020304" pitchFamily="18" charset="0"/>
                <a:cs typeface="Times New Roman" panose="02020603050405020304" pitchFamily="18" charset="0"/>
              </a:rPr>
              <a:t>і передній бампер з великими </a:t>
            </a:r>
            <a:r>
              <a:rPr lang="uk-UA" sz="2800" b="1" i="1" dirty="0" err="1" smtClean="0">
                <a:latin typeface="Times New Roman" panose="02020603050405020304" pitchFamily="18" charset="0"/>
                <a:cs typeface="Times New Roman" panose="02020603050405020304" pitchFamily="18" charset="0"/>
              </a:rPr>
              <a:t>воздухозаборниками</a:t>
            </a:r>
            <a:r>
              <a:rPr lang="uk-UA" sz="2800" b="1" i="1" dirty="0" smtClean="0">
                <a:latin typeface="Times New Roman" panose="02020603050405020304" pitchFamily="18" charset="0"/>
                <a:cs typeface="Times New Roman" panose="02020603050405020304" pitchFamily="18" charset="0"/>
              </a:rPr>
              <a:t> </a:t>
            </a:r>
            <a:r>
              <a:rPr lang="uk-UA" sz="2800" dirty="0" smtClean="0">
                <a:latin typeface="Times New Roman" panose="02020603050405020304" pitchFamily="18" charset="0"/>
                <a:cs typeface="Times New Roman" panose="02020603050405020304" pitchFamily="18" charset="0"/>
              </a:rPr>
              <a:t>– усе це робить «морду» </a:t>
            </a:r>
            <a:r>
              <a:rPr lang="en-US" sz="2800" dirty="0" smtClean="0">
                <a:latin typeface="Times New Roman" panose="02020603050405020304" pitchFamily="18" charset="0"/>
                <a:cs typeface="Times New Roman" panose="02020603050405020304" pitchFamily="18" charset="0"/>
              </a:rPr>
              <a:t>GLE- Coupe </a:t>
            </a:r>
            <a:r>
              <a:rPr lang="uk-UA" sz="2800" dirty="0" smtClean="0">
                <a:latin typeface="Times New Roman" panose="02020603050405020304" pitchFamily="18" charset="0"/>
                <a:cs typeface="Times New Roman" panose="02020603050405020304" pitchFamily="18" charset="0"/>
              </a:rPr>
              <a:t>нереально крутою щодо дизайну.</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84025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C00000"/>
                </a:solidFill>
              </a:rPr>
              <a:t>Довідка:</a:t>
            </a:r>
            <a:endParaRPr lang="ru-RU" b="1" dirty="0">
              <a:solidFill>
                <a:srgbClr val="C00000"/>
              </a:solidFill>
            </a:endParaRPr>
          </a:p>
        </p:txBody>
      </p:sp>
      <p:sp>
        <p:nvSpPr>
          <p:cNvPr id="3" name="Объект 2"/>
          <p:cNvSpPr>
            <a:spLocks noGrp="1"/>
          </p:cNvSpPr>
          <p:nvPr>
            <p:ph idx="1"/>
          </p:nvPr>
        </p:nvSpPr>
        <p:spPr/>
        <p:txBody>
          <a:bodyPr/>
          <a:lstStyle/>
          <a:p>
            <a:r>
              <a:rPr lang="uk-UA" sz="3600" dirty="0" err="1" smtClean="0">
                <a:latin typeface="Times New Roman" panose="02020603050405020304" pitchFamily="18" charset="0"/>
                <a:cs typeface="Times New Roman" panose="02020603050405020304" pitchFamily="18" charset="0"/>
              </a:rPr>
              <a:t>Купеподібний</a:t>
            </a:r>
            <a:r>
              <a:rPr lang="uk-UA" sz="3600" dirty="0" smtClean="0">
                <a:latin typeface="Times New Roman" panose="02020603050405020304" pitchFamily="18" charset="0"/>
                <a:cs typeface="Times New Roman" panose="02020603050405020304" pitchFamily="18" charset="0"/>
              </a:rPr>
              <a:t>, світ, звичайно ж, спостерігати, відповідь, вражати, виконаний, привабливий, </a:t>
            </a:r>
          </a:p>
          <a:p>
            <a:pPr marL="0" indent="0">
              <a:buNone/>
            </a:pPr>
            <a:r>
              <a:rPr lang="uk-UA" sz="3600" dirty="0" smtClean="0">
                <a:latin typeface="Times New Roman" panose="02020603050405020304" pitchFamily="18" charset="0"/>
                <a:cs typeface="Times New Roman" panose="02020603050405020304" pitchFamily="18" charset="0"/>
              </a:rPr>
              <a:t>внутрішній, малюнок, </a:t>
            </a:r>
          </a:p>
          <a:p>
            <a:pPr marL="0" indent="0">
              <a:buNone/>
            </a:pPr>
            <a:r>
              <a:rPr lang="uk-UA" sz="3600" dirty="0" err="1" smtClean="0">
                <a:latin typeface="Times New Roman" panose="02020603050405020304" pitchFamily="18" charset="0"/>
                <a:cs typeface="Times New Roman" panose="02020603050405020304" pitchFamily="18" charset="0"/>
              </a:rPr>
              <a:t>повітрозабірники</a:t>
            </a:r>
            <a:r>
              <a:rPr lang="uk-UA" sz="3600" dirty="0" smtClean="0">
                <a:latin typeface="Times New Roman" panose="02020603050405020304" pitchFamily="18" charset="0"/>
                <a:cs typeface="Times New Roman" panose="02020603050405020304" pitchFamily="18" charset="0"/>
              </a:rPr>
              <a:t>.	</a:t>
            </a:r>
            <a:r>
              <a:rPr lang="uk-UA" dirty="0" smtClean="0"/>
              <a:t>	</a:t>
            </a:r>
            <a:endParaRPr lang="ru-RU" dirty="0"/>
          </a:p>
        </p:txBody>
      </p:sp>
      <p:pic>
        <p:nvPicPr>
          <p:cNvPr id="4" name="Рисунок 3"/>
          <p:cNvPicPr>
            <a:picLocks noChangeAspect="1"/>
          </p:cNvPicPr>
          <p:nvPr/>
        </p:nvPicPr>
        <p:blipFill>
          <a:blip r:embed="rId2"/>
          <a:stretch>
            <a:fillRect/>
          </a:stretch>
        </p:blipFill>
        <p:spPr>
          <a:xfrm>
            <a:off x="9096703" y="3263462"/>
            <a:ext cx="3095297" cy="3594538"/>
          </a:xfrm>
          <a:prstGeom prst="rect">
            <a:avLst/>
          </a:prstGeom>
        </p:spPr>
      </p:pic>
    </p:spTree>
    <p:extLst>
      <p:ext uri="{BB962C8B-B14F-4D97-AF65-F5344CB8AC3E}">
        <p14:creationId xmlns:p14="http://schemas.microsoft.com/office/powerpoint/2010/main" val="702027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600"/>
            <a:ext cx="11257163" cy="1030014"/>
          </a:xfrm>
        </p:spPr>
        <p:txBody>
          <a:bodyPr>
            <a:normAutofit fontScale="90000"/>
          </a:bodyPr>
          <a:lstStyle/>
          <a:p>
            <a:r>
              <a:rPr lang="uk-UA" sz="2800" b="1" dirty="0" smtClean="0">
                <a:solidFill>
                  <a:srgbClr val="C00000"/>
                </a:solidFill>
              </a:rPr>
              <a:t>Збагачення словника</a:t>
            </a:r>
            <a:r>
              <a:rPr lang="uk-UA" sz="2800" dirty="0" smtClean="0">
                <a:solidFill>
                  <a:schemeClr val="tx1"/>
                </a:solidFill>
              </a:rPr>
              <a:t>. </a:t>
            </a:r>
            <a:r>
              <a:rPr lang="uk-UA" sz="2800" i="1" dirty="0" smtClean="0">
                <a:solidFill>
                  <a:schemeClr val="tx1"/>
                </a:solidFill>
              </a:rPr>
              <a:t>Прочитайте слова, співзвучні з російськими відповідниками, чітко вимовляючи й правильно їх наголошуючи </a:t>
            </a:r>
            <a:endParaRPr lang="ru-RU" sz="2800" i="1" dirty="0">
              <a:solidFill>
                <a:schemeClr val="tx1"/>
              </a:solidFill>
            </a:endParaRPr>
          </a:p>
        </p:txBody>
      </p:sp>
      <p:sp>
        <p:nvSpPr>
          <p:cNvPr id="3" name="Объект 2"/>
          <p:cNvSpPr>
            <a:spLocks noGrp="1"/>
          </p:cNvSpPr>
          <p:nvPr>
            <p:ph idx="1"/>
          </p:nvPr>
        </p:nvSpPr>
        <p:spPr>
          <a:xfrm>
            <a:off x="677333" y="1639615"/>
            <a:ext cx="11367521" cy="5108026"/>
          </a:xfrm>
        </p:spPr>
        <p:txBody>
          <a:bodyPr>
            <a:normAutofit/>
          </a:bodyPr>
          <a:lstStyle/>
          <a:p>
            <a:r>
              <a:rPr lang="uk-UA" sz="2800" b="1" dirty="0" smtClean="0">
                <a:solidFill>
                  <a:srgbClr val="7030A0"/>
                </a:solidFill>
                <a:latin typeface="Times New Roman" panose="02020603050405020304" pitchFamily="18" charset="0"/>
                <a:cs typeface="Times New Roman" panose="02020603050405020304" pitchFamily="18" charset="0"/>
              </a:rPr>
              <a:t>Поїзд (потяг): </a:t>
            </a:r>
            <a:r>
              <a:rPr lang="uk-UA" sz="2800" dirty="0" smtClean="0">
                <a:latin typeface="Times New Roman" panose="02020603050405020304" pitchFamily="18" charset="0"/>
                <a:cs typeface="Times New Roman" panose="02020603050405020304" pitchFamily="18" charset="0"/>
              </a:rPr>
              <a:t>багаж, вагон, вокзал, дизель, електропоїзд (електричка), колія, купе, машиніст, перон, платформа, плацкарта, провідник, провідниця, рейс, станція, стоп-кран, тамбур, шпала.</a:t>
            </a:r>
          </a:p>
          <a:p>
            <a:r>
              <a:rPr lang="uk-UA" sz="2800" b="1" dirty="0" smtClean="0">
                <a:solidFill>
                  <a:srgbClr val="7030A0"/>
                </a:solidFill>
                <a:latin typeface="Times New Roman" panose="02020603050405020304" pitchFamily="18" charset="0"/>
                <a:cs typeface="Times New Roman" panose="02020603050405020304" pitchFamily="18" charset="0"/>
              </a:rPr>
              <a:t>Автобус, трамвай, тролейбус</a:t>
            </a:r>
            <a:r>
              <a:rPr lang="uk-UA" sz="2800" dirty="0" smtClean="0">
                <a:latin typeface="Times New Roman" panose="02020603050405020304" pitchFamily="18" charset="0"/>
                <a:cs typeface="Times New Roman" panose="02020603050405020304" pitchFamily="18" charset="0"/>
              </a:rPr>
              <a:t>: аварія, депо, знак, кабіна, компостер, компостувати, кондуктор, маршрут, пасажир, поручень, рейс, салон, світлофор, сидіння.</a:t>
            </a:r>
          </a:p>
          <a:p>
            <a:r>
              <a:rPr lang="uk-UA" sz="2800" b="1" dirty="0" smtClean="0">
                <a:solidFill>
                  <a:srgbClr val="7030A0"/>
                </a:solidFill>
                <a:latin typeface="Times New Roman" panose="02020603050405020304" pitchFamily="18" charset="0"/>
                <a:cs typeface="Times New Roman" panose="02020603050405020304" pitchFamily="18" charset="0"/>
              </a:rPr>
              <a:t>Автомобіль: </a:t>
            </a:r>
            <a:r>
              <a:rPr lang="uk-UA" sz="2800" dirty="0" smtClean="0">
                <a:solidFill>
                  <a:schemeClr val="tx1"/>
                </a:solidFill>
                <a:latin typeface="Times New Roman" panose="02020603050405020304" pitchFamily="18" charset="0"/>
                <a:cs typeface="Times New Roman" panose="02020603050405020304" pitchFamily="18" charset="0"/>
              </a:rPr>
              <a:t>автобан, автомагістраль, автоматична коробка передач, автоінспектор, акумулятор, антифриз, багажник, бак, бампер, </a:t>
            </a:r>
            <a:r>
              <a:rPr lang="uk-UA" sz="2800" dirty="0" err="1" smtClean="0">
                <a:solidFill>
                  <a:schemeClr val="tx1"/>
                </a:solidFill>
                <a:latin typeface="Times New Roman" panose="02020603050405020304" pitchFamily="18" charset="0"/>
                <a:cs typeface="Times New Roman" panose="02020603050405020304" pitchFamily="18" charset="0"/>
              </a:rPr>
              <a:t>бардачок</a:t>
            </a:r>
            <a:r>
              <a:rPr lang="uk-UA" sz="2800" dirty="0" smtClean="0">
                <a:solidFill>
                  <a:schemeClr val="tx1"/>
                </a:solidFill>
                <a:latin typeface="Times New Roman" panose="02020603050405020304" pitchFamily="18" charset="0"/>
                <a:cs typeface="Times New Roman" panose="02020603050405020304" pitchFamily="18" charset="0"/>
              </a:rPr>
              <a:t>, бензин, </a:t>
            </a:r>
            <a:r>
              <a:rPr lang="uk-UA" sz="2800" dirty="0" err="1" smtClean="0">
                <a:solidFill>
                  <a:schemeClr val="tx1"/>
                </a:solidFill>
                <a:latin typeface="Times New Roman" panose="02020603050405020304" pitchFamily="18" charset="0"/>
                <a:cs typeface="Times New Roman" panose="02020603050405020304" pitchFamily="18" charset="0"/>
              </a:rPr>
              <a:t>відеореєстратор</a:t>
            </a:r>
            <a:r>
              <a:rPr lang="uk-UA" sz="2800" dirty="0" smtClean="0">
                <a:solidFill>
                  <a:schemeClr val="tx1"/>
                </a:solidFill>
                <a:latin typeface="Times New Roman" panose="02020603050405020304" pitchFamily="18" charset="0"/>
                <a:cs typeface="Times New Roman" panose="02020603050405020304" pitchFamily="18" charset="0"/>
              </a:rPr>
              <a:t>, газ, двірник, диск, евакуатор, капот, клімат-контроль, кузов, легковий, мотор, навігатор, </a:t>
            </a:r>
            <a:r>
              <a:rPr lang="uk-UA" sz="2800" dirty="0" err="1" smtClean="0">
                <a:solidFill>
                  <a:schemeClr val="tx1"/>
                </a:solidFill>
                <a:latin typeface="Times New Roman" panose="02020603050405020304" pitchFamily="18" charset="0"/>
                <a:cs typeface="Times New Roman" panose="02020603050405020304" pitchFamily="18" charset="0"/>
              </a:rPr>
              <a:t>парктро́нік</a:t>
            </a:r>
            <a:r>
              <a:rPr lang="uk-UA" sz="2800" dirty="0" smtClean="0">
                <a:solidFill>
                  <a:schemeClr val="tx1"/>
                </a:solidFill>
                <a:latin typeface="Times New Roman" panose="02020603050405020304" pitchFamily="18" charset="0"/>
                <a:cs typeface="Times New Roman" panose="02020603050405020304" pitchFamily="18" charset="0"/>
              </a:rPr>
              <a:t>, паркування, педаль, повний (передній або задній) привід, підвіска,</a:t>
            </a:r>
            <a:endParaRPr lang="ru-RU" sz="28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1973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4138" y="220717"/>
            <a:ext cx="11177752" cy="6369269"/>
          </a:xfrm>
        </p:spPr>
        <p:txBody>
          <a:bodyPr>
            <a:normAutofit/>
          </a:bodyPr>
          <a:lstStyle/>
          <a:p>
            <a:r>
              <a:rPr lang="uk-UA" sz="2800" dirty="0" smtClean="0">
                <a:latin typeface="Times New Roman" panose="02020603050405020304" pitchFamily="18" charset="0"/>
                <a:cs typeface="Times New Roman" panose="02020603050405020304" pitchFamily="18" charset="0"/>
              </a:rPr>
              <a:t>Радіатор,  </a:t>
            </a:r>
            <a:r>
              <a:rPr lang="uk-UA" sz="2800" dirty="0" err="1" smtClean="0">
                <a:latin typeface="Times New Roman" panose="02020603050405020304" pitchFamily="18" charset="0"/>
                <a:cs typeface="Times New Roman" panose="02020603050405020304" pitchFamily="18" charset="0"/>
              </a:rPr>
              <a:t>спідо́метр</a:t>
            </a:r>
            <a:r>
              <a:rPr lang="uk-UA" sz="2800" dirty="0" smtClean="0">
                <a:latin typeface="Times New Roman" panose="02020603050405020304" pitchFamily="18" charset="0"/>
                <a:cs typeface="Times New Roman" panose="02020603050405020304" pitchFamily="18" charset="0"/>
              </a:rPr>
              <a:t>, </a:t>
            </a:r>
            <a:r>
              <a:rPr lang="uk-UA" sz="2800" dirty="0" err="1" smtClean="0">
                <a:latin typeface="Times New Roman" panose="02020603050405020304" pitchFamily="18" charset="0"/>
                <a:cs typeface="Times New Roman" panose="02020603050405020304" pitchFamily="18" charset="0"/>
              </a:rPr>
              <a:t>тахо́метр</a:t>
            </a:r>
            <a:r>
              <a:rPr lang="uk-UA" sz="2800" dirty="0" smtClean="0">
                <a:latin typeface="Times New Roman" panose="02020603050405020304" pitchFamily="18" charset="0"/>
                <a:cs typeface="Times New Roman" panose="02020603050405020304" pitchFamily="18" charset="0"/>
              </a:rPr>
              <a:t>, торпеда, турбіна, універсал, фари.</a:t>
            </a:r>
          </a:p>
          <a:p>
            <a:r>
              <a:rPr lang="uk-UA" sz="2800" b="1" dirty="0" smtClean="0">
                <a:solidFill>
                  <a:srgbClr val="7030A0"/>
                </a:solidFill>
                <a:latin typeface="Times New Roman" panose="02020603050405020304" pitchFamily="18" charset="0"/>
                <a:cs typeface="Times New Roman" panose="02020603050405020304" pitchFamily="18" charset="0"/>
              </a:rPr>
              <a:t>Літак: </a:t>
            </a:r>
            <a:r>
              <a:rPr lang="uk-UA" sz="2800" dirty="0" smtClean="0">
                <a:solidFill>
                  <a:schemeClr val="tx1"/>
                </a:solidFill>
                <a:latin typeface="Times New Roman" panose="02020603050405020304" pitchFamily="18" charset="0"/>
                <a:cs typeface="Times New Roman" panose="02020603050405020304" pitchFamily="18" charset="0"/>
              </a:rPr>
              <a:t>аеропорт, борт, </a:t>
            </a:r>
            <a:r>
              <a:rPr lang="uk-UA" sz="2800" dirty="0" err="1" smtClean="0">
                <a:solidFill>
                  <a:schemeClr val="tx1"/>
                </a:solidFill>
                <a:latin typeface="Times New Roman" panose="02020603050405020304" pitchFamily="18" charset="0"/>
                <a:cs typeface="Times New Roman" panose="02020603050405020304" pitchFamily="18" charset="0"/>
              </a:rPr>
              <a:t>бортови́й</a:t>
            </a:r>
            <a:r>
              <a:rPr lang="uk-UA" sz="2800" dirty="0" smtClean="0">
                <a:solidFill>
                  <a:schemeClr val="tx1"/>
                </a:solidFill>
                <a:latin typeface="Times New Roman" panose="02020603050405020304" pitchFamily="18" charset="0"/>
                <a:cs typeface="Times New Roman" panose="02020603050405020304" pitchFamily="18" charset="0"/>
              </a:rPr>
              <a:t> </a:t>
            </a:r>
            <a:r>
              <a:rPr lang="uk-UA" sz="2800" dirty="0" err="1" smtClean="0">
                <a:solidFill>
                  <a:schemeClr val="tx1"/>
                </a:solidFill>
                <a:latin typeface="Times New Roman" panose="02020603050405020304" pitchFamily="18" charset="0"/>
                <a:cs typeface="Times New Roman" panose="02020603050405020304" pitchFamily="18" charset="0"/>
              </a:rPr>
              <a:t>комп</a:t>
            </a:r>
            <a:r>
              <a:rPr lang="en-US" sz="2800" dirty="0" smtClean="0">
                <a:solidFill>
                  <a:schemeClr val="tx1"/>
                </a:solidFill>
                <a:latin typeface="Times New Roman" panose="02020603050405020304" pitchFamily="18" charset="0"/>
                <a:cs typeface="Times New Roman" panose="02020603050405020304" pitchFamily="18" charset="0"/>
              </a:rPr>
              <a:t>’</a:t>
            </a:r>
            <a:r>
              <a:rPr lang="uk-UA" sz="2800" dirty="0" err="1" smtClean="0">
                <a:solidFill>
                  <a:schemeClr val="tx1"/>
                </a:solidFill>
                <a:latin typeface="Times New Roman" panose="02020603050405020304" pitchFamily="18" charset="0"/>
                <a:cs typeface="Times New Roman" panose="02020603050405020304" pitchFamily="18" charset="0"/>
              </a:rPr>
              <a:t>ю́тер</a:t>
            </a:r>
            <a:r>
              <a:rPr lang="uk-UA" sz="2800" dirty="0" smtClean="0">
                <a:solidFill>
                  <a:schemeClr val="tx1"/>
                </a:solidFill>
                <a:latin typeface="Times New Roman" panose="02020603050405020304" pitchFamily="18" charset="0"/>
                <a:cs typeface="Times New Roman" panose="02020603050405020304" pitchFamily="18" charset="0"/>
              </a:rPr>
              <a:t>, закрилок, злітати, </a:t>
            </a:r>
            <a:r>
              <a:rPr lang="uk-UA" sz="2800" dirty="0" err="1" smtClean="0">
                <a:solidFill>
                  <a:schemeClr val="tx1"/>
                </a:solidFill>
                <a:latin typeface="Times New Roman" panose="02020603050405020304" pitchFamily="18" charset="0"/>
                <a:cs typeface="Times New Roman" panose="02020603050405020304" pitchFamily="18" charset="0"/>
              </a:rPr>
              <a:t>ілюміна́тор</a:t>
            </a:r>
            <a:r>
              <a:rPr lang="uk-UA" sz="2800" dirty="0" smtClean="0">
                <a:solidFill>
                  <a:schemeClr val="tx1"/>
                </a:solidFill>
                <a:latin typeface="Times New Roman" panose="02020603050405020304" pitchFamily="18" charset="0"/>
                <a:cs typeface="Times New Roman" panose="02020603050405020304" pitchFamily="18" charset="0"/>
              </a:rPr>
              <a:t>, крило, пілот, переліт, політ, посадка, приземлятися, </a:t>
            </a:r>
            <a:r>
              <a:rPr lang="uk-UA" sz="2800" dirty="0" err="1" smtClean="0">
                <a:solidFill>
                  <a:schemeClr val="tx1"/>
                </a:solidFill>
                <a:latin typeface="Times New Roman" panose="02020603050405020304" pitchFamily="18" charset="0"/>
                <a:cs typeface="Times New Roman" panose="02020603050405020304" pitchFamily="18" charset="0"/>
              </a:rPr>
              <a:t>рада́р</a:t>
            </a:r>
            <a:r>
              <a:rPr lang="uk-UA" sz="2800" dirty="0" smtClean="0">
                <a:solidFill>
                  <a:schemeClr val="tx1"/>
                </a:solidFill>
                <a:latin typeface="Times New Roman" panose="02020603050405020304" pitchFamily="18" charset="0"/>
                <a:cs typeface="Times New Roman" panose="02020603050405020304" pitchFamily="18" charset="0"/>
              </a:rPr>
              <a:t>, </a:t>
            </a:r>
            <a:r>
              <a:rPr lang="uk-UA" sz="2800" dirty="0" err="1" smtClean="0">
                <a:solidFill>
                  <a:schemeClr val="tx1"/>
                </a:solidFill>
                <a:latin typeface="Times New Roman" panose="02020603050405020304" pitchFamily="18" charset="0"/>
                <a:cs typeface="Times New Roman" panose="02020603050405020304" pitchFamily="18" charset="0"/>
              </a:rPr>
              <a:t>стю́ард</a:t>
            </a:r>
            <a:r>
              <a:rPr lang="uk-UA" sz="2800" dirty="0" smtClean="0">
                <a:solidFill>
                  <a:schemeClr val="tx1"/>
                </a:solidFill>
                <a:latin typeface="Times New Roman" panose="02020603050405020304" pitchFamily="18" charset="0"/>
                <a:cs typeface="Times New Roman" panose="02020603050405020304" pitchFamily="18" charset="0"/>
              </a:rPr>
              <a:t>, </a:t>
            </a:r>
            <a:r>
              <a:rPr lang="uk-UA" sz="2800" dirty="0" err="1" smtClean="0">
                <a:solidFill>
                  <a:schemeClr val="tx1"/>
                </a:solidFill>
                <a:latin typeface="Times New Roman" panose="02020603050405020304" pitchFamily="18" charset="0"/>
                <a:cs typeface="Times New Roman" panose="02020603050405020304" pitchFamily="18" charset="0"/>
              </a:rPr>
              <a:t>стюарде́са</a:t>
            </a:r>
            <a:r>
              <a:rPr lang="uk-UA" sz="2800" dirty="0" smtClean="0">
                <a:solidFill>
                  <a:schemeClr val="tx1"/>
                </a:solidFill>
                <a:latin typeface="Times New Roman" panose="02020603050405020304" pitchFamily="18" charset="0"/>
                <a:cs typeface="Times New Roman" panose="02020603050405020304" pitchFamily="18" charset="0"/>
              </a:rPr>
              <a:t>, термінал, трап, турбулентність, </a:t>
            </a:r>
            <a:r>
              <a:rPr lang="uk-UA" sz="2800" dirty="0" err="1" smtClean="0">
                <a:solidFill>
                  <a:schemeClr val="tx1"/>
                </a:solidFill>
                <a:latin typeface="Times New Roman" panose="02020603050405020304" pitchFamily="18" charset="0"/>
                <a:cs typeface="Times New Roman" panose="02020603050405020304" pitchFamily="18" charset="0"/>
              </a:rPr>
              <a:t>фюзеля́ж</a:t>
            </a:r>
            <a:r>
              <a:rPr lang="uk-UA" sz="2800" dirty="0" smtClean="0">
                <a:solidFill>
                  <a:schemeClr val="tx1"/>
                </a:solidFill>
                <a:latin typeface="Times New Roman" panose="02020603050405020304" pitchFamily="18" charset="0"/>
                <a:cs typeface="Times New Roman" panose="02020603050405020304" pitchFamily="18" charset="0"/>
              </a:rPr>
              <a:t>, шасі.</a:t>
            </a:r>
          </a:p>
          <a:p>
            <a:r>
              <a:rPr lang="uk-UA" sz="2800" b="1" dirty="0" smtClean="0">
                <a:solidFill>
                  <a:schemeClr val="tx1"/>
                </a:solidFill>
                <a:latin typeface="Times New Roman" panose="02020603050405020304" pitchFamily="18" charset="0"/>
                <a:cs typeface="Times New Roman" panose="02020603050405020304" pitchFamily="18" charset="0"/>
              </a:rPr>
              <a:t>Корабель, човен, яхта: </a:t>
            </a:r>
            <a:r>
              <a:rPr lang="uk-UA" sz="2800" dirty="0" smtClean="0">
                <a:solidFill>
                  <a:schemeClr val="tx1"/>
                </a:solidFill>
                <a:latin typeface="Times New Roman" panose="02020603050405020304" pitchFamily="18" charset="0"/>
                <a:cs typeface="Times New Roman" panose="02020603050405020304" pitchFamily="18" charset="0"/>
              </a:rPr>
              <a:t>баржа, борт, боцман, весло, весляр, відпливати, відчалювати, днище, капітан, катер, каюта, корма, кубрик, лоцман, матрос, механік, морський, ніс, палуба, порт, пришвартуватися, рубка, скутер, судно́, шлюпка, шторм, штиль, якір.</a:t>
            </a:r>
            <a:endParaRPr lang="ru-RU" sz="2800" dirty="0">
              <a:solidFill>
                <a:srgbClr val="7030A0"/>
              </a:solidFill>
              <a:latin typeface="Times New Roman" panose="02020603050405020304" pitchFamily="18" charset="0"/>
              <a:cs typeface="Times New Roman" panose="02020603050405020304" pitchFamily="18" charset="0"/>
            </a:endParaRPr>
          </a:p>
        </p:txBody>
      </p:sp>
      <p:pic>
        <p:nvPicPr>
          <p:cNvPr id="2" name="Рисунок 1"/>
          <p:cNvPicPr>
            <a:picLocks noChangeAspect="1"/>
          </p:cNvPicPr>
          <p:nvPr/>
        </p:nvPicPr>
        <p:blipFill>
          <a:blip r:embed="rId2"/>
          <a:stretch>
            <a:fillRect/>
          </a:stretch>
        </p:blipFill>
        <p:spPr>
          <a:xfrm>
            <a:off x="6411310" y="4556234"/>
            <a:ext cx="5160579" cy="2301766"/>
          </a:xfrm>
          <a:prstGeom prst="rect">
            <a:avLst/>
          </a:prstGeom>
        </p:spPr>
      </p:pic>
    </p:spTree>
    <p:extLst>
      <p:ext uri="{BB962C8B-B14F-4D97-AF65-F5344CB8AC3E}">
        <p14:creationId xmlns:p14="http://schemas.microsoft.com/office/powerpoint/2010/main" val="751816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777766"/>
          </a:xfrm>
        </p:spPr>
        <p:txBody>
          <a:bodyPr>
            <a:normAutofit fontScale="90000"/>
          </a:bodyPr>
          <a:lstStyle/>
          <a:p>
            <a:pPr algn="ctr"/>
            <a:r>
              <a:rPr lang="uk-UA" b="1" dirty="0" smtClean="0">
                <a:solidFill>
                  <a:srgbClr val="C00000"/>
                </a:solidFill>
                <a:latin typeface="Times New Roman" panose="02020603050405020304" pitchFamily="18" charset="0"/>
                <a:cs typeface="Times New Roman" panose="02020603050405020304" pitchFamily="18" charset="0"/>
              </a:rPr>
              <a:t>              </a:t>
            </a:r>
            <a:r>
              <a:rPr lang="uk-UA" b="1" dirty="0">
                <a:solidFill>
                  <a:srgbClr val="C00000"/>
                </a:solidFill>
                <a:latin typeface="Times New Roman" panose="02020603050405020304" pitchFamily="18" charset="0"/>
                <a:cs typeface="Times New Roman" panose="02020603050405020304" pitchFamily="18" charset="0"/>
              </a:rPr>
              <a:t>Р</a:t>
            </a:r>
            <a:r>
              <a:rPr lang="uk-UA" b="1" dirty="0" smtClean="0">
                <a:solidFill>
                  <a:srgbClr val="C00000"/>
                </a:solidFill>
                <a:latin typeface="Times New Roman" panose="02020603050405020304" pitchFamily="18" charset="0"/>
                <a:cs typeface="Times New Roman" panose="02020603050405020304" pitchFamily="18" charset="0"/>
              </a:rPr>
              <a:t>осійсько- українські відповідники</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7334" y="1387366"/>
            <a:ext cx="8596668" cy="5139557"/>
          </a:xfrm>
        </p:spPr>
        <p:txBody>
          <a:bodyPr>
            <a:normAutofit fontScale="92500" lnSpcReduction="20000"/>
          </a:bodyPr>
          <a:lstStyle/>
          <a:p>
            <a:r>
              <a:rPr lang="uk-UA" sz="2800" dirty="0" smtClean="0">
                <a:latin typeface="Times New Roman" panose="02020603050405020304" pitchFamily="18" charset="0"/>
                <a:cs typeface="Times New Roman" panose="02020603050405020304" pitchFamily="18" charset="0"/>
              </a:rPr>
              <a:t>тормоз -                        гальмо́</a:t>
            </a:r>
          </a:p>
          <a:p>
            <a:r>
              <a:rPr lang="uk-UA" sz="2800" dirty="0" err="1">
                <a:latin typeface="Times New Roman" panose="02020603050405020304" pitchFamily="18" charset="0"/>
                <a:cs typeface="Times New Roman" panose="02020603050405020304" pitchFamily="18" charset="0"/>
              </a:rPr>
              <a:t>т</a:t>
            </a:r>
            <a:r>
              <a:rPr lang="uk-UA" sz="2800" dirty="0" err="1" smtClean="0">
                <a:latin typeface="Times New Roman" panose="02020603050405020304" pitchFamily="18" charset="0"/>
                <a:cs typeface="Times New Roman" panose="02020603050405020304" pitchFamily="18" charset="0"/>
              </a:rPr>
              <a:t>ормозить</a:t>
            </a:r>
            <a:r>
              <a:rPr lang="uk-UA" sz="2800" dirty="0" smtClean="0">
                <a:latin typeface="Times New Roman" panose="02020603050405020304" pitchFamily="18" charset="0"/>
                <a:cs typeface="Times New Roman" panose="02020603050405020304" pitchFamily="18" charset="0"/>
              </a:rPr>
              <a:t> -                  гальмувати</a:t>
            </a:r>
          </a:p>
          <a:p>
            <a:r>
              <a:rPr lang="uk-UA" sz="2800" dirty="0">
                <a:latin typeface="Times New Roman" panose="02020603050405020304" pitchFamily="18" charset="0"/>
                <a:cs typeface="Times New Roman" panose="02020603050405020304" pitchFamily="18" charset="0"/>
              </a:rPr>
              <a:t>з</a:t>
            </a:r>
            <a:r>
              <a:rPr lang="uk-UA" sz="2800" dirty="0" smtClean="0">
                <a:latin typeface="Times New Roman" panose="02020603050405020304" pitchFamily="18" charset="0"/>
                <a:cs typeface="Times New Roman" panose="02020603050405020304" pitchFamily="18" charset="0"/>
              </a:rPr>
              <a:t>ал </a:t>
            </a:r>
            <a:r>
              <a:rPr lang="uk-UA" sz="2800" dirty="0" err="1" smtClean="0">
                <a:latin typeface="Times New Roman" panose="02020603050405020304" pitchFamily="18" charset="0"/>
                <a:cs typeface="Times New Roman" panose="02020603050405020304" pitchFamily="18" charset="0"/>
              </a:rPr>
              <a:t>ожидания</a:t>
            </a:r>
            <a:r>
              <a:rPr lang="uk-UA" sz="2800" dirty="0" smtClean="0">
                <a:latin typeface="Times New Roman" panose="02020603050405020304" pitchFamily="18" charset="0"/>
                <a:cs typeface="Times New Roman" panose="02020603050405020304" pitchFamily="18" charset="0"/>
              </a:rPr>
              <a:t> –            зал очікування</a:t>
            </a:r>
          </a:p>
          <a:p>
            <a:r>
              <a:rPr lang="uk-UA" sz="2800" dirty="0" err="1">
                <a:latin typeface="Times New Roman" panose="02020603050405020304" pitchFamily="18" charset="0"/>
                <a:cs typeface="Times New Roman" panose="02020603050405020304" pitchFamily="18" charset="0"/>
              </a:rPr>
              <a:t>ж</a:t>
            </a:r>
            <a:r>
              <a:rPr lang="uk-UA" sz="2800" dirty="0" err="1" smtClean="0">
                <a:latin typeface="Times New Roman" panose="02020603050405020304" pitchFamily="18" charset="0"/>
                <a:cs typeface="Times New Roman" panose="02020603050405020304" pitchFamily="18" charset="0"/>
              </a:rPr>
              <a:t>елезная</a:t>
            </a:r>
            <a:r>
              <a:rPr lang="uk-UA" sz="2800" dirty="0" smtClean="0">
                <a:latin typeface="Times New Roman" panose="02020603050405020304" pitchFamily="18" charset="0"/>
                <a:cs typeface="Times New Roman" panose="02020603050405020304" pitchFamily="18" charset="0"/>
              </a:rPr>
              <a:t> дорога -        залізниця</a:t>
            </a:r>
          </a:p>
          <a:p>
            <a:r>
              <a:rPr lang="uk-UA" sz="2800" dirty="0" err="1" smtClean="0">
                <a:latin typeface="Times New Roman" panose="02020603050405020304" pitchFamily="18" charset="0"/>
                <a:cs typeface="Times New Roman" panose="02020603050405020304" pitchFamily="18" charset="0"/>
              </a:rPr>
              <a:t>железнодорожн</a:t>
            </a:r>
            <a:r>
              <a:rPr lang="ru-RU" sz="2800" dirty="0" err="1" smtClean="0">
                <a:latin typeface="Times New Roman" panose="02020603050405020304" pitchFamily="18" charset="0"/>
                <a:cs typeface="Times New Roman" panose="02020603050405020304" pitchFamily="18" charset="0"/>
              </a:rPr>
              <a:t>ый</a:t>
            </a:r>
            <a:r>
              <a:rPr lang="ru-RU" sz="2800" dirty="0" smtClean="0">
                <a:latin typeface="Times New Roman" panose="02020603050405020304" pitchFamily="18" charset="0"/>
                <a:cs typeface="Times New Roman" panose="02020603050405020304" pitchFamily="18" charset="0"/>
              </a:rPr>
              <a:t> переезд – </a:t>
            </a:r>
            <a:r>
              <a:rPr lang="ru-RU" sz="2800" dirty="0" err="1" smtClean="0">
                <a:latin typeface="Times New Roman" panose="02020603050405020304" pitchFamily="18" charset="0"/>
                <a:cs typeface="Times New Roman" panose="02020603050405020304" pitchFamily="18" charset="0"/>
              </a:rPr>
              <a:t>залізничний</a:t>
            </a:r>
            <a:endParaRPr lang="ru-RU" sz="2800" dirty="0" smtClean="0">
              <a:latin typeface="Times New Roman" panose="02020603050405020304" pitchFamily="18" charset="0"/>
              <a:cs typeface="Times New Roman" panose="02020603050405020304" pitchFamily="18" charset="0"/>
            </a:endParaRPr>
          </a:p>
          <a:p>
            <a:pPr marL="0" indent="0">
              <a:buNone/>
            </a:pPr>
            <a:r>
              <a:rPr lang="uk-UA" sz="2800" dirty="0" smtClean="0">
                <a:latin typeface="Times New Roman" panose="02020603050405020304" pitchFamily="18" charset="0"/>
                <a:cs typeface="Times New Roman" panose="02020603050405020304" pitchFamily="18" charset="0"/>
              </a:rPr>
              <a:t>переїзд</a:t>
            </a:r>
            <a:endParaRPr lang="ru-RU" sz="2800" dirty="0" smtClean="0">
              <a:latin typeface="Times New Roman" panose="02020603050405020304" pitchFamily="18" charset="0"/>
              <a:cs typeface="Times New Roman" panose="02020603050405020304" pitchFamily="18" charset="0"/>
            </a:endParaRPr>
          </a:p>
          <a:p>
            <a:pPr marL="0" indent="0">
              <a:buNone/>
            </a:pPr>
            <a:r>
              <a:rPr lang="ru-RU" sz="2800" dirty="0">
                <a:latin typeface="Times New Roman" panose="02020603050405020304" pitchFamily="18" charset="0"/>
                <a:cs typeface="Times New Roman" panose="02020603050405020304" pitchFamily="18" charset="0"/>
              </a:rPr>
              <a:t>к</a:t>
            </a:r>
            <a:r>
              <a:rPr lang="ru-RU" sz="2800" dirty="0" smtClean="0">
                <a:latin typeface="Times New Roman" panose="02020603050405020304" pitchFamily="18" charset="0"/>
                <a:cs typeface="Times New Roman" panose="02020603050405020304" pitchFamily="18" charset="0"/>
              </a:rPr>
              <a:t>амера хранения –           камера </a:t>
            </a:r>
            <a:r>
              <a:rPr lang="ru-RU" sz="2800" dirty="0" err="1" smtClean="0">
                <a:latin typeface="Times New Roman" panose="02020603050405020304" pitchFamily="18" charset="0"/>
                <a:cs typeface="Times New Roman" panose="02020603050405020304" pitchFamily="18" charset="0"/>
              </a:rPr>
              <a:t>схову</a:t>
            </a:r>
            <a:endParaRPr lang="ru-RU" sz="2800" dirty="0" smtClean="0">
              <a:latin typeface="Times New Roman" panose="02020603050405020304" pitchFamily="18" charset="0"/>
              <a:cs typeface="Times New Roman" panose="02020603050405020304" pitchFamily="18" charset="0"/>
            </a:endParaRPr>
          </a:p>
          <a:p>
            <a:pPr marL="0" indent="0">
              <a:buNone/>
            </a:pPr>
            <a:r>
              <a:rPr lang="ru-RU" sz="2800" dirty="0">
                <a:latin typeface="Times New Roman" panose="02020603050405020304" pitchFamily="18" charset="0"/>
                <a:cs typeface="Times New Roman" panose="02020603050405020304" pitchFamily="18" charset="0"/>
              </a:rPr>
              <a:t>б</a:t>
            </a:r>
            <a:r>
              <a:rPr lang="ru-RU" sz="2800" dirty="0" smtClean="0">
                <a:latin typeface="Times New Roman" panose="02020603050405020304" pitchFamily="18" charset="0"/>
                <a:cs typeface="Times New Roman" panose="02020603050405020304" pitchFamily="18" charset="0"/>
              </a:rPr>
              <a:t>илет –                              квиток </a:t>
            </a:r>
          </a:p>
          <a:p>
            <a:pPr marL="0" indent="0">
              <a:buNone/>
            </a:pPr>
            <a:r>
              <a:rPr lang="ru-RU" sz="2800" dirty="0">
                <a:latin typeface="Times New Roman" panose="02020603050405020304" pitchFamily="18" charset="0"/>
                <a:cs typeface="Times New Roman" panose="02020603050405020304" pitchFamily="18" charset="0"/>
              </a:rPr>
              <a:t>н</a:t>
            </a:r>
            <a:r>
              <a:rPr lang="ru-RU" sz="2800" dirty="0" smtClean="0">
                <a:latin typeface="Times New Roman" panose="02020603050405020304" pitchFamily="18" charset="0"/>
                <a:cs typeface="Times New Roman" panose="02020603050405020304" pitchFamily="18" charset="0"/>
              </a:rPr>
              <a:t>ижняя, верхняя полка</a:t>
            </a:r>
            <a:r>
              <a:rPr lang="uk-UA" sz="2800" dirty="0" smtClean="0">
                <a:latin typeface="Times New Roman" panose="02020603050405020304" pitchFamily="18" charset="0"/>
                <a:cs typeface="Times New Roman" panose="02020603050405020304" pitchFamily="18" charset="0"/>
              </a:rPr>
              <a:t> – нижня, верхня полиця</a:t>
            </a:r>
          </a:p>
          <a:p>
            <a:pPr marL="0" indent="0">
              <a:buNone/>
            </a:pPr>
            <a:r>
              <a:rPr lang="uk-UA" sz="2800" dirty="0" err="1">
                <a:latin typeface="Times New Roman" panose="02020603050405020304" pitchFamily="18" charset="0"/>
                <a:cs typeface="Times New Roman" panose="02020603050405020304" pitchFamily="18" charset="0"/>
              </a:rPr>
              <a:t>п</a:t>
            </a:r>
            <a:r>
              <a:rPr lang="uk-UA" sz="2800" dirty="0" err="1" smtClean="0">
                <a:latin typeface="Times New Roman" panose="02020603050405020304" pitchFamily="18" charset="0"/>
                <a:cs typeface="Times New Roman" panose="02020603050405020304" pitchFamily="18" charset="0"/>
              </a:rPr>
              <a:t>ригородный</a:t>
            </a:r>
            <a:r>
              <a:rPr lang="uk-UA" sz="2800" dirty="0" smtClean="0">
                <a:latin typeface="Times New Roman" panose="02020603050405020304" pitchFamily="18" charset="0"/>
                <a:cs typeface="Times New Roman" panose="02020603050405020304" pitchFamily="18" charset="0"/>
              </a:rPr>
              <a:t> -                  приміський</a:t>
            </a:r>
          </a:p>
          <a:p>
            <a:pPr marL="0" indent="0">
              <a:buNone/>
            </a:pPr>
            <a:r>
              <a:rPr lang="uk-UA" sz="2800" dirty="0" err="1">
                <a:latin typeface="Times New Roman" panose="02020603050405020304" pitchFamily="18" charset="0"/>
                <a:cs typeface="Times New Roman" panose="02020603050405020304" pitchFamily="18" charset="0"/>
              </a:rPr>
              <a:t>п</a:t>
            </a:r>
            <a:r>
              <a:rPr lang="uk-UA" sz="2800" dirty="0" err="1" smtClean="0">
                <a:latin typeface="Times New Roman" panose="02020603050405020304" pitchFamily="18" charset="0"/>
                <a:cs typeface="Times New Roman" panose="02020603050405020304" pitchFamily="18" charset="0"/>
              </a:rPr>
              <a:t>редварительная</a:t>
            </a:r>
            <a:r>
              <a:rPr lang="uk-UA" sz="2800" dirty="0" smtClean="0">
                <a:latin typeface="Times New Roman" panose="02020603050405020304" pitchFamily="18" charset="0"/>
                <a:cs typeface="Times New Roman" panose="02020603050405020304" pitchFamily="18" charset="0"/>
              </a:rPr>
              <a:t> </a:t>
            </a:r>
            <a:r>
              <a:rPr lang="uk-UA" sz="2800" dirty="0" err="1" smtClean="0">
                <a:latin typeface="Times New Roman" panose="02020603050405020304" pitchFamily="18" charset="0"/>
                <a:cs typeface="Times New Roman" panose="02020603050405020304" pitchFamily="18" charset="0"/>
              </a:rPr>
              <a:t>продажа</a:t>
            </a:r>
            <a:r>
              <a:rPr lang="uk-UA" sz="2800" dirty="0" smtClean="0">
                <a:latin typeface="Times New Roman" panose="02020603050405020304" pitchFamily="18" charset="0"/>
                <a:cs typeface="Times New Roman" panose="02020603050405020304" pitchFamily="18" charset="0"/>
              </a:rPr>
              <a:t> – попередній продаж</a:t>
            </a:r>
            <a:endParaRPr lang="ru-RU" sz="28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8560676" y="1387365"/>
            <a:ext cx="3631324" cy="5139557"/>
          </a:xfrm>
          <a:prstGeom prst="rect">
            <a:avLst/>
          </a:prstGeom>
        </p:spPr>
      </p:pic>
    </p:spTree>
    <p:extLst>
      <p:ext uri="{BB962C8B-B14F-4D97-AF65-F5344CB8AC3E}">
        <p14:creationId xmlns:p14="http://schemas.microsoft.com/office/powerpoint/2010/main" val="33348337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3" y="252248"/>
            <a:ext cx="9995921" cy="6353503"/>
          </a:xfrm>
        </p:spPr>
        <p:txBody>
          <a:bodyPr>
            <a:normAutofit fontScale="92500" lnSpcReduction="10000"/>
          </a:bodyPr>
          <a:lstStyle/>
          <a:p>
            <a:r>
              <a:rPr lang="ru-RU" sz="2800" dirty="0" smtClean="0">
                <a:latin typeface="Times New Roman" panose="02020603050405020304" pitchFamily="18" charset="0"/>
                <a:cs typeface="Times New Roman" panose="02020603050405020304" pitchFamily="18" charset="0"/>
              </a:rPr>
              <a:t>Рельс -                рейка</a:t>
            </a:r>
          </a:p>
          <a:p>
            <a:r>
              <a:rPr lang="ru-RU" sz="2800" dirty="0" smtClean="0">
                <a:latin typeface="Times New Roman" panose="02020603050405020304" pitchFamily="18" charset="0"/>
                <a:cs typeface="Times New Roman" panose="02020603050405020304" pitchFamily="18" charset="0"/>
              </a:rPr>
              <a:t>Сообщение -      </a:t>
            </a:r>
            <a:r>
              <a:rPr lang="ru-RU" sz="2800" dirty="0" err="1" smtClean="0">
                <a:latin typeface="Times New Roman" panose="02020603050405020304" pitchFamily="18" charset="0"/>
                <a:cs typeface="Times New Roman" panose="02020603050405020304" pitchFamily="18" charset="0"/>
              </a:rPr>
              <a:t>сполу́чення</a:t>
            </a:r>
            <a:r>
              <a:rPr lang="ru-RU" sz="2800" dirty="0" smtClean="0">
                <a:latin typeface="Times New Roman" panose="02020603050405020304" pitchFamily="18" charset="0"/>
                <a:cs typeface="Times New Roman" panose="02020603050405020304" pitchFamily="18" charset="0"/>
              </a:rPr>
              <a:t> </a:t>
            </a:r>
          </a:p>
          <a:p>
            <a:pPr marL="0" indent="0">
              <a:buNone/>
            </a:pPr>
            <a:endParaRPr lang="ru-RU" sz="2800" dirty="0" smtClean="0">
              <a:latin typeface="Times New Roman" panose="02020603050405020304" pitchFamily="18" charset="0"/>
              <a:cs typeface="Times New Roman" panose="02020603050405020304" pitchFamily="18" charset="0"/>
            </a:endParaRPr>
          </a:p>
          <a:p>
            <a:pPr marL="0" indent="0" algn="ctr">
              <a:buNone/>
            </a:pPr>
            <a:r>
              <a:rPr lang="ru-RU" sz="2800" b="1" dirty="0" smtClean="0">
                <a:solidFill>
                  <a:srgbClr val="7030A0"/>
                </a:solidFill>
                <a:latin typeface="Times New Roman" panose="02020603050405020304" pitchFamily="18" charset="0"/>
                <a:cs typeface="Times New Roman" panose="02020603050405020304" pitchFamily="18" charset="0"/>
              </a:rPr>
              <a:t>Автобус, трамвай, </a:t>
            </a:r>
            <a:r>
              <a:rPr lang="ru-RU" sz="2800" b="1" dirty="0" err="1" smtClean="0">
                <a:solidFill>
                  <a:srgbClr val="7030A0"/>
                </a:solidFill>
                <a:latin typeface="Times New Roman" panose="02020603050405020304" pitchFamily="18" charset="0"/>
                <a:cs typeface="Times New Roman" panose="02020603050405020304" pitchFamily="18" charset="0"/>
              </a:rPr>
              <a:t>тролейбус</a:t>
            </a:r>
            <a:endParaRPr lang="ru-RU" sz="2800" b="1" dirty="0" smtClean="0">
              <a:solidFill>
                <a:srgbClr val="7030A0"/>
              </a:solidFill>
              <a:latin typeface="Times New Roman" panose="02020603050405020304" pitchFamily="18" charset="0"/>
              <a:cs typeface="Times New Roman" panose="02020603050405020304" pitchFamily="18" charset="0"/>
            </a:endParaRPr>
          </a:p>
          <a:p>
            <a:pPr marL="0" indent="0">
              <a:buNone/>
            </a:pPr>
            <a:r>
              <a:rPr lang="ru-RU" sz="2800" dirty="0">
                <a:solidFill>
                  <a:schemeClr val="tx1"/>
                </a:solidFill>
                <a:latin typeface="Times New Roman" panose="02020603050405020304" pitchFamily="18" charset="0"/>
                <a:cs typeface="Times New Roman" panose="02020603050405020304" pitchFamily="18" charset="0"/>
              </a:rPr>
              <a:t>в</a:t>
            </a:r>
            <a:r>
              <a:rPr lang="ru-RU" sz="2800" dirty="0" smtClean="0">
                <a:solidFill>
                  <a:schemeClr val="tx1"/>
                </a:solidFill>
                <a:latin typeface="Times New Roman" panose="02020603050405020304" pitchFamily="18" charset="0"/>
                <a:cs typeface="Times New Roman" panose="02020603050405020304" pitchFamily="18" charset="0"/>
              </a:rPr>
              <a:t>одитель -              </a:t>
            </a:r>
            <a:r>
              <a:rPr lang="ru-RU" sz="2800" dirty="0" err="1" smtClean="0">
                <a:solidFill>
                  <a:schemeClr val="tx1"/>
                </a:solidFill>
                <a:latin typeface="Times New Roman" panose="02020603050405020304" pitchFamily="18" charset="0"/>
                <a:cs typeface="Times New Roman" panose="02020603050405020304" pitchFamily="18" charset="0"/>
              </a:rPr>
              <a:t>водій</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дорожно-транспортное происшествие –</a:t>
            </a:r>
          </a:p>
          <a:p>
            <a:pPr marL="0" indent="0">
              <a:buNone/>
            </a:pPr>
            <a:r>
              <a:rPr lang="uk-UA" sz="2800" dirty="0" err="1">
                <a:solidFill>
                  <a:schemeClr val="tx1"/>
                </a:solidFill>
                <a:latin typeface="Times New Roman" panose="02020603050405020304" pitchFamily="18" charset="0"/>
                <a:cs typeface="Times New Roman" panose="02020603050405020304" pitchFamily="18" charset="0"/>
              </a:rPr>
              <a:t>д</a:t>
            </a:r>
            <a:r>
              <a:rPr lang="uk-UA" sz="2800" dirty="0" err="1" smtClean="0">
                <a:solidFill>
                  <a:schemeClr val="tx1"/>
                </a:solidFill>
                <a:latin typeface="Times New Roman" panose="02020603050405020304" pitchFamily="18" charset="0"/>
                <a:cs typeface="Times New Roman" panose="02020603050405020304" pitchFamily="18" charset="0"/>
              </a:rPr>
              <a:t>орожньо</a:t>
            </a:r>
            <a:r>
              <a:rPr lang="uk-UA" sz="2800" dirty="0" smtClean="0">
                <a:solidFill>
                  <a:schemeClr val="tx1"/>
                </a:solidFill>
                <a:latin typeface="Times New Roman" panose="02020603050405020304" pitchFamily="18" charset="0"/>
                <a:cs typeface="Times New Roman" panose="02020603050405020304" pitchFamily="18" charset="0"/>
              </a:rPr>
              <a:t> -            транспортна пригода </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a:solidFill>
                  <a:schemeClr val="tx1"/>
                </a:solidFill>
                <a:latin typeface="Times New Roman" panose="02020603050405020304" pitchFamily="18" charset="0"/>
                <a:cs typeface="Times New Roman" panose="02020603050405020304" pitchFamily="18" charset="0"/>
              </a:rPr>
              <a:t>о</a:t>
            </a:r>
            <a:r>
              <a:rPr lang="ru-RU" sz="2800" dirty="0" smtClean="0">
                <a:solidFill>
                  <a:schemeClr val="tx1"/>
                </a:solidFill>
                <a:latin typeface="Times New Roman" panose="02020603050405020304" pitchFamily="18" charset="0"/>
                <a:cs typeface="Times New Roman" panose="02020603050405020304" pitchFamily="18" charset="0"/>
              </a:rPr>
              <a:t>становка -           </a:t>
            </a:r>
            <a:r>
              <a:rPr lang="ru-RU" sz="2800" dirty="0" err="1" smtClean="0">
                <a:solidFill>
                  <a:schemeClr val="tx1"/>
                </a:solidFill>
                <a:latin typeface="Times New Roman" panose="02020603050405020304" pitchFamily="18" charset="0"/>
                <a:cs typeface="Times New Roman" panose="02020603050405020304" pitchFamily="18" charset="0"/>
              </a:rPr>
              <a:t>зупинка</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a:solidFill>
                  <a:schemeClr val="tx1"/>
                </a:solidFill>
                <a:latin typeface="Times New Roman" panose="02020603050405020304" pitchFamily="18" charset="0"/>
                <a:cs typeface="Times New Roman" panose="02020603050405020304" pitchFamily="18" charset="0"/>
              </a:rPr>
              <a:t>р</a:t>
            </a:r>
            <a:r>
              <a:rPr lang="ru-RU" sz="2800" dirty="0" smtClean="0">
                <a:solidFill>
                  <a:schemeClr val="tx1"/>
                </a:solidFill>
                <a:latin typeface="Times New Roman" panose="02020603050405020304" pitchFamily="18" charset="0"/>
                <a:cs typeface="Times New Roman" panose="02020603050405020304" pitchFamily="18" charset="0"/>
              </a:rPr>
              <a:t>уль -                     </a:t>
            </a:r>
            <a:r>
              <a:rPr lang="ru-RU" sz="2800" dirty="0" err="1" smtClean="0">
                <a:solidFill>
                  <a:schemeClr val="tx1"/>
                </a:solidFill>
                <a:latin typeface="Times New Roman" panose="02020603050405020304" pitchFamily="18" charset="0"/>
                <a:cs typeface="Times New Roman" panose="02020603050405020304" pitchFamily="18" charset="0"/>
              </a:rPr>
              <a:t>кермо</a:t>
            </a:r>
            <a:r>
              <a:rPr lang="ru-RU" sz="2800" dirty="0" smtClean="0">
                <a:solidFill>
                  <a:schemeClr val="tx1"/>
                </a:solidFill>
                <a:latin typeface="Times New Roman" panose="02020603050405020304" pitchFamily="18" charset="0"/>
                <a:cs typeface="Times New Roman" panose="02020603050405020304" pitchFamily="18" charset="0"/>
              </a:rPr>
              <a:t>́</a:t>
            </a: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Рулить -                 </a:t>
            </a:r>
            <a:r>
              <a:rPr lang="ru-RU" sz="2800" dirty="0" err="1" smtClean="0">
                <a:solidFill>
                  <a:schemeClr val="tx1"/>
                </a:solidFill>
                <a:latin typeface="Times New Roman" panose="02020603050405020304" pitchFamily="18" charset="0"/>
                <a:cs typeface="Times New Roman" panose="02020603050405020304" pitchFamily="18" charset="0"/>
              </a:rPr>
              <a:t>кермувати</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Горючее -               </a:t>
            </a:r>
            <a:r>
              <a:rPr lang="ru-RU" sz="2800" dirty="0" err="1" smtClean="0">
                <a:solidFill>
                  <a:schemeClr val="tx1"/>
                </a:solidFill>
                <a:latin typeface="Times New Roman" panose="02020603050405020304" pitchFamily="18" charset="0"/>
                <a:cs typeface="Times New Roman" panose="02020603050405020304" pitchFamily="18" charset="0"/>
              </a:rPr>
              <a:t>пальне</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Подлокотник -       </a:t>
            </a:r>
            <a:r>
              <a:rPr lang="ru-RU" sz="2800" dirty="0" err="1" smtClean="0">
                <a:solidFill>
                  <a:schemeClr val="tx1"/>
                </a:solidFill>
                <a:latin typeface="Times New Roman" panose="02020603050405020304" pitchFamily="18" charset="0"/>
                <a:cs typeface="Times New Roman" panose="02020603050405020304" pitchFamily="18" charset="0"/>
              </a:rPr>
              <a:t>підлокітник</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Уступить место – </a:t>
            </a:r>
            <a:r>
              <a:rPr lang="ru-RU" sz="2800" dirty="0" err="1" smtClean="0">
                <a:solidFill>
                  <a:schemeClr val="tx1"/>
                </a:solidFill>
                <a:latin typeface="Times New Roman" panose="02020603050405020304" pitchFamily="18" charset="0"/>
                <a:cs typeface="Times New Roman" panose="02020603050405020304" pitchFamily="18" charset="0"/>
              </a:rPr>
              <a:t>поступитися</a:t>
            </a:r>
            <a:r>
              <a:rPr lang="ru-RU" sz="2800" dirty="0" smtClean="0">
                <a:solidFill>
                  <a:schemeClr val="tx1"/>
                </a:solidFill>
                <a:latin typeface="Times New Roman" panose="02020603050405020304" pitchFamily="18" charset="0"/>
                <a:cs typeface="Times New Roman" panose="02020603050405020304" pitchFamily="18" charset="0"/>
              </a:rPr>
              <a:t> </a:t>
            </a:r>
            <a:r>
              <a:rPr lang="ru-RU" sz="2800" dirty="0" err="1" smtClean="0">
                <a:solidFill>
                  <a:schemeClr val="tx1"/>
                </a:solidFill>
                <a:latin typeface="Times New Roman" panose="02020603050405020304" pitchFamily="18" charset="0"/>
                <a:cs typeface="Times New Roman" panose="02020603050405020304" pitchFamily="18" charset="0"/>
              </a:rPr>
              <a:t>місцем</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ru-RU" sz="28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7078717" y="2364828"/>
            <a:ext cx="5113283" cy="4240759"/>
          </a:xfrm>
          <a:prstGeom prst="rect">
            <a:avLst/>
          </a:prstGeom>
        </p:spPr>
      </p:pic>
    </p:spTree>
    <p:extLst>
      <p:ext uri="{BB962C8B-B14F-4D97-AF65-F5344CB8AC3E}">
        <p14:creationId xmlns:p14="http://schemas.microsoft.com/office/powerpoint/2010/main" val="21625228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204953"/>
            <a:ext cx="10689604" cy="6479626"/>
          </a:xfrm>
        </p:spPr>
        <p:txBody>
          <a:bodyPr>
            <a:normAutofit fontScale="77500" lnSpcReduction="20000"/>
          </a:bodyPr>
          <a:lstStyle/>
          <a:p>
            <a:r>
              <a:rPr lang="ru-RU" sz="3300" dirty="0" smtClean="0">
                <a:latin typeface="Times New Roman" panose="02020603050405020304" pitchFamily="18" charset="0"/>
                <a:cs typeface="Times New Roman" panose="02020603050405020304" pitchFamily="18" charset="0"/>
              </a:rPr>
              <a:t>Приключение –     </a:t>
            </a:r>
            <a:r>
              <a:rPr lang="ru-RU" sz="3300" dirty="0" err="1" smtClean="0">
                <a:latin typeface="Times New Roman" panose="02020603050405020304" pitchFamily="18" charset="0"/>
                <a:cs typeface="Times New Roman" panose="02020603050405020304" pitchFamily="18" charset="0"/>
              </a:rPr>
              <a:t>пригода</a:t>
            </a:r>
            <a:r>
              <a:rPr lang="ru-RU" sz="3300" dirty="0" smtClean="0">
                <a:latin typeface="Times New Roman" panose="02020603050405020304" pitchFamily="18" charset="0"/>
                <a:cs typeface="Times New Roman" panose="02020603050405020304" pitchFamily="18" charset="0"/>
              </a:rPr>
              <a:t> </a:t>
            </a:r>
          </a:p>
          <a:p>
            <a:r>
              <a:rPr lang="ru-RU" sz="3300" dirty="0" smtClean="0">
                <a:latin typeface="Times New Roman" panose="02020603050405020304" pitchFamily="18" charset="0"/>
                <a:cs typeface="Times New Roman" panose="02020603050405020304" pitchFamily="18" charset="0"/>
              </a:rPr>
              <a:t>Движение -            </a:t>
            </a:r>
            <a:r>
              <a:rPr lang="ru-RU" sz="3300" dirty="0" err="1" smtClean="0">
                <a:latin typeface="Times New Roman" panose="02020603050405020304" pitchFamily="18" charset="0"/>
                <a:cs typeface="Times New Roman" panose="02020603050405020304" pitchFamily="18" charset="0"/>
              </a:rPr>
              <a:t>рух</a:t>
            </a:r>
            <a:endParaRPr lang="ru-RU" sz="3300" dirty="0" smtClean="0">
              <a:latin typeface="Times New Roman" panose="02020603050405020304" pitchFamily="18" charset="0"/>
              <a:cs typeface="Times New Roman" panose="02020603050405020304" pitchFamily="18" charset="0"/>
            </a:endParaRPr>
          </a:p>
          <a:p>
            <a:r>
              <a:rPr lang="ru-RU" sz="3300" dirty="0" smtClean="0">
                <a:latin typeface="Times New Roman" panose="02020603050405020304" pitchFamily="18" charset="0"/>
                <a:cs typeface="Times New Roman" panose="02020603050405020304" pitchFamily="18" charset="0"/>
              </a:rPr>
              <a:t>Трогаться -             </a:t>
            </a:r>
            <a:r>
              <a:rPr lang="ru-RU" sz="3300" dirty="0" err="1" smtClean="0">
                <a:latin typeface="Times New Roman" panose="02020603050405020304" pitchFamily="18" charset="0"/>
                <a:cs typeface="Times New Roman" panose="02020603050405020304" pitchFamily="18" charset="0"/>
              </a:rPr>
              <a:t>рушати</a:t>
            </a:r>
            <a:endParaRPr lang="ru-RU" sz="3300" dirty="0" smtClean="0">
              <a:latin typeface="Times New Roman" panose="02020603050405020304" pitchFamily="18" charset="0"/>
              <a:cs typeface="Times New Roman" panose="02020603050405020304" pitchFamily="18" charset="0"/>
            </a:endParaRPr>
          </a:p>
          <a:p>
            <a:pPr marL="0" indent="0">
              <a:buNone/>
            </a:pPr>
            <a:r>
              <a:rPr lang="ru-RU" sz="3300" dirty="0">
                <a:latin typeface="Times New Roman" panose="02020603050405020304" pitchFamily="18" charset="0"/>
                <a:cs typeface="Times New Roman" panose="02020603050405020304" pitchFamily="18" charset="0"/>
              </a:rPr>
              <a:t> </a:t>
            </a:r>
            <a:r>
              <a:rPr lang="ru-RU" sz="3300" dirty="0" smtClean="0">
                <a:latin typeface="Times New Roman" panose="02020603050405020304" pitchFamily="18" charset="0"/>
                <a:cs typeface="Times New Roman" panose="02020603050405020304" pitchFamily="18" charset="0"/>
              </a:rPr>
              <a:t>                </a:t>
            </a:r>
            <a:r>
              <a:rPr lang="ru-RU" sz="4200" dirty="0" smtClean="0">
                <a:latin typeface="Times New Roman" panose="02020603050405020304" pitchFamily="18" charset="0"/>
                <a:cs typeface="Times New Roman" panose="02020603050405020304" pitchFamily="18" charset="0"/>
              </a:rPr>
              <a:t>                      </a:t>
            </a:r>
            <a:r>
              <a:rPr lang="ru-RU" sz="4200" b="1" dirty="0" err="1">
                <a:solidFill>
                  <a:srgbClr val="7030A0"/>
                </a:solidFill>
                <a:latin typeface="Times New Roman" panose="02020603050405020304" pitchFamily="18" charset="0"/>
                <a:cs typeface="Times New Roman" panose="02020603050405020304" pitchFamily="18" charset="0"/>
              </a:rPr>
              <a:t>А</a:t>
            </a:r>
            <a:r>
              <a:rPr lang="ru-RU" sz="4200" b="1" dirty="0" err="1" smtClean="0">
                <a:solidFill>
                  <a:srgbClr val="7030A0"/>
                </a:solidFill>
                <a:latin typeface="Times New Roman" panose="02020603050405020304" pitchFamily="18" charset="0"/>
                <a:cs typeface="Times New Roman" panose="02020603050405020304" pitchFamily="18" charset="0"/>
              </a:rPr>
              <a:t>втомоб</a:t>
            </a:r>
            <a:r>
              <a:rPr lang="uk-UA" sz="4200" b="1" dirty="0" err="1" smtClean="0">
                <a:solidFill>
                  <a:srgbClr val="7030A0"/>
                </a:solidFill>
                <a:latin typeface="Times New Roman" panose="02020603050405020304" pitchFamily="18" charset="0"/>
                <a:cs typeface="Times New Roman" panose="02020603050405020304" pitchFamily="18" charset="0"/>
              </a:rPr>
              <a:t>іль</a:t>
            </a:r>
            <a:r>
              <a:rPr lang="uk-UA" sz="4200" b="1" dirty="0" smtClean="0">
                <a:solidFill>
                  <a:srgbClr val="7030A0"/>
                </a:solidFill>
                <a:latin typeface="Times New Roman" panose="02020603050405020304" pitchFamily="18" charset="0"/>
                <a:cs typeface="Times New Roman" panose="02020603050405020304" pitchFamily="18" charset="0"/>
              </a:rPr>
              <a:t> </a:t>
            </a:r>
          </a:p>
          <a:p>
            <a:pPr marL="0" indent="0">
              <a:buNone/>
            </a:pPr>
            <a:r>
              <a:rPr lang="uk-UA" sz="3100" dirty="0" err="1" smtClean="0">
                <a:solidFill>
                  <a:schemeClr val="tx1"/>
                </a:solidFill>
                <a:latin typeface="Times New Roman" panose="02020603050405020304" pitchFamily="18" charset="0"/>
                <a:cs typeface="Times New Roman" panose="02020603050405020304" pitchFamily="18" charset="0"/>
              </a:rPr>
              <a:t>Боковая</a:t>
            </a:r>
            <a:r>
              <a:rPr lang="uk-UA" sz="3100" dirty="0" smtClean="0">
                <a:solidFill>
                  <a:schemeClr val="tx1"/>
                </a:solidFill>
                <a:latin typeface="Times New Roman" panose="02020603050405020304" pitchFamily="18" charset="0"/>
                <a:cs typeface="Times New Roman" panose="02020603050405020304" pitchFamily="18" charset="0"/>
              </a:rPr>
              <a:t> </a:t>
            </a:r>
            <a:r>
              <a:rPr lang="uk-UA" sz="3100" dirty="0" err="1" smtClean="0">
                <a:solidFill>
                  <a:schemeClr val="tx1"/>
                </a:solidFill>
                <a:latin typeface="Times New Roman" panose="02020603050405020304" pitchFamily="18" charset="0"/>
                <a:cs typeface="Times New Roman" panose="02020603050405020304" pitchFamily="18" charset="0"/>
              </a:rPr>
              <a:t>поддержка</a:t>
            </a:r>
            <a:r>
              <a:rPr lang="uk-UA" sz="3100" dirty="0" smtClean="0">
                <a:solidFill>
                  <a:schemeClr val="tx1"/>
                </a:solidFill>
                <a:latin typeface="Times New Roman" panose="02020603050405020304" pitchFamily="18" charset="0"/>
                <a:cs typeface="Times New Roman" panose="02020603050405020304" pitchFamily="18" charset="0"/>
              </a:rPr>
              <a:t> - бокова підтримка</a:t>
            </a: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Рычаг  -                      </a:t>
            </a:r>
            <a:r>
              <a:rPr lang="ru-RU" sz="3100" dirty="0" err="1" smtClean="0">
                <a:solidFill>
                  <a:schemeClr val="tx1"/>
                </a:solidFill>
                <a:latin typeface="Times New Roman" panose="02020603050405020304" pitchFamily="18" charset="0"/>
                <a:cs typeface="Times New Roman" panose="02020603050405020304" pitchFamily="18" charset="0"/>
              </a:rPr>
              <a:t>ва́жіль</a:t>
            </a:r>
            <a:r>
              <a:rPr lang="ru-RU" sz="3100" dirty="0" smtClean="0">
                <a:solidFill>
                  <a:schemeClr val="tx1"/>
                </a:solidFill>
                <a:latin typeface="Times New Roman" panose="02020603050405020304" pitchFamily="18" charset="0"/>
                <a:cs typeface="Times New Roman" panose="02020603050405020304" pitchFamily="18" charset="0"/>
              </a:rPr>
              <a:t> </a:t>
            </a: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Грузовик -                  </a:t>
            </a:r>
            <a:r>
              <a:rPr lang="ru-RU" sz="3100" dirty="0" err="1" smtClean="0">
                <a:solidFill>
                  <a:schemeClr val="tx1"/>
                </a:solidFill>
                <a:latin typeface="Times New Roman" panose="02020603050405020304" pitchFamily="18" charset="0"/>
                <a:cs typeface="Times New Roman" panose="02020603050405020304" pitchFamily="18" charset="0"/>
              </a:rPr>
              <a:t>ванта́жівка</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Двигатель -                </a:t>
            </a:r>
            <a:r>
              <a:rPr lang="ru-RU" sz="3100" dirty="0" err="1" smtClean="0">
                <a:solidFill>
                  <a:schemeClr val="tx1"/>
                </a:solidFill>
                <a:latin typeface="Times New Roman" panose="02020603050405020304" pitchFamily="18" charset="0"/>
                <a:cs typeface="Times New Roman" panose="02020603050405020304" pitchFamily="18" charset="0"/>
              </a:rPr>
              <a:t>двигун</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Сцепление -              </a:t>
            </a:r>
            <a:r>
              <a:rPr lang="ru-RU" sz="3100" dirty="0" err="1" smtClean="0">
                <a:solidFill>
                  <a:schemeClr val="tx1"/>
                </a:solidFill>
                <a:latin typeface="Times New Roman" panose="02020603050405020304" pitchFamily="18" charset="0"/>
                <a:cs typeface="Times New Roman" panose="02020603050405020304" pitchFamily="18" charset="0"/>
              </a:rPr>
              <a:t>зчеплення</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Камера заднего вида -  камера </a:t>
            </a:r>
            <a:r>
              <a:rPr lang="ru-RU" sz="3100" dirty="0" err="1" smtClean="0">
                <a:solidFill>
                  <a:schemeClr val="tx1"/>
                </a:solidFill>
                <a:latin typeface="Times New Roman" panose="02020603050405020304" pitchFamily="18" charset="0"/>
                <a:cs typeface="Times New Roman" panose="02020603050405020304" pitchFamily="18" charset="0"/>
              </a:rPr>
              <a:t>заднього</a:t>
            </a:r>
            <a:r>
              <a:rPr lang="ru-RU" sz="3100" dirty="0" smtClean="0">
                <a:solidFill>
                  <a:schemeClr val="tx1"/>
                </a:solidFill>
                <a:latin typeface="Times New Roman" panose="02020603050405020304" pitchFamily="18" charset="0"/>
                <a:cs typeface="Times New Roman" panose="02020603050405020304" pitchFamily="18" charset="0"/>
              </a:rPr>
              <a:t> </a:t>
            </a:r>
          </a:p>
          <a:p>
            <a:pPr marL="0" indent="0">
              <a:buNone/>
            </a:pPr>
            <a:r>
              <a:rPr lang="uk-UA" sz="3100" dirty="0">
                <a:solidFill>
                  <a:schemeClr val="tx1"/>
                </a:solidFill>
                <a:latin typeface="Times New Roman" panose="02020603050405020304" pitchFamily="18" charset="0"/>
                <a:cs typeface="Times New Roman" panose="02020603050405020304" pitchFamily="18" charset="0"/>
              </a:rPr>
              <a:t>о</a:t>
            </a:r>
            <a:r>
              <a:rPr lang="uk-UA" sz="3100" dirty="0" smtClean="0">
                <a:solidFill>
                  <a:schemeClr val="tx1"/>
                </a:solidFill>
                <a:latin typeface="Times New Roman" panose="02020603050405020304" pitchFamily="18" charset="0"/>
                <a:cs typeface="Times New Roman" panose="02020603050405020304" pitchFamily="18" charset="0"/>
              </a:rPr>
              <a:t>гляду </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Фонарь -                    </a:t>
            </a:r>
            <a:r>
              <a:rPr lang="ru-RU" sz="3100" dirty="0" err="1" smtClean="0">
                <a:solidFill>
                  <a:schemeClr val="tx1"/>
                </a:solidFill>
                <a:latin typeface="Times New Roman" panose="02020603050405020304" pitchFamily="18" charset="0"/>
                <a:cs typeface="Times New Roman" panose="02020603050405020304" pitchFamily="18" charset="0"/>
              </a:rPr>
              <a:t>ліхтар</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Масло -                      </a:t>
            </a:r>
            <a:r>
              <a:rPr lang="ru-RU" sz="3100" dirty="0" err="1" smtClean="0">
                <a:solidFill>
                  <a:schemeClr val="tx1"/>
                </a:solidFill>
                <a:latin typeface="Times New Roman" panose="02020603050405020304" pitchFamily="18" charset="0"/>
                <a:cs typeface="Times New Roman" panose="02020603050405020304" pitchFamily="18" charset="0"/>
              </a:rPr>
              <a:t>мастило</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Ремень безопасности – </a:t>
            </a:r>
            <a:r>
              <a:rPr lang="ru-RU" sz="3100" dirty="0" err="1" smtClean="0">
                <a:solidFill>
                  <a:schemeClr val="tx1"/>
                </a:solidFill>
                <a:latin typeface="Times New Roman" panose="02020603050405020304" pitchFamily="18" charset="0"/>
                <a:cs typeface="Times New Roman" panose="02020603050405020304" pitchFamily="18" charset="0"/>
              </a:rPr>
              <a:t>па́сок</a:t>
            </a:r>
            <a:r>
              <a:rPr lang="ru-RU" sz="3100" dirty="0" smtClean="0">
                <a:solidFill>
                  <a:schemeClr val="tx1"/>
                </a:solidFill>
                <a:latin typeface="Times New Roman" panose="02020603050405020304" pitchFamily="18" charset="0"/>
                <a:cs typeface="Times New Roman" panose="02020603050405020304" pitchFamily="18" charset="0"/>
              </a:rPr>
              <a:t> </a:t>
            </a:r>
            <a:r>
              <a:rPr lang="ru-RU" sz="3100" dirty="0" err="1" smtClean="0">
                <a:solidFill>
                  <a:schemeClr val="tx1"/>
                </a:solidFill>
                <a:latin typeface="Times New Roman" panose="02020603050405020304" pitchFamily="18" charset="0"/>
                <a:cs typeface="Times New Roman" panose="02020603050405020304" pitchFamily="18" charset="0"/>
              </a:rPr>
              <a:t>безпеки</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3100" dirty="0" smtClean="0">
                <a:solidFill>
                  <a:schemeClr val="tx1"/>
                </a:solidFill>
                <a:latin typeface="Times New Roman" panose="02020603050405020304" pitchFamily="18" charset="0"/>
                <a:cs typeface="Times New Roman" panose="02020603050405020304" pitchFamily="18" charset="0"/>
              </a:rPr>
              <a:t>Воздушный фильтр - </a:t>
            </a:r>
            <a:r>
              <a:rPr lang="ru-RU" sz="3100" dirty="0" err="1" smtClean="0">
                <a:solidFill>
                  <a:schemeClr val="tx1"/>
                </a:solidFill>
                <a:latin typeface="Times New Roman" panose="02020603050405020304" pitchFamily="18" charset="0"/>
                <a:cs typeface="Times New Roman" panose="02020603050405020304" pitchFamily="18" charset="0"/>
              </a:rPr>
              <a:t>повітряний</a:t>
            </a:r>
            <a:r>
              <a:rPr lang="ru-RU" sz="3100" dirty="0" smtClean="0">
                <a:solidFill>
                  <a:schemeClr val="tx1"/>
                </a:solidFill>
                <a:latin typeface="Times New Roman" panose="02020603050405020304" pitchFamily="18" charset="0"/>
                <a:cs typeface="Times New Roman" panose="02020603050405020304" pitchFamily="18" charset="0"/>
              </a:rPr>
              <a:t> </a:t>
            </a:r>
            <a:r>
              <a:rPr lang="ru-RU" sz="3100" dirty="0" err="1" smtClean="0">
                <a:solidFill>
                  <a:schemeClr val="tx1"/>
                </a:solidFill>
                <a:latin typeface="Times New Roman" panose="02020603050405020304" pitchFamily="18" charset="0"/>
                <a:cs typeface="Times New Roman" panose="02020603050405020304" pitchFamily="18" charset="0"/>
              </a:rPr>
              <a:t>фільтр</a:t>
            </a:r>
            <a:endParaRPr lang="ru-RU" sz="3100"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ru-RU" sz="2800" dirty="0" smtClean="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6164316" y="2065283"/>
            <a:ext cx="5407573" cy="4466898"/>
          </a:xfrm>
          <a:prstGeom prst="rect">
            <a:avLst/>
          </a:prstGeom>
        </p:spPr>
      </p:pic>
    </p:spTree>
    <p:extLst>
      <p:ext uri="{BB962C8B-B14F-4D97-AF65-F5344CB8AC3E}">
        <p14:creationId xmlns:p14="http://schemas.microsoft.com/office/powerpoint/2010/main" val="32688734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331077"/>
            <a:ext cx="10374294" cy="5710286"/>
          </a:xfrm>
        </p:spPr>
        <p:txBody>
          <a:bodyPr>
            <a:normAutofit lnSpcReduction="10000"/>
          </a:bodyPr>
          <a:lstStyle/>
          <a:p>
            <a:r>
              <a:rPr lang="ru-RU" sz="2800" dirty="0" smtClean="0">
                <a:latin typeface="Times New Roman" panose="02020603050405020304" pitchFamily="18" charset="0"/>
                <a:cs typeface="Times New Roman" panose="02020603050405020304" pitchFamily="18" charset="0"/>
              </a:rPr>
              <a:t>Самосвал -               </a:t>
            </a:r>
            <a:r>
              <a:rPr lang="ru-RU" sz="2800" dirty="0" err="1" smtClean="0">
                <a:latin typeface="Times New Roman" panose="02020603050405020304" pitchFamily="18" charset="0"/>
                <a:cs typeface="Times New Roman" panose="02020603050405020304" pitchFamily="18" charset="0"/>
              </a:rPr>
              <a:t>самоскид</a:t>
            </a:r>
            <a:endParaRPr lang="ru-RU" sz="2800" dirty="0" smtClean="0">
              <a:latin typeface="Times New Roman" panose="02020603050405020304" pitchFamily="18" charset="0"/>
              <a:cs typeface="Times New Roman" panose="02020603050405020304" pitchFamily="18" charset="0"/>
            </a:endParaRPr>
          </a:p>
          <a:p>
            <a:r>
              <a:rPr lang="ru-RU" sz="2800" dirty="0" smtClean="0">
                <a:latin typeface="Times New Roman" panose="02020603050405020304" pitchFamily="18" charset="0"/>
                <a:cs typeface="Times New Roman" panose="02020603050405020304" pitchFamily="18" charset="0"/>
              </a:rPr>
              <a:t>Кожаный салон –    </a:t>
            </a:r>
            <a:r>
              <a:rPr lang="ru-RU" sz="2800" dirty="0" err="1" smtClean="0">
                <a:latin typeface="Times New Roman" panose="02020603050405020304" pitchFamily="18" charset="0"/>
                <a:cs typeface="Times New Roman" panose="02020603050405020304" pitchFamily="18" charset="0"/>
              </a:rPr>
              <a:t>шкіряний</a:t>
            </a:r>
            <a:r>
              <a:rPr lang="ru-RU" sz="2800" dirty="0" smtClean="0">
                <a:latin typeface="Times New Roman" panose="02020603050405020304" pitchFamily="18" charset="0"/>
                <a:cs typeface="Times New Roman" panose="02020603050405020304" pitchFamily="18" charset="0"/>
              </a:rPr>
              <a:t> салон</a:t>
            </a:r>
          </a:p>
          <a:p>
            <a:r>
              <a:rPr lang="ru-RU" sz="2800" dirty="0" smtClean="0">
                <a:latin typeface="Times New Roman" panose="02020603050405020304" pitchFamily="18" charset="0"/>
                <a:cs typeface="Times New Roman" panose="02020603050405020304" pitchFamily="18" charset="0"/>
              </a:rPr>
              <a:t>Настройка -             </a:t>
            </a:r>
            <a:r>
              <a:rPr lang="ru-RU" sz="2800" dirty="0" err="1" smtClean="0">
                <a:latin typeface="Times New Roman" panose="02020603050405020304" pitchFamily="18" charset="0"/>
                <a:cs typeface="Times New Roman" panose="02020603050405020304" pitchFamily="18" charset="0"/>
              </a:rPr>
              <a:t>налаштування</a:t>
            </a:r>
            <a:endParaRPr lang="ru-RU" sz="2800" dirty="0" smtClean="0">
              <a:latin typeface="Times New Roman" panose="02020603050405020304" pitchFamily="18" charset="0"/>
              <a:cs typeface="Times New Roman" panose="02020603050405020304" pitchFamily="18" charset="0"/>
            </a:endParaRPr>
          </a:p>
          <a:p>
            <a:r>
              <a:rPr lang="ru-RU" sz="2800" dirty="0" smtClean="0">
                <a:latin typeface="Times New Roman" panose="02020603050405020304" pitchFamily="18" charset="0"/>
                <a:cs typeface="Times New Roman" panose="02020603050405020304" pitchFamily="18" charset="0"/>
              </a:rPr>
              <a:t>Воздушное пространство – </a:t>
            </a:r>
            <a:r>
              <a:rPr lang="ru-RU" sz="2800" dirty="0" err="1" smtClean="0">
                <a:latin typeface="Times New Roman" panose="02020603050405020304" pitchFamily="18" charset="0"/>
                <a:cs typeface="Times New Roman" panose="02020603050405020304" pitchFamily="18" charset="0"/>
              </a:rPr>
              <a:t>повітряний</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простір</a:t>
            </a:r>
            <a:endParaRPr lang="ru-RU" sz="2800" dirty="0" smtClean="0">
              <a:latin typeface="Times New Roman" panose="02020603050405020304" pitchFamily="18" charset="0"/>
              <a:cs typeface="Times New Roman" panose="02020603050405020304" pitchFamily="18" charset="0"/>
            </a:endParaRPr>
          </a:p>
          <a:p>
            <a:r>
              <a:rPr lang="ru-RU" sz="2800" dirty="0" smtClean="0">
                <a:latin typeface="Times New Roman" panose="02020603050405020304" pitchFamily="18" charset="0"/>
                <a:cs typeface="Times New Roman" panose="02020603050405020304" pitchFamily="18" charset="0"/>
              </a:rPr>
              <a:t>Воздушные ямы –  </a:t>
            </a:r>
            <a:r>
              <a:rPr lang="ru-RU" sz="2800" dirty="0" err="1" smtClean="0">
                <a:latin typeface="Times New Roman" panose="02020603050405020304" pitchFamily="18" charset="0"/>
                <a:cs typeface="Times New Roman" panose="02020603050405020304" pitchFamily="18" charset="0"/>
              </a:rPr>
              <a:t>повітряні</a:t>
            </a:r>
            <a:r>
              <a:rPr lang="ru-RU" sz="2800" dirty="0" smtClean="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ями</a:t>
            </a:r>
            <a:endParaRPr lang="ru-RU" sz="2800" dirty="0" smtClean="0">
              <a:latin typeface="Times New Roman" panose="02020603050405020304" pitchFamily="18" charset="0"/>
              <a:cs typeface="Times New Roman" panose="02020603050405020304" pitchFamily="18" charset="0"/>
            </a:endParaRPr>
          </a:p>
          <a:p>
            <a:pPr marL="0" indent="0" algn="ctr">
              <a:buNone/>
            </a:pPr>
            <a:r>
              <a:rPr lang="ru-RU" sz="2800" b="1" dirty="0" err="1" smtClean="0">
                <a:solidFill>
                  <a:srgbClr val="7030A0"/>
                </a:solidFill>
                <a:latin typeface="Times New Roman" panose="02020603050405020304" pitchFamily="18" charset="0"/>
                <a:cs typeface="Times New Roman" panose="02020603050405020304" pitchFamily="18" charset="0"/>
              </a:rPr>
              <a:t>Корабель</a:t>
            </a:r>
            <a:r>
              <a:rPr lang="ru-RU" sz="2800" b="1" dirty="0" smtClean="0">
                <a:solidFill>
                  <a:srgbClr val="7030A0"/>
                </a:solidFill>
                <a:latin typeface="Times New Roman" panose="02020603050405020304" pitchFamily="18" charset="0"/>
                <a:cs typeface="Times New Roman" panose="02020603050405020304" pitchFamily="18" charset="0"/>
              </a:rPr>
              <a:t>, </a:t>
            </a:r>
            <a:r>
              <a:rPr lang="ru-RU" sz="2800" b="1" dirty="0" err="1" smtClean="0">
                <a:solidFill>
                  <a:srgbClr val="7030A0"/>
                </a:solidFill>
                <a:latin typeface="Times New Roman" panose="02020603050405020304" pitchFamily="18" charset="0"/>
                <a:cs typeface="Times New Roman" panose="02020603050405020304" pitchFamily="18" charset="0"/>
              </a:rPr>
              <a:t>човен</a:t>
            </a:r>
            <a:r>
              <a:rPr lang="ru-RU" sz="2800" b="1" dirty="0" smtClean="0">
                <a:solidFill>
                  <a:srgbClr val="7030A0"/>
                </a:solidFill>
                <a:latin typeface="Times New Roman" panose="02020603050405020304" pitchFamily="18" charset="0"/>
                <a:cs typeface="Times New Roman" panose="02020603050405020304" pitchFamily="18" charset="0"/>
              </a:rPr>
              <a:t>, яхта</a:t>
            </a: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Парус -          </a:t>
            </a:r>
            <a:r>
              <a:rPr lang="ru-RU" sz="2800" dirty="0" err="1" smtClean="0">
                <a:solidFill>
                  <a:schemeClr val="tx1"/>
                </a:solidFill>
                <a:latin typeface="Times New Roman" panose="02020603050405020304" pitchFamily="18" charset="0"/>
                <a:cs typeface="Times New Roman" panose="02020603050405020304" pitchFamily="18" charset="0"/>
              </a:rPr>
              <a:t>вітрило</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Парусник -   </a:t>
            </a:r>
            <a:r>
              <a:rPr lang="ru-RU" sz="2800" dirty="0" err="1" smtClean="0">
                <a:solidFill>
                  <a:schemeClr val="tx1"/>
                </a:solidFill>
                <a:latin typeface="Times New Roman" panose="02020603050405020304" pitchFamily="18" charset="0"/>
                <a:cs typeface="Times New Roman" panose="02020603050405020304" pitchFamily="18" charset="0"/>
              </a:rPr>
              <a:t>вітрильник</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Речной –       </a:t>
            </a:r>
            <a:r>
              <a:rPr lang="ru-RU" sz="2800" dirty="0" err="1" smtClean="0">
                <a:solidFill>
                  <a:schemeClr val="tx1"/>
                </a:solidFill>
                <a:latin typeface="Times New Roman" panose="02020603050405020304" pitchFamily="18" charset="0"/>
                <a:cs typeface="Times New Roman" panose="02020603050405020304" pitchFamily="18" charset="0"/>
              </a:rPr>
              <a:t>річкови́й</a:t>
            </a:r>
            <a:r>
              <a:rPr lang="ru-RU" sz="2800" dirty="0" smtClean="0">
                <a:solidFill>
                  <a:schemeClr val="tx1"/>
                </a:solidFill>
                <a:latin typeface="Times New Roman" panose="02020603050405020304" pitchFamily="18" charset="0"/>
                <a:cs typeface="Times New Roman" panose="02020603050405020304" pitchFamily="18" charset="0"/>
              </a:rPr>
              <a:t> </a:t>
            </a: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Лодка -          </a:t>
            </a:r>
            <a:r>
              <a:rPr lang="ru-RU" sz="2800" dirty="0" err="1" smtClean="0">
                <a:solidFill>
                  <a:schemeClr val="tx1"/>
                </a:solidFill>
                <a:latin typeface="Times New Roman" panose="02020603050405020304" pitchFamily="18" charset="0"/>
                <a:cs typeface="Times New Roman" panose="02020603050405020304" pitchFamily="18" charset="0"/>
              </a:rPr>
              <a:t>човен</a:t>
            </a:r>
            <a:r>
              <a:rPr lang="ru-RU" sz="2800" dirty="0" smtClean="0">
                <a:solidFill>
                  <a:schemeClr val="tx1"/>
                </a:solidFill>
                <a:latin typeface="Times New Roman" panose="02020603050405020304" pitchFamily="18" charset="0"/>
                <a:cs typeface="Times New Roman" panose="02020603050405020304" pitchFamily="18" charset="0"/>
              </a:rPr>
              <a:t> </a:t>
            </a:r>
          </a:p>
          <a:p>
            <a:pPr marL="0" indent="0">
              <a:buNone/>
            </a:pPr>
            <a:r>
              <a:rPr lang="ru-RU" sz="2800" dirty="0" smtClean="0">
                <a:solidFill>
                  <a:schemeClr val="tx1"/>
                </a:solidFill>
                <a:latin typeface="Times New Roman" panose="02020603050405020304" pitchFamily="18" charset="0"/>
                <a:cs typeface="Times New Roman" panose="02020603050405020304" pitchFamily="18" charset="0"/>
              </a:rPr>
              <a:t>Мачта -         </a:t>
            </a:r>
            <a:r>
              <a:rPr lang="ru-RU" sz="2800" dirty="0" err="1" smtClean="0">
                <a:solidFill>
                  <a:schemeClr val="tx1"/>
                </a:solidFill>
                <a:latin typeface="Times New Roman" panose="02020603050405020304" pitchFamily="18" charset="0"/>
                <a:cs typeface="Times New Roman" panose="02020603050405020304" pitchFamily="18" charset="0"/>
              </a:rPr>
              <a:t>щогла</a:t>
            </a:r>
            <a:endParaRPr lang="ru-RU" sz="2800" dirty="0" smtClean="0">
              <a:solidFill>
                <a:schemeClr val="tx1"/>
              </a:solidFill>
              <a:latin typeface="Times New Roman" panose="02020603050405020304" pitchFamily="18" charset="0"/>
              <a:cs typeface="Times New Roman" panose="02020603050405020304" pitchFamily="18" charset="0"/>
            </a:endParaRPr>
          </a:p>
          <a:p>
            <a:pPr marL="0" indent="0">
              <a:buNone/>
            </a:pPr>
            <a:endParaRPr lang="ru-RU" sz="2800" b="1" dirty="0" smtClean="0">
              <a:solidFill>
                <a:srgbClr val="7030A0"/>
              </a:solidFill>
              <a:latin typeface="Times New Roman" panose="02020603050405020304" pitchFamily="18" charset="0"/>
              <a:cs typeface="Times New Roman" panose="02020603050405020304" pitchFamily="18" charset="0"/>
            </a:endParaRPr>
          </a:p>
          <a:p>
            <a:endParaRPr lang="ru-RU" dirty="0"/>
          </a:p>
        </p:txBody>
      </p:sp>
      <p:pic>
        <p:nvPicPr>
          <p:cNvPr id="4" name="Рисунок 3"/>
          <p:cNvPicPr>
            <a:picLocks noChangeAspect="1"/>
          </p:cNvPicPr>
          <p:nvPr/>
        </p:nvPicPr>
        <p:blipFill>
          <a:blip r:embed="rId2"/>
          <a:stretch>
            <a:fillRect/>
          </a:stretch>
        </p:blipFill>
        <p:spPr>
          <a:xfrm>
            <a:off x="6742199" y="3421117"/>
            <a:ext cx="5024132" cy="3436883"/>
          </a:xfrm>
          <a:prstGeom prst="rect">
            <a:avLst/>
          </a:prstGeom>
        </p:spPr>
      </p:pic>
    </p:spTree>
    <p:extLst>
      <p:ext uri="{BB962C8B-B14F-4D97-AF65-F5344CB8AC3E}">
        <p14:creationId xmlns:p14="http://schemas.microsoft.com/office/powerpoint/2010/main" val="3785397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4400" b="1" dirty="0" err="1" smtClean="0">
                <a:solidFill>
                  <a:srgbClr val="C00000"/>
                </a:solidFill>
                <a:latin typeface="Times New Roman" panose="02020603050405020304" pitchFamily="18" charset="0"/>
                <a:cs typeface="Times New Roman" panose="02020603050405020304" pitchFamily="18" charset="0"/>
              </a:rPr>
              <a:t>Вислови</a:t>
            </a:r>
            <a:r>
              <a:rPr lang="ru-RU" sz="4400" b="1" dirty="0" smtClean="0">
                <a:solidFill>
                  <a:srgbClr val="C00000"/>
                </a:solidFill>
                <a:latin typeface="Times New Roman" panose="02020603050405020304" pitchFamily="18" charset="0"/>
                <a:cs typeface="Times New Roman" panose="02020603050405020304" pitchFamily="18" charset="0"/>
              </a:rPr>
              <a:t> з народно</a:t>
            </a:r>
            <a:r>
              <a:rPr lang="uk-UA" sz="4400" b="1" dirty="0" smtClean="0">
                <a:solidFill>
                  <a:srgbClr val="C00000"/>
                </a:solidFill>
                <a:latin typeface="Times New Roman" panose="02020603050405020304" pitchFamily="18" charset="0"/>
                <a:cs typeface="Times New Roman" panose="02020603050405020304" pitchFamily="18" charset="0"/>
              </a:rPr>
              <a:t>ї творчості</a:t>
            </a:r>
            <a:endParaRPr lang="ru-RU" sz="4400"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7333" y="1608083"/>
            <a:ext cx="10973383" cy="5139558"/>
          </a:xfrm>
        </p:spPr>
        <p:txBody>
          <a:bodyPr>
            <a:normAutofit/>
          </a:bodyPr>
          <a:lstStyle/>
          <a:p>
            <a:r>
              <a:rPr lang="uk-UA" sz="3600" b="1" dirty="0" smtClean="0">
                <a:solidFill>
                  <a:srgbClr val="7030A0"/>
                </a:solidFill>
                <a:latin typeface="Times New Roman" panose="02020603050405020304" pitchFamily="18" charset="0"/>
                <a:cs typeface="Times New Roman" panose="02020603050405020304" pitchFamily="18" charset="0"/>
              </a:rPr>
              <a:t>Баба з </a:t>
            </a:r>
            <a:r>
              <a:rPr lang="uk-UA" sz="3600" b="1" dirty="0" err="1" smtClean="0">
                <a:solidFill>
                  <a:srgbClr val="7030A0"/>
                </a:solidFill>
                <a:latin typeface="Times New Roman" panose="02020603050405020304" pitchFamily="18" charset="0"/>
                <a:cs typeface="Times New Roman" panose="02020603050405020304" pitchFamily="18" charset="0"/>
              </a:rPr>
              <a:t>воза</a:t>
            </a:r>
            <a:r>
              <a:rPr lang="uk-UA" sz="3600" b="1" dirty="0" smtClean="0">
                <a:solidFill>
                  <a:srgbClr val="7030A0"/>
                </a:solidFill>
                <a:latin typeface="Times New Roman" panose="02020603050405020304" pitchFamily="18" charset="0"/>
                <a:cs typeface="Times New Roman" panose="02020603050405020304" pitchFamily="18" charset="0"/>
              </a:rPr>
              <a:t> – кобилі легше.</a:t>
            </a:r>
          </a:p>
          <a:p>
            <a:r>
              <a:rPr lang="uk-UA" sz="3600" b="1" dirty="0" smtClean="0">
                <a:solidFill>
                  <a:schemeClr val="accent2">
                    <a:lumMod val="50000"/>
                  </a:schemeClr>
                </a:solidFill>
                <a:latin typeface="Times New Roman" panose="02020603050405020304" pitchFamily="18" charset="0"/>
                <a:cs typeface="Times New Roman" panose="02020603050405020304" pitchFamily="18" charset="0"/>
              </a:rPr>
              <a:t>Яке їхало – таке й здибало.</a:t>
            </a:r>
          </a:p>
          <a:p>
            <a:r>
              <a:rPr lang="uk-UA" sz="3600" b="1" dirty="0" smtClean="0">
                <a:solidFill>
                  <a:srgbClr val="FF0000"/>
                </a:solidFill>
                <a:latin typeface="Times New Roman" panose="02020603050405020304" pitchFamily="18" charset="0"/>
                <a:cs typeface="Times New Roman" panose="02020603050405020304" pitchFamily="18" charset="0"/>
              </a:rPr>
              <a:t>На мені далеко не поїдеш: де сядеш, там і злізеш.</a:t>
            </a:r>
          </a:p>
          <a:p>
            <a:r>
              <a:rPr lang="uk-UA" sz="3600" b="1" dirty="0" smtClean="0">
                <a:solidFill>
                  <a:srgbClr val="0070C0"/>
                </a:solidFill>
                <a:latin typeface="Times New Roman" panose="02020603050405020304" pitchFamily="18" charset="0"/>
                <a:cs typeface="Times New Roman" panose="02020603050405020304" pitchFamily="18" charset="0"/>
              </a:rPr>
              <a:t>Цілуйте тата в коліщата (рос. </a:t>
            </a:r>
            <a:r>
              <a:rPr lang="uk-UA" sz="3600" b="1" dirty="0" err="1" smtClean="0">
                <a:solidFill>
                  <a:srgbClr val="0070C0"/>
                </a:solidFill>
                <a:latin typeface="Times New Roman" panose="02020603050405020304" pitchFamily="18" charset="0"/>
                <a:cs typeface="Times New Roman" panose="02020603050405020304" pitchFamily="18" charset="0"/>
              </a:rPr>
              <a:t>Пишите</a:t>
            </a:r>
            <a:r>
              <a:rPr lang="uk-UA" sz="3600" b="1" dirty="0" smtClean="0">
                <a:solidFill>
                  <a:srgbClr val="0070C0"/>
                </a:solidFill>
                <a:latin typeface="Times New Roman" panose="02020603050405020304" pitchFamily="18" charset="0"/>
                <a:cs typeface="Times New Roman" panose="02020603050405020304" pitchFamily="18" charset="0"/>
              </a:rPr>
              <a:t> письма </a:t>
            </a:r>
            <a:r>
              <a:rPr lang="uk-UA" sz="3600" b="1" dirty="0" err="1" smtClean="0">
                <a:solidFill>
                  <a:srgbClr val="0070C0"/>
                </a:solidFill>
                <a:latin typeface="Times New Roman" panose="02020603050405020304" pitchFamily="18" charset="0"/>
                <a:cs typeface="Times New Roman" panose="02020603050405020304" pitchFamily="18" charset="0"/>
              </a:rPr>
              <a:t>мелким</a:t>
            </a:r>
            <a:r>
              <a:rPr lang="uk-UA" sz="3600" b="1" dirty="0" smtClean="0">
                <a:solidFill>
                  <a:srgbClr val="0070C0"/>
                </a:solidFill>
                <a:latin typeface="Times New Roman" panose="02020603050405020304" pitchFamily="18" charset="0"/>
                <a:cs typeface="Times New Roman" panose="02020603050405020304" pitchFamily="18" charset="0"/>
              </a:rPr>
              <a:t> почерком).</a:t>
            </a:r>
          </a:p>
          <a:p>
            <a:r>
              <a:rPr lang="uk-UA" sz="3600" b="1" dirty="0" smtClean="0">
                <a:solidFill>
                  <a:srgbClr val="FF0000"/>
                </a:solidFill>
                <a:latin typeface="Times New Roman" panose="02020603050405020304" pitchFamily="18" charset="0"/>
                <a:cs typeface="Times New Roman" panose="02020603050405020304" pitchFamily="18" charset="0"/>
              </a:rPr>
              <a:t>Готуй сани влітку.</a:t>
            </a:r>
          </a:p>
          <a:p>
            <a:r>
              <a:rPr lang="uk-UA" sz="3600" b="1" dirty="0" smtClean="0">
                <a:solidFill>
                  <a:srgbClr val="0070C0"/>
                </a:solidFill>
                <a:latin typeface="Times New Roman" panose="02020603050405020304" pitchFamily="18" charset="0"/>
                <a:cs typeface="Times New Roman" panose="02020603050405020304" pitchFamily="18" charset="0"/>
              </a:rPr>
              <a:t>Давати зелену вулицю.</a:t>
            </a:r>
          </a:p>
          <a:p>
            <a:endParaRPr lang="uk-UA" sz="3600" b="1" dirty="0" smtClean="0">
              <a:solidFill>
                <a:srgbClr val="0070C0"/>
              </a:solidFill>
              <a:latin typeface="Times New Roman" panose="02020603050405020304" pitchFamily="18" charset="0"/>
              <a:cs typeface="Times New Roman" panose="02020603050405020304" pitchFamily="18" charset="0"/>
            </a:endParaRPr>
          </a:p>
          <a:p>
            <a:endParaRPr lang="ru-RU" sz="36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8300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b="1" dirty="0" smtClean="0">
                <a:solidFill>
                  <a:srgbClr val="7030A0"/>
                </a:solidFill>
                <a:latin typeface="Times New Roman" panose="02020603050405020304" pitchFamily="18" charset="0"/>
                <a:cs typeface="Times New Roman" panose="02020603050405020304" pitchFamily="18" charset="0"/>
              </a:rPr>
              <a:t>Правильний варіант слововживання</a:t>
            </a:r>
            <a:endParaRPr lang="ru-RU" b="1" dirty="0">
              <a:solidFill>
                <a:srgbClr val="7030A0"/>
              </a:solidFill>
              <a:latin typeface="Times New Roman" panose="02020603050405020304" pitchFamily="18" charset="0"/>
              <a:cs typeface="Times New Roman" panose="02020603050405020304" pitchFamily="18" charset="0"/>
            </a:endParaRPr>
          </a:p>
        </p:txBody>
      </p:sp>
      <p:graphicFrame>
        <p:nvGraphicFramePr>
          <p:cNvPr id="12" name="Объект 11"/>
          <p:cNvGraphicFramePr>
            <a:graphicFrameLocks noGrp="1"/>
          </p:cNvGraphicFramePr>
          <p:nvPr>
            <p:ph idx="1"/>
            <p:extLst>
              <p:ext uri="{D42A27DB-BD31-4B8C-83A1-F6EECF244321}">
                <p14:modId xmlns:p14="http://schemas.microsoft.com/office/powerpoint/2010/main" val="258852977"/>
              </p:ext>
            </p:extLst>
          </p:nvPr>
        </p:nvGraphicFramePr>
        <p:xfrm>
          <a:off x="362606" y="1529252"/>
          <a:ext cx="11587655" cy="5138510"/>
        </p:xfrm>
        <a:graphic>
          <a:graphicData uri="http://schemas.openxmlformats.org/drawingml/2006/table">
            <a:tbl>
              <a:tblPr firstRow="1" bandRow="1">
                <a:tableStyleId>{5C22544A-7EE6-4342-B048-85BDC9FD1C3A}</a:tableStyleId>
              </a:tblPr>
              <a:tblGrid>
                <a:gridCol w="6017699">
                  <a:extLst>
                    <a:ext uri="{9D8B030D-6E8A-4147-A177-3AD203B41FA5}">
                      <a16:colId xmlns="" xmlns:a16="http://schemas.microsoft.com/office/drawing/2014/main" val="278454561"/>
                    </a:ext>
                  </a:extLst>
                </a:gridCol>
                <a:gridCol w="5569956">
                  <a:extLst>
                    <a:ext uri="{9D8B030D-6E8A-4147-A177-3AD203B41FA5}">
                      <a16:colId xmlns="" xmlns:a16="http://schemas.microsoft.com/office/drawing/2014/main" val="1085354703"/>
                    </a:ext>
                  </a:extLst>
                </a:gridCol>
              </a:tblGrid>
              <a:tr h="599090">
                <a:tc>
                  <a:txBody>
                    <a:bodyPr/>
                    <a:lstStyle/>
                    <a:p>
                      <a:r>
                        <a:rPr lang="uk-UA" sz="2800" b="1" dirty="0" smtClean="0">
                          <a:solidFill>
                            <a:schemeClr val="tx1"/>
                          </a:solidFill>
                          <a:latin typeface="Times New Roman" panose="02020603050405020304" pitchFamily="18" charset="0"/>
                          <a:cs typeface="Times New Roman" panose="02020603050405020304" pitchFamily="18" charset="0"/>
                        </a:rPr>
                        <a:t>Неправильно </a:t>
                      </a:r>
                      <a:endParaRPr lang="ru-RU" sz="2800" b="1"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uk-UA" sz="2800" dirty="0" smtClean="0">
                          <a:solidFill>
                            <a:schemeClr val="tx1"/>
                          </a:solidFill>
                          <a:latin typeface="Times New Roman" panose="02020603050405020304" pitchFamily="18" charset="0"/>
                          <a:cs typeface="Times New Roman" panose="02020603050405020304" pitchFamily="18" charset="0"/>
                        </a:rPr>
                        <a:t>Правильно </a:t>
                      </a:r>
                      <a:endParaRPr lang="ru-RU" sz="280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077409846"/>
                  </a:ext>
                </a:extLst>
              </a:tr>
              <a:tr h="599090">
                <a:tc>
                  <a:txBody>
                    <a:bodyPr/>
                    <a:lstStyle/>
                    <a:p>
                      <a:r>
                        <a:rPr lang="uk-UA" sz="2800" dirty="0" smtClean="0">
                          <a:latin typeface="Times New Roman" panose="02020603050405020304" pitchFamily="18" charset="0"/>
                          <a:cs typeface="Times New Roman" panose="02020603050405020304" pitchFamily="18" charset="0"/>
                        </a:rPr>
                        <a:t>Без четверті шість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За чверть шоста</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544434274"/>
                  </a:ext>
                </a:extLst>
              </a:tr>
              <a:tr h="599090">
                <a:tc>
                  <a:txBody>
                    <a:bodyPr/>
                    <a:lstStyle/>
                    <a:p>
                      <a:r>
                        <a:rPr lang="uk-UA" sz="2800" dirty="0" smtClean="0">
                          <a:latin typeface="Times New Roman" panose="02020603050405020304" pitchFamily="18" charset="0"/>
                          <a:cs typeface="Times New Roman" panose="02020603050405020304" pitchFamily="18" charset="0"/>
                        </a:rPr>
                        <a:t>Поїзд тронеться в </a:t>
                      </a:r>
                      <a:r>
                        <a:rPr lang="uk-UA" sz="2800" dirty="0" err="1" smtClean="0">
                          <a:latin typeface="Times New Roman" panose="02020603050405020304" pitchFamily="18" charset="0"/>
                          <a:cs typeface="Times New Roman" panose="02020603050405020304" pitchFamily="18" charset="0"/>
                        </a:rPr>
                        <a:t>дев</a:t>
                      </a:r>
                      <a:r>
                        <a:rPr lang="en-US" sz="2800" dirty="0" smtClean="0">
                          <a:latin typeface="Times New Roman" panose="02020603050405020304" pitchFamily="18" charset="0"/>
                          <a:cs typeface="Times New Roman" panose="02020603050405020304" pitchFamily="18" charset="0"/>
                        </a:rPr>
                        <a:t>’</a:t>
                      </a:r>
                      <a:r>
                        <a:rPr lang="uk-UA" sz="2800" dirty="0" smtClean="0">
                          <a:latin typeface="Times New Roman" panose="02020603050405020304" pitchFamily="18" charset="0"/>
                          <a:cs typeface="Times New Roman" panose="02020603050405020304" pitchFamily="18" charset="0"/>
                        </a:rPr>
                        <a:t>ять двадцять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Поїзд (потяг) рушить о </a:t>
                      </a:r>
                      <a:r>
                        <a:rPr lang="uk-UA" sz="2800" dirty="0" err="1" smtClean="0">
                          <a:latin typeface="Times New Roman" panose="02020603050405020304" pitchFamily="18" charset="0"/>
                          <a:cs typeface="Times New Roman" panose="02020603050405020304" pitchFamily="18" charset="0"/>
                        </a:rPr>
                        <a:t>дев</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ятій</a:t>
                      </a:r>
                      <a:r>
                        <a:rPr lang="uk-UA" sz="2800" dirty="0" smtClean="0">
                          <a:latin typeface="Times New Roman" panose="02020603050405020304" pitchFamily="18" charset="0"/>
                          <a:cs typeface="Times New Roman" panose="02020603050405020304" pitchFamily="18" charset="0"/>
                        </a:rPr>
                        <a:t> двадцять</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445088441"/>
                  </a:ext>
                </a:extLst>
              </a:tr>
              <a:tr h="599090">
                <a:tc>
                  <a:txBody>
                    <a:bodyPr/>
                    <a:lstStyle/>
                    <a:p>
                      <a:r>
                        <a:rPr lang="uk-UA" sz="2800" dirty="0" smtClean="0">
                          <a:latin typeface="Times New Roman" panose="02020603050405020304" pitchFamily="18" charset="0"/>
                          <a:cs typeface="Times New Roman" panose="02020603050405020304" pitchFamily="18" charset="0"/>
                        </a:rPr>
                        <a:t>Лишити права на вибір</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Позбавити права на вибір</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754874664"/>
                  </a:ext>
                </a:extLst>
              </a:tr>
              <a:tr h="599090">
                <a:tc>
                  <a:txBody>
                    <a:bodyPr/>
                    <a:lstStyle/>
                    <a:p>
                      <a:r>
                        <a:rPr lang="uk-UA" sz="2800" dirty="0" smtClean="0">
                          <a:latin typeface="Times New Roman" panose="02020603050405020304" pitchFamily="18" charset="0"/>
                          <a:cs typeface="Times New Roman" panose="02020603050405020304" pitchFamily="18" charset="0"/>
                        </a:rPr>
                        <a:t>Дивитися в </a:t>
                      </a:r>
                      <a:r>
                        <a:rPr lang="uk-UA" sz="2800" dirty="0" err="1" smtClean="0">
                          <a:latin typeface="Times New Roman" panose="02020603050405020304" pitchFamily="18" charset="0"/>
                          <a:cs typeface="Times New Roman" panose="02020603050405020304" pitchFamily="18" charset="0"/>
                        </a:rPr>
                        <a:t>оба</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Бути пильним</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877433454"/>
                  </a:ext>
                </a:extLst>
              </a:tr>
              <a:tr h="599090">
                <a:tc>
                  <a:txBody>
                    <a:bodyPr/>
                    <a:lstStyle/>
                    <a:p>
                      <a:r>
                        <a:rPr lang="uk-UA" sz="2800" dirty="0" smtClean="0">
                          <a:latin typeface="Times New Roman" panose="02020603050405020304" pitchFamily="18" charset="0"/>
                          <a:cs typeface="Times New Roman" panose="02020603050405020304" pitchFamily="18" charset="0"/>
                        </a:rPr>
                        <a:t>Улетіти до Парижу</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Полетіти до Парижа</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951914988"/>
                  </a:ext>
                </a:extLst>
              </a:tr>
              <a:tr h="599090">
                <a:tc>
                  <a:txBody>
                    <a:bodyPr/>
                    <a:lstStyle/>
                    <a:p>
                      <a:r>
                        <a:rPr lang="uk-UA" sz="2800" dirty="0" err="1" smtClean="0">
                          <a:latin typeface="Times New Roman" panose="02020603050405020304" pitchFamily="18" charset="0"/>
                          <a:cs typeface="Times New Roman" panose="02020603050405020304" pitchFamily="18" charset="0"/>
                        </a:rPr>
                        <a:t>Слідуюча</a:t>
                      </a:r>
                      <a:r>
                        <a:rPr lang="uk-UA" sz="2800" dirty="0" smtClean="0">
                          <a:latin typeface="Times New Roman" panose="02020603050405020304" pitchFamily="18" charset="0"/>
                          <a:cs typeface="Times New Roman" panose="02020603050405020304" pitchFamily="18" charset="0"/>
                        </a:rPr>
                        <a:t> зупинка</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Наступна зупинка</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716628770"/>
                  </a:ext>
                </a:extLst>
              </a:tr>
              <a:tr h="599090">
                <a:tc>
                  <a:txBody>
                    <a:bodyPr/>
                    <a:lstStyle/>
                    <a:p>
                      <a:r>
                        <a:rPr lang="uk-UA" sz="2800" dirty="0" smtClean="0">
                          <a:latin typeface="Times New Roman" panose="02020603050405020304" pitchFamily="18" charset="0"/>
                          <a:cs typeface="Times New Roman" panose="02020603050405020304" pitchFamily="18" charset="0"/>
                        </a:rPr>
                        <a:t>Зробити </a:t>
                      </a:r>
                      <a:r>
                        <a:rPr lang="uk-UA" sz="2800" dirty="0" err="1" smtClean="0">
                          <a:latin typeface="Times New Roman" panose="02020603050405020304" pitchFamily="18" charset="0"/>
                          <a:cs typeface="Times New Roman" panose="02020603050405020304" pitchFamily="18" charset="0"/>
                        </a:rPr>
                        <a:t>слідуючим</a:t>
                      </a:r>
                      <a:r>
                        <a:rPr lang="uk-UA" sz="2800" dirty="0" smtClean="0">
                          <a:latin typeface="Times New Roman" panose="02020603050405020304" pitchFamily="18" charset="0"/>
                          <a:cs typeface="Times New Roman" panose="02020603050405020304" pitchFamily="18" charset="0"/>
                        </a:rPr>
                        <a:t> чином</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Зробити таким чином</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940045311"/>
                  </a:ext>
                </a:extLst>
              </a:tr>
            </a:tbl>
          </a:graphicData>
        </a:graphic>
      </p:graphicFrame>
    </p:spTree>
    <p:extLst>
      <p:ext uri="{BB962C8B-B14F-4D97-AF65-F5344CB8AC3E}">
        <p14:creationId xmlns:p14="http://schemas.microsoft.com/office/powerpoint/2010/main" val="22844994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Объект 2"/>
          <p:cNvGraphicFramePr>
            <a:graphicFrameLocks noGrp="1"/>
          </p:cNvGraphicFramePr>
          <p:nvPr>
            <p:ph idx="1"/>
            <p:extLst>
              <p:ext uri="{D42A27DB-BD31-4B8C-83A1-F6EECF244321}">
                <p14:modId xmlns:p14="http://schemas.microsoft.com/office/powerpoint/2010/main" val="3746841866"/>
              </p:ext>
            </p:extLst>
          </p:nvPr>
        </p:nvGraphicFramePr>
        <p:xfrm>
          <a:off x="709448" y="0"/>
          <a:ext cx="10799927" cy="1765738"/>
        </p:xfrm>
        <a:graphic>
          <a:graphicData uri="http://schemas.openxmlformats.org/drawingml/2006/table">
            <a:tbl>
              <a:tblPr firstRow="1" bandRow="1">
                <a:tableStyleId>{5C22544A-7EE6-4342-B048-85BDC9FD1C3A}</a:tableStyleId>
              </a:tblPr>
              <a:tblGrid>
                <a:gridCol w="5384171">
                  <a:extLst>
                    <a:ext uri="{9D8B030D-6E8A-4147-A177-3AD203B41FA5}">
                      <a16:colId xmlns="" xmlns:a16="http://schemas.microsoft.com/office/drawing/2014/main" val="2384213747"/>
                    </a:ext>
                  </a:extLst>
                </a:gridCol>
                <a:gridCol w="5415756">
                  <a:extLst>
                    <a:ext uri="{9D8B030D-6E8A-4147-A177-3AD203B41FA5}">
                      <a16:colId xmlns="" xmlns:a16="http://schemas.microsoft.com/office/drawing/2014/main" val="632078866"/>
                    </a:ext>
                  </a:extLst>
                </a:gridCol>
              </a:tblGrid>
              <a:tr h="882869">
                <a:tc>
                  <a:txBody>
                    <a:bodyPr/>
                    <a:lstStyle/>
                    <a:p>
                      <a:r>
                        <a:rPr lang="uk-UA" sz="2800" b="0" dirty="0" smtClean="0">
                          <a:solidFill>
                            <a:schemeClr val="tx1"/>
                          </a:solidFill>
                          <a:latin typeface="Times New Roman" panose="02020603050405020304" pitchFamily="18" charset="0"/>
                          <a:cs typeface="Times New Roman" panose="02020603050405020304" pitchFamily="18" charset="0"/>
                        </a:rPr>
                        <a:t>Двері закриваються </a:t>
                      </a:r>
                      <a:endParaRPr lang="ru-RU" sz="2800" b="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uk-UA" sz="2800" b="0" dirty="0" smtClean="0">
                          <a:solidFill>
                            <a:schemeClr val="tx1"/>
                          </a:solidFill>
                          <a:latin typeface="Times New Roman" panose="02020603050405020304" pitchFamily="18" charset="0"/>
                          <a:cs typeface="Times New Roman" panose="02020603050405020304" pitchFamily="18" charset="0"/>
                        </a:rPr>
                        <a:t>Двері зачиняються</a:t>
                      </a:r>
                      <a:endParaRPr lang="ru-RU" sz="2800"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830483445"/>
                  </a:ext>
                </a:extLst>
              </a:tr>
              <a:tr h="882869">
                <a:tc>
                  <a:txBody>
                    <a:bodyPr/>
                    <a:lstStyle/>
                    <a:p>
                      <a:r>
                        <a:rPr lang="uk-UA" sz="2800" dirty="0" smtClean="0">
                          <a:latin typeface="Times New Roman" panose="02020603050405020304" pitchFamily="18" charset="0"/>
                          <a:cs typeface="Times New Roman" panose="02020603050405020304" pitchFamily="18" charset="0"/>
                        </a:rPr>
                        <a:t>Уїхати на море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Поїхати до моря </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639446704"/>
                  </a:ext>
                </a:extLst>
              </a:tr>
            </a:tbl>
          </a:graphicData>
        </a:graphic>
      </p:graphicFrame>
      <p:pic>
        <p:nvPicPr>
          <p:cNvPr id="4" name="Рисунок 3"/>
          <p:cNvPicPr>
            <a:picLocks noChangeAspect="1"/>
          </p:cNvPicPr>
          <p:nvPr/>
        </p:nvPicPr>
        <p:blipFill>
          <a:blip r:embed="rId2"/>
          <a:stretch>
            <a:fillRect/>
          </a:stretch>
        </p:blipFill>
        <p:spPr>
          <a:xfrm>
            <a:off x="536028" y="3137338"/>
            <a:ext cx="5029200" cy="3720662"/>
          </a:xfrm>
          <a:prstGeom prst="rect">
            <a:avLst/>
          </a:prstGeom>
        </p:spPr>
      </p:pic>
    </p:spTree>
    <p:extLst>
      <p:ext uri="{BB962C8B-B14F-4D97-AF65-F5344CB8AC3E}">
        <p14:creationId xmlns:p14="http://schemas.microsoft.com/office/powerpoint/2010/main" val="2073739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3" y="609599"/>
            <a:ext cx="9932859" cy="5444359"/>
          </a:xfrm>
        </p:spPr>
        <p:txBody>
          <a:bodyPr>
            <a:normAutofit/>
          </a:bodyPr>
          <a:lstStyle/>
          <a:p>
            <a:r>
              <a:rPr lang="uk-UA" sz="2800" b="1" dirty="0" smtClean="0">
                <a:solidFill>
                  <a:srgbClr val="FF0000"/>
                </a:solidFill>
                <a:latin typeface="Times New Roman" panose="02020603050405020304" pitchFamily="18" charset="0"/>
                <a:cs typeface="Times New Roman" panose="02020603050405020304" pitchFamily="18" charset="0"/>
              </a:rPr>
              <a:t>Творча робота</a:t>
            </a:r>
            <a:r>
              <a:rPr lang="uk-UA" sz="2800" dirty="0" smtClean="0">
                <a:solidFill>
                  <a:schemeClr val="tx1"/>
                </a:solidFill>
                <a:latin typeface="Times New Roman" panose="02020603050405020304" pitchFamily="18" charset="0"/>
                <a:cs typeface="Times New Roman" panose="02020603050405020304" pitchFamily="18" charset="0"/>
              </a:rPr>
              <a:t>. </a:t>
            </a:r>
            <a:r>
              <a:rPr lang="uk-UA" sz="2800" i="1" dirty="0" smtClean="0">
                <a:solidFill>
                  <a:schemeClr val="tx1"/>
                </a:solidFill>
                <a:latin typeface="Times New Roman" panose="02020603050405020304" pitchFamily="18" charset="0"/>
                <a:cs typeface="Times New Roman" panose="02020603050405020304" pitchFamily="18" charset="0"/>
              </a:rPr>
              <a:t>Докладно розкажіть людині, яка ніколи не користувалася послугами метрополітену, як дістатися в м. Харкові від станції «Майдан Конституції» до станції «Героїв праці». Треба розповісти, де можна придбати квиток для проїзду, як ним скористатися, як потім дістатися до платформи. Дайте короткі відомості про дотримання елементарних правил безпеки в метро. У своїй розповіді використайте подані нижче слова.</a:t>
            </a:r>
            <a:br>
              <a:rPr lang="uk-UA" sz="2800" i="1" dirty="0" smtClean="0">
                <a:solidFill>
                  <a:schemeClr val="tx1"/>
                </a:solidFill>
                <a:latin typeface="Times New Roman" panose="02020603050405020304" pitchFamily="18" charset="0"/>
                <a:cs typeface="Times New Roman" panose="02020603050405020304" pitchFamily="18" charset="0"/>
              </a:rPr>
            </a:br>
            <a:r>
              <a:rPr lang="uk-UA" sz="2800" dirty="0">
                <a:latin typeface="Times New Roman" panose="02020603050405020304" pitchFamily="18" charset="0"/>
                <a:cs typeface="Times New Roman" panose="02020603050405020304" pitchFamily="18" charset="0"/>
              </a:rPr>
              <a:t/>
            </a:r>
            <a:br>
              <a:rPr lang="uk-UA" sz="2800" dirty="0">
                <a:latin typeface="Times New Roman" panose="02020603050405020304" pitchFamily="18" charset="0"/>
                <a:cs typeface="Times New Roman" panose="02020603050405020304" pitchFamily="18" charset="0"/>
              </a:rPr>
            </a:br>
            <a:r>
              <a:rPr lang="uk-UA" sz="2800" dirty="0" smtClean="0">
                <a:latin typeface="Times New Roman" panose="02020603050405020304" pitchFamily="18" charset="0"/>
                <a:cs typeface="Times New Roman" panose="02020603050405020304" pitchFamily="18" charset="0"/>
              </a:rPr>
              <a:t> </a:t>
            </a:r>
            <a:r>
              <a:rPr lang="uk-UA" sz="2800" dirty="0" smtClean="0">
                <a:solidFill>
                  <a:srgbClr val="FF0000"/>
                </a:solidFill>
                <a:latin typeface="Times New Roman" panose="02020603050405020304" pitchFamily="18" charset="0"/>
                <a:cs typeface="Times New Roman" panose="02020603050405020304" pitchFamily="18" charset="0"/>
              </a:rPr>
              <a:t>Станція, метро, вестибюль, каса, опустити, перехід, турнікет,   поручень, ескалатор, спуститися, платформа, поїзд, вагон, заходити, виходити, пересідати, пересадка.</a:t>
            </a:r>
            <a:endParaRPr lang="ru-RU"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6626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k-UA" sz="4400" b="1" dirty="0" smtClean="0">
                <a:solidFill>
                  <a:srgbClr val="FF0000"/>
                </a:solidFill>
              </a:rPr>
              <a:t>Вправа  «Лови помилку»</a:t>
            </a:r>
            <a:endParaRPr lang="ru-RU" sz="4400" b="1" dirty="0">
              <a:solidFill>
                <a:srgbClr val="FF0000"/>
              </a:solidFill>
            </a:endParaRPr>
          </a:p>
        </p:txBody>
      </p:sp>
      <p:sp>
        <p:nvSpPr>
          <p:cNvPr id="3" name="Объект 2"/>
          <p:cNvSpPr>
            <a:spLocks noGrp="1"/>
          </p:cNvSpPr>
          <p:nvPr>
            <p:ph idx="1"/>
          </p:nvPr>
        </p:nvSpPr>
        <p:spPr>
          <a:xfrm>
            <a:off x="2589212" y="2133600"/>
            <a:ext cx="8915400" cy="4409090"/>
          </a:xfrm>
        </p:spPr>
        <p:txBody>
          <a:bodyPr>
            <a:normAutofit fontScale="92500" lnSpcReduction="20000"/>
          </a:bodyPr>
          <a:lstStyle/>
          <a:p>
            <a:pPr lvl="0">
              <a:buClr>
                <a:srgbClr val="A53010"/>
              </a:buClr>
            </a:pPr>
            <a:r>
              <a:rPr lang="ru-RU" sz="3200" dirty="0">
                <a:solidFill>
                  <a:prstClr val="black">
                    <a:lumMod val="75000"/>
                    <a:lumOff val="25000"/>
                  </a:prstClr>
                </a:solidFill>
                <a:latin typeface="Times New Roman" panose="02020603050405020304" pitchFamily="18" charset="0"/>
                <a:cs typeface="Times New Roman" panose="02020603050405020304" pitchFamily="18" charset="0"/>
              </a:rPr>
              <a:t>Потяг </a:t>
            </a:r>
            <a:r>
              <a:rPr lang="ru-RU" sz="3200" dirty="0" err="1">
                <a:solidFill>
                  <a:prstClr val="black">
                    <a:lumMod val="75000"/>
                    <a:lumOff val="25000"/>
                  </a:prstClr>
                </a:solidFill>
                <a:latin typeface="Times New Roman" panose="02020603050405020304" pitchFamily="18" charset="0"/>
                <a:cs typeface="Times New Roman" panose="02020603050405020304" pitchFamily="18" charset="0"/>
              </a:rPr>
              <a:t>тронеться</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 без п</a:t>
            </a:r>
            <a:r>
              <a:rPr lang="en-US" sz="3200" dirty="0">
                <a:solidFill>
                  <a:prstClr val="black">
                    <a:lumMod val="75000"/>
                    <a:lumOff val="25000"/>
                  </a:prstClr>
                </a:solidFill>
                <a:latin typeface="Times New Roman" panose="02020603050405020304" pitchFamily="18" charset="0"/>
                <a:cs typeface="Times New Roman" panose="02020603050405020304" pitchFamily="18" charset="0"/>
              </a:rPr>
              <a:t>’</a:t>
            </a:r>
            <a:r>
              <a:rPr lang="uk-UA" sz="3200" dirty="0" err="1">
                <a:solidFill>
                  <a:prstClr val="black">
                    <a:lumMod val="75000"/>
                    <a:lumOff val="25000"/>
                  </a:prstClr>
                </a:solidFill>
                <a:latin typeface="Times New Roman" panose="02020603050405020304" pitchFamily="18" charset="0"/>
                <a:cs typeface="Times New Roman" panose="02020603050405020304" pitchFamily="18" charset="0"/>
              </a:rPr>
              <a:t>яти</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 сім, </a:t>
            </a:r>
            <a:r>
              <a:rPr lang="uk-UA" sz="3200" dirty="0" smtClean="0">
                <a:solidFill>
                  <a:prstClr val="black">
                    <a:lumMod val="75000"/>
                    <a:lumOff val="25000"/>
                  </a:prstClr>
                </a:solidFill>
                <a:latin typeface="Times New Roman" panose="02020603050405020304" pitchFamily="18" charset="0"/>
                <a:cs typeface="Times New Roman" panose="02020603050405020304" pitchFamily="18" charset="0"/>
              </a:rPr>
              <a:t>дивися </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в </a:t>
            </a:r>
            <a:r>
              <a:rPr lang="uk-UA" sz="3200" dirty="0" err="1">
                <a:solidFill>
                  <a:prstClr val="black">
                    <a:lumMod val="75000"/>
                    <a:lumOff val="25000"/>
                  </a:prstClr>
                </a:solidFill>
                <a:latin typeface="Times New Roman" panose="02020603050405020304" pitchFamily="18" charset="0"/>
                <a:cs typeface="Times New Roman" panose="02020603050405020304" pitchFamily="18" charset="0"/>
              </a:rPr>
              <a:t>оба</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 щоб не </a:t>
            </a:r>
            <a:r>
              <a:rPr lang="uk-UA" sz="3200" dirty="0" smtClean="0">
                <a:solidFill>
                  <a:prstClr val="black">
                    <a:lumMod val="75000"/>
                    <a:lumOff val="25000"/>
                  </a:prstClr>
                </a:solidFill>
                <a:latin typeface="Times New Roman" panose="02020603050405020304" pitchFamily="18" charset="0"/>
                <a:cs typeface="Times New Roman" panose="02020603050405020304" pitchFamily="18" charset="0"/>
              </a:rPr>
              <a:t>проґавити </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відбуття.</a:t>
            </a:r>
          </a:p>
          <a:p>
            <a:pPr lvl="0">
              <a:buClr>
                <a:srgbClr val="A53010"/>
              </a:buClr>
            </a:pP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Обережно, двері закриваються, </a:t>
            </a:r>
            <a:r>
              <a:rPr lang="uk-UA" sz="3200" dirty="0" err="1">
                <a:solidFill>
                  <a:prstClr val="black">
                    <a:lumMod val="75000"/>
                    <a:lumOff val="25000"/>
                  </a:prstClr>
                </a:solidFill>
                <a:latin typeface="Times New Roman" panose="02020603050405020304" pitchFamily="18" charset="0"/>
                <a:cs typeface="Times New Roman" panose="02020603050405020304" pitchFamily="18" charset="0"/>
              </a:rPr>
              <a:t>слідуюча</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 зупинка – «Університет».</a:t>
            </a:r>
          </a:p>
          <a:p>
            <a:pPr lvl="0">
              <a:buClr>
                <a:srgbClr val="A53010"/>
              </a:buClr>
            </a:pP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Колега лишив мене права на підпис й улетів до Лондону, тепер його </a:t>
            </a:r>
            <a:r>
              <a:rPr lang="uk-UA" sz="3200" dirty="0" err="1">
                <a:solidFill>
                  <a:prstClr val="black">
                    <a:lumMod val="75000"/>
                    <a:lumOff val="25000"/>
                  </a:prstClr>
                </a:solidFill>
                <a:latin typeface="Times New Roman" panose="02020603050405020304" pitchFamily="18" charset="0"/>
                <a:cs typeface="Times New Roman" panose="02020603050405020304" pitchFamily="18" charset="0"/>
              </a:rPr>
              <a:t>привлікуть</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 до відповідальності.</a:t>
            </a:r>
          </a:p>
          <a:p>
            <a:pPr lvl="0">
              <a:buClr>
                <a:srgbClr val="A53010"/>
              </a:buClr>
            </a:pP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Зроби </a:t>
            </a:r>
            <a:r>
              <a:rPr lang="uk-UA" sz="3200" dirty="0" err="1">
                <a:solidFill>
                  <a:prstClr val="black">
                    <a:lumMod val="75000"/>
                    <a:lumOff val="25000"/>
                  </a:prstClr>
                </a:solidFill>
                <a:latin typeface="Times New Roman" panose="02020603050405020304" pitchFamily="18" charset="0"/>
                <a:cs typeface="Times New Roman" panose="02020603050405020304" pitchFamily="18" charset="0"/>
              </a:rPr>
              <a:t>слідуючим</a:t>
            </a:r>
            <a:r>
              <a:rPr lang="uk-UA" sz="3200" dirty="0">
                <a:solidFill>
                  <a:prstClr val="black">
                    <a:lumMod val="75000"/>
                    <a:lumOff val="25000"/>
                  </a:prstClr>
                </a:solidFill>
                <a:latin typeface="Times New Roman" panose="02020603050405020304" pitchFamily="18" charset="0"/>
                <a:cs typeface="Times New Roman" panose="02020603050405020304" pitchFamily="18" charset="0"/>
              </a:rPr>
              <a:t> чином: в десять п’ятнадцять, коли почнеться перерва, зателефонуй своїй коханій і розіграй її: скажи, що ти уїхав на море. </a:t>
            </a:r>
            <a:endParaRPr lang="ru-RU" sz="3200" dirty="0">
              <a:solidFill>
                <a:prstClr val="black">
                  <a:lumMod val="75000"/>
                  <a:lumOff val="25000"/>
                </a:prstClr>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599705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89212" y="662152"/>
            <a:ext cx="8915400" cy="5249070"/>
          </a:xfrm>
        </p:spPr>
        <p:txBody>
          <a:bodyPr>
            <a:normAutofit/>
          </a:bodyPr>
          <a:lstStyle/>
          <a:p>
            <a:pPr lvl="0">
              <a:buClr>
                <a:srgbClr val="A53010"/>
              </a:buClr>
            </a:pPr>
            <a:r>
              <a:rPr lang="uk-UA" sz="2800" dirty="0">
                <a:solidFill>
                  <a:prstClr val="black">
                    <a:lumMod val="75000"/>
                    <a:lumOff val="25000"/>
                  </a:prstClr>
                </a:solidFill>
                <a:latin typeface="Times New Roman" panose="02020603050405020304" pitchFamily="18" charset="0"/>
                <a:cs typeface="Times New Roman" panose="02020603050405020304" pitchFamily="18" charset="0"/>
              </a:rPr>
              <a:t>Потяг рушить за п</a:t>
            </a:r>
            <a:r>
              <a:rPr lang="en-US" sz="2800" dirty="0">
                <a:solidFill>
                  <a:prstClr val="black">
                    <a:lumMod val="75000"/>
                    <a:lumOff val="25000"/>
                  </a:prstClr>
                </a:solidFill>
                <a:latin typeface="Times New Roman" panose="02020603050405020304" pitchFamily="18" charset="0"/>
                <a:cs typeface="Times New Roman" panose="02020603050405020304" pitchFamily="18" charset="0"/>
              </a:rPr>
              <a:t>’</a:t>
            </a:r>
            <a:r>
              <a:rPr lang="uk-UA" sz="2800" dirty="0">
                <a:solidFill>
                  <a:prstClr val="black">
                    <a:lumMod val="75000"/>
                    <a:lumOff val="25000"/>
                  </a:prstClr>
                </a:solidFill>
                <a:latin typeface="Times New Roman" panose="02020603050405020304" pitchFamily="18" charset="0"/>
                <a:cs typeface="Times New Roman" panose="02020603050405020304" pitchFamily="18" charset="0"/>
              </a:rPr>
              <a:t>ять до сьомої, будь пильним, щоб не </a:t>
            </a:r>
            <a:r>
              <a:rPr lang="uk-UA" sz="2800" dirty="0" smtClean="0">
                <a:solidFill>
                  <a:prstClr val="black">
                    <a:lumMod val="75000"/>
                    <a:lumOff val="25000"/>
                  </a:prstClr>
                </a:solidFill>
                <a:latin typeface="Times New Roman" panose="02020603050405020304" pitchFamily="18" charset="0"/>
                <a:cs typeface="Times New Roman" panose="02020603050405020304" pitchFamily="18" charset="0"/>
              </a:rPr>
              <a:t>проґавити </a:t>
            </a:r>
            <a:r>
              <a:rPr lang="uk-UA" sz="2800" dirty="0">
                <a:solidFill>
                  <a:prstClr val="black">
                    <a:lumMod val="75000"/>
                    <a:lumOff val="25000"/>
                  </a:prstClr>
                </a:solidFill>
                <a:latin typeface="Times New Roman" panose="02020603050405020304" pitchFamily="18" charset="0"/>
                <a:cs typeface="Times New Roman" panose="02020603050405020304" pitchFamily="18" charset="0"/>
              </a:rPr>
              <a:t>відбуття.</a:t>
            </a:r>
          </a:p>
          <a:p>
            <a:pPr lvl="0">
              <a:buClr>
                <a:srgbClr val="A53010"/>
              </a:buClr>
            </a:pPr>
            <a:r>
              <a:rPr lang="uk-UA" sz="2800" dirty="0">
                <a:solidFill>
                  <a:prstClr val="black">
                    <a:lumMod val="75000"/>
                    <a:lumOff val="25000"/>
                  </a:prstClr>
                </a:solidFill>
                <a:latin typeface="Times New Roman" panose="02020603050405020304" pitchFamily="18" charset="0"/>
                <a:cs typeface="Times New Roman" panose="02020603050405020304" pitchFamily="18" charset="0"/>
              </a:rPr>
              <a:t>Обережно, двері зачиняються, наступна зупинка – «Університет».</a:t>
            </a:r>
          </a:p>
          <a:p>
            <a:pPr lvl="0">
              <a:buClr>
                <a:srgbClr val="A53010"/>
              </a:buClr>
            </a:pPr>
            <a:r>
              <a:rPr lang="uk-UA" sz="2800" dirty="0">
                <a:solidFill>
                  <a:prstClr val="black">
                    <a:lumMod val="75000"/>
                    <a:lumOff val="25000"/>
                  </a:prstClr>
                </a:solidFill>
                <a:latin typeface="Times New Roman" panose="02020603050405020304" pitchFamily="18" charset="0"/>
                <a:cs typeface="Times New Roman" panose="02020603050405020304" pitchFamily="18" charset="0"/>
              </a:rPr>
              <a:t>Колега позбавив мене права на підпис і полетів до Лондона, тепер його притягнуть до відповідальності.</a:t>
            </a:r>
          </a:p>
          <a:p>
            <a:pPr lvl="0">
              <a:buClr>
                <a:srgbClr val="A53010"/>
              </a:buClr>
            </a:pPr>
            <a:r>
              <a:rPr lang="uk-UA" sz="2800" dirty="0">
                <a:solidFill>
                  <a:prstClr val="black">
                    <a:lumMod val="75000"/>
                    <a:lumOff val="25000"/>
                  </a:prstClr>
                </a:solidFill>
                <a:latin typeface="Times New Roman" panose="02020603050405020304" pitchFamily="18" charset="0"/>
                <a:cs typeface="Times New Roman" panose="02020603050405020304" pitchFamily="18" charset="0"/>
              </a:rPr>
              <a:t>Зроби таким чином: о десятій п’ятнадцять, коли почнеться перерва, зателефонуй своїй коханій і розіграй її: скажи, що ти поїхав до моря.</a:t>
            </a:r>
            <a:endParaRPr lang="ru-RU" sz="2800" dirty="0">
              <a:solidFill>
                <a:prstClr val="black">
                  <a:lumMod val="75000"/>
                  <a:lumOff val="25000"/>
                </a:prstClr>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822340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dirty="0" smtClean="0">
                <a:solidFill>
                  <a:srgbClr val="C00000"/>
                </a:solidFill>
              </a:rPr>
              <a:t>Зауважте!</a:t>
            </a:r>
            <a:endParaRPr lang="ru-RU" b="1" dirty="0">
              <a:solidFill>
                <a:srgbClr val="C00000"/>
              </a:solidFill>
            </a:endParaRPr>
          </a:p>
        </p:txBody>
      </p:sp>
      <p:sp>
        <p:nvSpPr>
          <p:cNvPr id="3" name="Объект 2"/>
          <p:cNvSpPr>
            <a:spLocks noGrp="1"/>
          </p:cNvSpPr>
          <p:nvPr>
            <p:ph idx="1"/>
          </p:nvPr>
        </p:nvSpPr>
        <p:spPr>
          <a:xfrm>
            <a:off x="677334" y="2160589"/>
            <a:ext cx="11146804" cy="3880773"/>
          </a:xfrm>
        </p:spPr>
        <p:txBody>
          <a:bodyPr>
            <a:normAutofit/>
          </a:bodyPr>
          <a:lstStyle/>
          <a:p>
            <a:r>
              <a:rPr lang="uk-UA" sz="2800" dirty="0" smtClean="0">
                <a:latin typeface="Times New Roman" panose="02020603050405020304" pitchFamily="18" charset="0"/>
                <a:cs typeface="Times New Roman" panose="02020603050405020304" pitchFamily="18" charset="0"/>
              </a:rPr>
              <a:t>Іншомовні слова на –о типу </a:t>
            </a:r>
            <a:r>
              <a:rPr lang="uk-UA" sz="2800" i="1" u="sng" dirty="0" smtClean="0">
                <a:solidFill>
                  <a:srgbClr val="FF0000"/>
                </a:solidFill>
                <a:latin typeface="Times New Roman" panose="02020603050405020304" pitchFamily="18" charset="0"/>
                <a:cs typeface="Times New Roman" panose="02020603050405020304" pitchFamily="18" charset="0"/>
              </a:rPr>
              <a:t>метро, авто </a:t>
            </a:r>
            <a:r>
              <a:rPr lang="uk-UA" sz="2800" dirty="0" smtClean="0">
                <a:latin typeface="Times New Roman" panose="02020603050405020304" pitchFamily="18" charset="0"/>
                <a:cs typeface="Times New Roman" panose="02020603050405020304" pitchFamily="18" charset="0"/>
              </a:rPr>
              <a:t>не відмінюються: «Ти в кіно поїдеш на метро?» – «Та ні, у мене є авто»</a:t>
            </a:r>
          </a:p>
          <a:p>
            <a:r>
              <a:rPr lang="uk-UA" sz="2800" dirty="0" smtClean="0">
                <a:latin typeface="Times New Roman" panose="02020603050405020304" pitchFamily="18" charset="0"/>
                <a:cs typeface="Times New Roman" panose="02020603050405020304" pitchFamily="18" charset="0"/>
              </a:rPr>
              <a:t>До винятків належать слова </a:t>
            </a:r>
            <a:r>
              <a:rPr lang="uk-UA" sz="2800" i="1" dirty="0" smtClean="0">
                <a:solidFill>
                  <a:srgbClr val="FF0000"/>
                </a:solidFill>
                <a:latin typeface="Times New Roman" panose="02020603050405020304" pitchFamily="18" charset="0"/>
                <a:cs typeface="Times New Roman" panose="02020603050405020304" pitchFamily="18" charset="0"/>
              </a:rPr>
              <a:t>пальто й ситро </a:t>
            </a:r>
            <a:r>
              <a:rPr lang="uk-UA" sz="2800" dirty="0" smtClean="0">
                <a:latin typeface="Times New Roman" panose="02020603050405020304" pitchFamily="18" charset="0"/>
                <a:cs typeface="Times New Roman" panose="02020603050405020304" pitchFamily="18" charset="0"/>
              </a:rPr>
              <a:t>(вони відмінюються, як слово </a:t>
            </a:r>
            <a:r>
              <a:rPr lang="uk-UA" sz="2800" i="1" dirty="0" smtClean="0">
                <a:solidFill>
                  <a:srgbClr val="FF0000"/>
                </a:solidFill>
                <a:latin typeface="Times New Roman" panose="02020603050405020304" pitchFamily="18" charset="0"/>
                <a:cs typeface="Times New Roman" panose="02020603050405020304" pitchFamily="18" charset="0"/>
              </a:rPr>
              <a:t>вікно</a:t>
            </a:r>
            <a:r>
              <a:rPr lang="uk-UA" sz="2800" dirty="0" smtClean="0">
                <a:latin typeface="Times New Roman" panose="02020603050405020304" pitchFamily="18" charset="0"/>
                <a:cs typeface="Times New Roman" panose="02020603050405020304" pitchFamily="18" charset="0"/>
              </a:rPr>
              <a:t>): Тобі в такому пальті не холодно? Хочеш ситра?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1801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1077310"/>
          </a:xfrm>
        </p:spPr>
        <p:txBody>
          <a:bodyPr>
            <a:normAutofit/>
          </a:bodyPr>
          <a:lstStyle/>
          <a:p>
            <a:r>
              <a:rPr lang="uk-UA" b="1" dirty="0" smtClean="0">
                <a:solidFill>
                  <a:srgbClr val="FF0000"/>
                </a:solidFill>
                <a:latin typeface="Times New Roman" panose="02020603050405020304" pitchFamily="18" charset="0"/>
                <a:cs typeface="Times New Roman" panose="02020603050405020304" pitchFamily="18" charset="0"/>
              </a:rPr>
              <a:t>                   Гумористична хвилинка</a:t>
            </a:r>
            <a:endParaRPr lang="ru-RU" b="1" dirty="0">
              <a:solidFill>
                <a:srgbClr val="FF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p:txBody>
          <a:bodyPr>
            <a:normAutofit/>
          </a:bodyPr>
          <a:lstStyle/>
          <a:p>
            <a:r>
              <a:rPr lang="uk-UA" sz="3600" dirty="0" smtClean="0">
                <a:latin typeface="Times New Roman" panose="02020603050405020304" pitchFamily="18" charset="0"/>
                <a:cs typeface="Times New Roman" panose="02020603050405020304" pitchFamily="18" charset="0"/>
              </a:rPr>
              <a:t>Чотирирічний хлопчик сидить у тролейбусі на батькових колінах. Заходить літня жінка. Хлопчик, щоб бути ввічливим, зістрибує з колін і каже:</a:t>
            </a:r>
          </a:p>
          <a:p>
            <a:r>
              <a:rPr lang="uk-UA" sz="3600" dirty="0" smtClean="0">
                <a:latin typeface="Times New Roman" panose="02020603050405020304" pitchFamily="18" charset="0"/>
                <a:cs typeface="Times New Roman" panose="02020603050405020304" pitchFamily="18" charset="0"/>
              </a:rPr>
              <a:t>- Прошу́, сідайте!</a:t>
            </a:r>
            <a:endParaRPr 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29855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236484"/>
            <a:ext cx="8911687" cy="1024758"/>
          </a:xfrm>
        </p:spPr>
        <p:txBody>
          <a:bodyPr>
            <a:noAutofit/>
          </a:bodyPr>
          <a:lstStyle/>
          <a:p>
            <a:r>
              <a:rPr lang="uk-UA" b="1" dirty="0" err="1" smtClean="0">
                <a:solidFill>
                  <a:srgbClr val="C00000"/>
                </a:solidFill>
                <a:latin typeface="Times New Roman" panose="02020603050405020304" pitchFamily="18" charset="0"/>
                <a:cs typeface="Times New Roman" panose="02020603050405020304" pitchFamily="18" charset="0"/>
              </a:rPr>
              <a:t>Скрайбінг</a:t>
            </a:r>
            <a:r>
              <a:rPr lang="uk-UA" b="1" dirty="0" smtClean="0">
                <a:solidFill>
                  <a:srgbClr val="C00000"/>
                </a:solidFill>
                <a:latin typeface="Times New Roman" panose="02020603050405020304" pitchFamily="18" charset="0"/>
                <a:cs typeface="Times New Roman" panose="02020603050405020304" pitchFamily="18" charset="0"/>
              </a:rPr>
              <a:t>-відеоролик «Безпечний інтернет»</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756745" y="1608083"/>
            <a:ext cx="10747867" cy="5249917"/>
          </a:xfrm>
        </p:spPr>
        <p:txBody>
          <a:bodyPr>
            <a:normAutofit fontScale="92500" lnSpcReduction="20000"/>
          </a:bodyPr>
          <a:lstStyle/>
          <a:p>
            <a:r>
              <a:rPr lang="ru-RU" sz="2800" b="1" i="1" dirty="0" err="1">
                <a:solidFill>
                  <a:srgbClr val="000000"/>
                </a:solidFill>
                <a:latin typeface="Times New Roman" panose="02020603050405020304" pitchFamily="18" charset="0"/>
                <a:cs typeface="Times New Roman" panose="02020603050405020304" pitchFamily="18" charset="0"/>
              </a:rPr>
              <a:t>Скрайбінг</a:t>
            </a:r>
            <a:r>
              <a:rPr lang="ru-RU" sz="2800" dirty="0">
                <a:solidFill>
                  <a:srgbClr val="000000"/>
                </a:solidFill>
                <a:latin typeface="Times New Roman" panose="02020603050405020304" pitchFamily="18" charset="0"/>
                <a:cs typeface="Times New Roman" panose="02020603050405020304" pitchFamily="18" charset="0"/>
              </a:rPr>
              <a:t> </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новітня</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техніка</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презентації</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від</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англійського</a:t>
            </a:r>
            <a:r>
              <a:rPr lang="ru-RU" sz="2800" dirty="0">
                <a:solidFill>
                  <a:srgbClr val="5D5C5C"/>
                </a:solidFill>
                <a:latin typeface="Times New Roman" panose="02020603050405020304" pitchFamily="18" charset="0"/>
                <a:cs typeface="Times New Roman" panose="02020603050405020304" pitchFamily="18" charset="0"/>
              </a:rPr>
              <a:t> “</a:t>
            </a:r>
            <a:r>
              <a:rPr lang="en-US" sz="2800" dirty="0">
                <a:solidFill>
                  <a:srgbClr val="5D5C5C"/>
                </a:solidFill>
                <a:latin typeface="Times New Roman" panose="02020603050405020304" pitchFamily="18" charset="0"/>
                <a:cs typeface="Times New Roman" panose="02020603050405020304" pitchFamily="18" charset="0"/>
              </a:rPr>
              <a:t>scribe” – </a:t>
            </a:r>
            <a:r>
              <a:rPr lang="ru-RU" sz="2800" dirty="0" err="1">
                <a:solidFill>
                  <a:srgbClr val="5D5C5C"/>
                </a:solidFill>
                <a:latin typeface="Times New Roman" panose="02020603050405020304" pitchFamily="18" charset="0"/>
                <a:cs typeface="Times New Roman" panose="02020603050405020304" pitchFamily="18" charset="0"/>
              </a:rPr>
              <a:t>накидати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ескізи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або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малюнки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мова</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людини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що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виступає</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ілюструється</a:t>
            </a:r>
            <a:r>
              <a:rPr lang="ru-RU" sz="2800" dirty="0">
                <a:solidFill>
                  <a:srgbClr val="5D5C5C"/>
                </a:solidFill>
                <a:latin typeface="Times New Roman" panose="02020603050405020304" pitchFamily="18" charset="0"/>
                <a:cs typeface="Times New Roman" panose="02020603050405020304" pitchFamily="18" charset="0"/>
              </a:rPr>
              <a:t> “на </a:t>
            </a:r>
            <a:r>
              <a:rPr lang="ru-RU" sz="2800" dirty="0" err="1">
                <a:solidFill>
                  <a:srgbClr val="5D5C5C"/>
                </a:solidFill>
                <a:latin typeface="Times New Roman" panose="02020603050405020304" pitchFamily="18" charset="0"/>
                <a:cs typeface="Times New Roman" panose="02020603050405020304" pitchFamily="18" charset="0"/>
              </a:rPr>
              <a:t>льоту</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малюнками</a:t>
            </a:r>
            <a:r>
              <a:rPr lang="ru-RU" sz="2800" dirty="0">
                <a:solidFill>
                  <a:srgbClr val="5D5C5C"/>
                </a:solidFill>
                <a:latin typeface="Times New Roman" panose="02020603050405020304" pitchFamily="18" charset="0"/>
                <a:cs typeface="Times New Roman" panose="02020603050405020304" pitchFamily="18" charset="0"/>
              </a:rPr>
              <a:t> фломастером на </a:t>
            </a:r>
            <a:r>
              <a:rPr lang="ru-RU" sz="2800" dirty="0" err="1">
                <a:solidFill>
                  <a:srgbClr val="5D5C5C"/>
                </a:solidFill>
                <a:latin typeface="Times New Roman" panose="02020603050405020304" pitchFamily="18" charset="0"/>
                <a:cs typeface="Times New Roman" panose="02020603050405020304" pitchFamily="18" charset="0"/>
              </a:rPr>
              <a:t>білій</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дошці</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або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аркуші</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паперу</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виходить</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ніби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ефект</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паралельного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слідування</a:t>
            </a:r>
            <a:r>
              <a:rPr lang="ru-RU" sz="2800" dirty="0">
                <a:solidFill>
                  <a:srgbClr val="5D5C5C"/>
                </a:solidFill>
                <a:latin typeface="Times New Roman" panose="02020603050405020304" pitchFamily="18" charset="0"/>
                <a:cs typeface="Times New Roman" panose="02020603050405020304" pitchFamily="18" charset="0"/>
              </a:rPr>
              <a:t>”, коли ми й </a:t>
            </a:r>
            <a:r>
              <a:rPr lang="ru-RU" sz="2800" dirty="0" err="1">
                <a:solidFill>
                  <a:srgbClr val="5D5C5C"/>
                </a:solidFill>
                <a:latin typeface="Times New Roman" panose="02020603050405020304" pitchFamily="18" charset="0"/>
                <a:cs typeface="Times New Roman" panose="02020603050405020304" pitchFamily="18" charset="0"/>
              </a:rPr>
              <a:t>чуємо</a:t>
            </a:r>
            <a:r>
              <a:rPr lang="ru-RU" sz="2800" dirty="0">
                <a:solidFill>
                  <a:srgbClr val="5D5C5C"/>
                </a:solidFill>
                <a:latin typeface="Times New Roman" panose="02020603050405020304" pitchFamily="18" charset="0"/>
                <a:cs typeface="Times New Roman" panose="02020603050405020304" pitchFamily="18" charset="0"/>
              </a:rPr>
              <a:t> і </a:t>
            </a:r>
            <a:r>
              <a:rPr lang="ru-RU" sz="2800" dirty="0" err="1">
                <a:solidFill>
                  <a:srgbClr val="5D5C5C"/>
                </a:solidFill>
                <a:latin typeface="Times New Roman" panose="02020603050405020304" pitchFamily="18" charset="0"/>
                <a:cs typeface="Times New Roman" panose="02020603050405020304" pitchFamily="18" charset="0"/>
              </a:rPr>
              <a:t>бачимо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приблизно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одне</a:t>
            </a:r>
            <a:r>
              <a:rPr lang="ru-RU" sz="2800" dirty="0">
                <a:solidFill>
                  <a:srgbClr val="5D5C5C"/>
                </a:solidFill>
                <a:latin typeface="Times New Roman" panose="02020603050405020304" pitchFamily="18" charset="0"/>
                <a:cs typeface="Times New Roman" panose="02020603050405020304" pitchFamily="18" charset="0"/>
              </a:rPr>
              <a:t> і те ж, при </a:t>
            </a:r>
            <a:r>
              <a:rPr lang="ru-RU" sz="2800" dirty="0" err="1">
                <a:solidFill>
                  <a:srgbClr val="5D5C5C"/>
                </a:solidFill>
                <a:latin typeface="Times New Roman" panose="02020603050405020304" pitchFamily="18" charset="0"/>
                <a:cs typeface="Times New Roman" panose="02020603050405020304" pitchFamily="18" charset="0"/>
              </a:rPr>
              <a:t>цьому</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графічний</a:t>
            </a:r>
            <a:r>
              <a:rPr lang="ru-RU" sz="2800" dirty="0">
                <a:solidFill>
                  <a:srgbClr val="5D5C5C"/>
                </a:solidFill>
                <a:latin typeface="Times New Roman" panose="02020603050405020304" pitchFamily="18" charset="0"/>
                <a:cs typeface="Times New Roman" panose="02020603050405020304" pitchFamily="18" charset="0"/>
              </a:rPr>
              <a:t> ряд </a:t>
            </a:r>
            <a:r>
              <a:rPr lang="ru-RU" sz="2800" dirty="0" err="1">
                <a:solidFill>
                  <a:srgbClr val="5D5C5C"/>
                </a:solidFill>
                <a:latin typeface="Times New Roman" panose="02020603050405020304" pitchFamily="18" charset="0"/>
                <a:cs typeface="Times New Roman" panose="02020603050405020304" pitchFamily="18" charset="0"/>
              </a:rPr>
              <a:t>фіксується</a:t>
            </a:r>
            <a:r>
              <a:rPr lang="ru-RU" sz="2800" dirty="0">
                <a:solidFill>
                  <a:srgbClr val="5D5C5C"/>
                </a:solidFill>
                <a:latin typeface="Times New Roman" panose="02020603050405020304" pitchFamily="18" charset="0"/>
                <a:cs typeface="Times New Roman" panose="02020603050405020304" pitchFamily="18" charset="0"/>
              </a:rPr>
              <a:t> на </a:t>
            </a:r>
            <a:r>
              <a:rPr lang="ru-RU" sz="2800" dirty="0" err="1">
                <a:solidFill>
                  <a:srgbClr val="5D5C5C"/>
                </a:solidFill>
                <a:latin typeface="Times New Roman" panose="02020603050405020304" pitchFamily="18" charset="0"/>
                <a:cs typeface="Times New Roman" panose="02020603050405020304" pitchFamily="18" charset="0"/>
              </a:rPr>
              <a:t>ключових</a:t>
            </a:r>
            <a:r>
              <a:rPr lang="ru-RU" sz="2800" dirty="0">
                <a:solidFill>
                  <a:srgbClr val="5D5C5C"/>
                </a:solidFill>
                <a:latin typeface="Times New Roman" panose="02020603050405020304" pitchFamily="18" charset="0"/>
                <a:cs typeface="Times New Roman" panose="02020603050405020304" pitchFamily="18" charset="0"/>
              </a:rPr>
              <a:t> моментах.</a:t>
            </a:r>
          </a:p>
          <a:p>
            <a:r>
              <a:rPr lang="ru-RU" sz="2800" dirty="0" err="1">
                <a:solidFill>
                  <a:srgbClr val="5D5C5C"/>
                </a:solidFill>
                <a:latin typeface="Times New Roman" panose="02020603050405020304" pitchFamily="18" charset="0"/>
                <a:cs typeface="Times New Roman" panose="02020603050405020304" pitchFamily="18" charset="0"/>
              </a:rPr>
              <a:t>Фахівця</a:t>
            </a:r>
            <a:r>
              <a:rPr lang="ru-RU" sz="2800" dirty="0">
                <a:solidFill>
                  <a:srgbClr val="5D5C5C"/>
                </a:solidFill>
                <a:latin typeface="Times New Roman" panose="02020603050405020304" pitchFamily="18" charset="0"/>
                <a:cs typeface="Times New Roman" panose="02020603050405020304" pitchFamily="18" charset="0"/>
              </a:rPr>
              <a:t> в </a:t>
            </a:r>
            <a:r>
              <a:rPr lang="ru-RU" sz="2800" dirty="0" err="1">
                <a:solidFill>
                  <a:srgbClr val="5D5C5C"/>
                </a:solidFill>
                <a:latin typeface="Times New Roman" panose="02020603050405020304" pitchFamily="18" charset="0"/>
                <a:cs typeface="Times New Roman" panose="02020603050405020304" pitchFamily="18" charset="0"/>
              </a:rPr>
              <a:t>даній</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області</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прийнято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називати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скрайбером</a:t>
            </a:r>
            <a:r>
              <a:rPr lang="ru-RU" sz="2800" dirty="0">
                <a:solidFill>
                  <a:srgbClr val="5D5C5C"/>
                </a:solidFill>
                <a:latin typeface="Times New Roman" panose="02020603050405020304" pitchFamily="18" charset="0"/>
                <a:cs typeface="Times New Roman" panose="02020603050405020304" pitchFamily="18" charset="0"/>
              </a:rPr>
              <a:t>, а </a:t>
            </a:r>
            <a:r>
              <a:rPr lang="ru-RU" sz="2800" dirty="0" err="1">
                <a:solidFill>
                  <a:srgbClr val="5D5C5C"/>
                </a:solidFill>
                <a:latin typeface="Times New Roman" panose="02020603050405020304" pitchFamily="18" charset="0"/>
                <a:cs typeface="Times New Roman" panose="02020603050405020304" pitchFamily="18" charset="0"/>
              </a:rPr>
              <a:t>презентацію</a:t>
            </a:r>
            <a:r>
              <a:rPr lang="ru-RU" sz="2800" dirty="0">
                <a:solidFill>
                  <a:srgbClr val="5D5C5C"/>
                </a:solidFill>
                <a:latin typeface="Times New Roman" panose="02020603050405020304" pitchFamily="18" charset="0"/>
                <a:cs typeface="Times New Roman" panose="02020603050405020304" pitchFamily="18" charset="0"/>
              </a:rPr>
              <a:t>, яку </a:t>
            </a:r>
            <a:r>
              <a:rPr lang="ru-RU" sz="2800" dirty="0" err="1">
                <a:solidFill>
                  <a:srgbClr val="5D5C5C"/>
                </a:solidFill>
                <a:latin typeface="Times New Roman" panose="02020603050405020304" pitchFamily="18" charset="0"/>
                <a:cs typeface="Times New Roman" panose="02020603050405020304" pitchFamily="18" charset="0"/>
              </a:rPr>
              <a:t>він</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створює</a:t>
            </a:r>
            <a:r>
              <a:rPr lang="ru-RU" sz="2800" dirty="0">
                <a:solidFill>
                  <a:srgbClr val="5D5C5C"/>
                </a:solidFill>
                <a:latin typeface="Times New Roman" panose="02020603050405020304" pitchFamily="18" charset="0"/>
                <a:cs typeface="Times New Roman" panose="02020603050405020304" pitchFamily="18" charset="0"/>
              </a:rPr>
              <a:t> – </a:t>
            </a:r>
            <a:r>
              <a:rPr lang="ru-RU" sz="2800" dirty="0" err="1">
                <a:solidFill>
                  <a:srgbClr val="5D5C5C"/>
                </a:solidFill>
                <a:latin typeface="Times New Roman" panose="02020603050405020304" pitchFamily="18" charset="0"/>
                <a:cs typeface="Times New Roman" panose="02020603050405020304" pitchFamily="18" charset="0"/>
              </a:rPr>
              <a:t>скрайб</a:t>
            </a:r>
            <a:r>
              <a:rPr lang="ru-RU" sz="2800" dirty="0">
                <a:solidFill>
                  <a:srgbClr val="5D5C5C"/>
                </a:solidFill>
                <a:latin typeface="Times New Roman" panose="02020603050405020304" pitchFamily="18" charset="0"/>
                <a:cs typeface="Times New Roman" panose="02020603050405020304" pitchFamily="18" charset="0"/>
              </a:rPr>
              <a:t>.</a:t>
            </a:r>
            <a:br>
              <a:rPr lang="ru-RU" sz="2800" dirty="0">
                <a:solidFill>
                  <a:srgbClr val="5D5C5C"/>
                </a:solidFill>
                <a:latin typeface="Times New Roman" panose="02020603050405020304" pitchFamily="18" charset="0"/>
                <a:cs typeface="Times New Roman" panose="02020603050405020304" pitchFamily="18" charset="0"/>
              </a:rPr>
            </a:br>
            <a:r>
              <a:rPr lang="ru-RU" sz="2800" dirty="0" err="1">
                <a:solidFill>
                  <a:srgbClr val="5D5C5C"/>
                </a:solidFill>
                <a:latin typeface="Times New Roman" panose="02020603050405020304" pitchFamily="18" charset="0"/>
                <a:cs typeface="Times New Roman" panose="02020603050405020304" pitchFamily="18" charset="0"/>
              </a:rPr>
              <a:t>Скрайбінг</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буває</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ручний</a:t>
            </a:r>
            <a:r>
              <a:rPr lang="ru-RU" sz="2800" dirty="0">
                <a:solidFill>
                  <a:srgbClr val="5D5C5C"/>
                </a:solidFill>
                <a:latin typeface="Times New Roman" panose="02020603050405020304" pitchFamily="18" charset="0"/>
                <a:cs typeface="Times New Roman" panose="02020603050405020304" pitchFamily="18" charset="0"/>
              </a:rPr>
              <a:t>” і “</a:t>
            </a:r>
            <a:r>
              <a:rPr lang="ru-RU" sz="2800" dirty="0" err="1">
                <a:solidFill>
                  <a:srgbClr val="5D5C5C"/>
                </a:solidFill>
                <a:latin typeface="Times New Roman" panose="02020603050405020304" pitchFamily="18" charset="0"/>
                <a:cs typeface="Times New Roman" panose="02020603050405020304" pitchFamily="18" charset="0"/>
              </a:rPr>
              <a:t>комп’ютерний</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Ручний</a:t>
            </a:r>
            <a:r>
              <a:rPr lang="ru-RU" sz="2800" dirty="0">
                <a:solidFill>
                  <a:srgbClr val="5D5C5C"/>
                </a:solidFill>
                <a:latin typeface="Times New Roman" panose="02020603050405020304" pitchFamily="18" charset="0"/>
                <a:cs typeface="Times New Roman" panose="02020603050405020304" pitchFamily="18" charset="0"/>
              </a:rPr>
              <a:t> – </a:t>
            </a:r>
            <a:r>
              <a:rPr lang="ru-RU" sz="2800" dirty="0" err="1">
                <a:solidFill>
                  <a:srgbClr val="5D5C5C"/>
                </a:solidFill>
                <a:latin typeface="Times New Roman" panose="02020603050405020304" pitchFamily="18" charset="0"/>
                <a:cs typeface="Times New Roman" panose="02020603050405020304" pitchFamily="18" charset="0"/>
              </a:rPr>
              <a:t>класичний</a:t>
            </a:r>
            <a:r>
              <a:rPr lang="ru-RU" sz="2800" dirty="0">
                <a:solidFill>
                  <a:srgbClr val="5D5C5C"/>
                </a:solidFill>
                <a:latin typeface="Times New Roman" panose="02020603050405020304" pitchFamily="18" charset="0"/>
                <a:cs typeface="Times New Roman" panose="02020603050405020304" pitchFamily="18" charset="0"/>
              </a:rPr>
              <a:t>: голос за кадром </a:t>
            </a:r>
            <a:r>
              <a:rPr lang="ru-RU" sz="2800" dirty="0" err="1">
                <a:solidFill>
                  <a:srgbClr val="5D5C5C"/>
                </a:solidFill>
                <a:latin typeface="Times New Roman" panose="02020603050405020304" pitchFamily="18" charset="0"/>
                <a:cs typeface="Times New Roman" panose="02020603050405020304" pitchFamily="18" charset="0"/>
              </a:rPr>
              <a:t>розповідає</a:t>
            </a:r>
            <a:r>
              <a:rPr lang="ru-RU" sz="2800" dirty="0">
                <a:solidFill>
                  <a:srgbClr val="5D5C5C"/>
                </a:solidFill>
                <a:latin typeface="Times New Roman" panose="02020603050405020304" pitchFamily="18" charset="0"/>
                <a:cs typeface="Times New Roman" panose="02020603050405020304" pitchFamily="18" charset="0"/>
              </a:rPr>
              <a:t>, а рука в </a:t>
            </a:r>
            <a:r>
              <a:rPr lang="ru-RU" sz="2800" dirty="0" err="1">
                <a:solidFill>
                  <a:srgbClr val="5D5C5C"/>
                </a:solidFill>
                <a:latin typeface="Times New Roman" panose="02020603050405020304" pitchFamily="18" charset="0"/>
                <a:cs typeface="Times New Roman" panose="02020603050405020304" pitchFamily="18" charset="0"/>
              </a:rPr>
              <a:t>кадрі</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малює</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зображення</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що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ілюструє</a:t>
            </a:r>
            <a:r>
              <a:rPr lang="ru-RU" sz="2800" dirty="0">
                <a:solidFill>
                  <a:srgbClr val="5D5C5C"/>
                </a:solidFill>
                <a:latin typeface="Times New Roman" panose="02020603050405020304" pitchFamily="18" charset="0"/>
                <a:cs typeface="Times New Roman" panose="02020603050405020304" pitchFamily="18" charset="0"/>
              </a:rPr>
              <a:t> усну </a:t>
            </a:r>
            <a:r>
              <a:rPr lang="ru-RU" sz="2800" dirty="0" err="1">
                <a:solidFill>
                  <a:srgbClr val="5D5C5C"/>
                </a:solidFill>
                <a:latin typeface="Times New Roman" panose="02020603050405020304" pitchFamily="18" charset="0"/>
                <a:cs typeface="Times New Roman" panose="02020603050405020304" pitchFamily="18" charset="0"/>
              </a:rPr>
              <a:t>розповідь</a:t>
            </a:r>
            <a:r>
              <a:rPr lang="ru-RU" sz="2800" dirty="0">
                <a:solidFill>
                  <a:srgbClr val="5D5C5C"/>
                </a:solidFill>
                <a:latin typeface="Times New Roman" panose="02020603050405020304" pitchFamily="18" charset="0"/>
                <a:cs typeface="Times New Roman" panose="02020603050405020304" pitchFamily="18" charset="0"/>
              </a:rPr>
              <a:t>. У такому </a:t>
            </a:r>
            <a:r>
              <a:rPr lang="ru-RU" sz="2800" dirty="0" err="1" smtClean="0">
                <a:solidFill>
                  <a:srgbClr val="5D5C5C"/>
                </a:solidFill>
                <a:latin typeface="Times New Roman" panose="02020603050405020304" pitchFamily="18" charset="0"/>
                <a:cs typeface="Times New Roman" panose="02020603050405020304" pitchFamily="18" charset="0"/>
              </a:rPr>
              <a:t>скрайбінгу</a:t>
            </a:r>
            <a:r>
              <a:rPr lang="ru-RU" sz="2800" dirty="0" smtClean="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використовуються</a:t>
            </a:r>
            <a:r>
              <a:rPr lang="ru-RU" sz="2800" dirty="0">
                <a:solidFill>
                  <a:srgbClr val="5D5C5C"/>
                </a:solidFill>
                <a:latin typeface="Times New Roman" panose="02020603050405020304" pitchFamily="18" charset="0"/>
                <a:cs typeface="Times New Roman" panose="02020603050405020304" pitchFamily="18" charset="0"/>
              </a:rPr>
              <a:t>, як правило, </a:t>
            </a:r>
            <a:r>
              <a:rPr lang="ru-RU" sz="2800" dirty="0" err="1">
                <a:solidFill>
                  <a:srgbClr val="5D5C5C"/>
                </a:solidFill>
                <a:latin typeface="Times New Roman" panose="02020603050405020304" pitchFamily="18" charset="0"/>
                <a:cs typeface="Times New Roman" panose="02020603050405020304" pitchFamily="18" charset="0"/>
              </a:rPr>
              <a:t>аркуші</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паперу</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або</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презентаційна</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дошка</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кольорові</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олівці</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маркери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фломастери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пензлі</a:t>
            </a:r>
            <a:r>
              <a:rPr lang="ru-RU" sz="2800" dirty="0">
                <a:solidFill>
                  <a:srgbClr val="5D5C5C"/>
                </a:solidFill>
                <a:latin typeface="Times New Roman" panose="02020603050405020304" pitchFamily="18" charset="0"/>
                <a:cs typeface="Times New Roman" panose="02020603050405020304" pitchFamily="18" charset="0"/>
              </a:rPr>
              <a:t> і </a:t>
            </a:r>
            <a:r>
              <a:rPr lang="ru-RU" sz="2800" dirty="0" err="1">
                <a:solidFill>
                  <a:srgbClr val="5D5C5C"/>
                </a:solidFill>
                <a:latin typeface="Times New Roman" panose="02020603050405020304" pitchFamily="18" charset="0"/>
                <a:cs typeface="Times New Roman" panose="02020603050405020304" pitchFamily="18" charset="0"/>
              </a:rPr>
              <a:t>фарби</a:t>
            </a:r>
            <a:r>
              <a:rPr lang="ru-RU" sz="2800" dirty="0">
                <a:solidFill>
                  <a:srgbClr val="5D5C5C"/>
                </a:solidFill>
                <a:latin typeface="Times New Roman" panose="02020603050405020304" pitchFamily="18" charset="0"/>
                <a:cs typeface="Times New Roman" panose="02020603050405020304" pitchFamily="18" charset="0"/>
              </a:rPr>
              <a:t>, а </a:t>
            </a:r>
            <a:r>
              <a:rPr lang="ru-RU" sz="2800" dirty="0" err="1">
                <a:solidFill>
                  <a:srgbClr val="5D5C5C"/>
                </a:solidFill>
                <a:latin typeface="Times New Roman" panose="02020603050405020304" pitchFamily="18" charset="0"/>
                <a:cs typeface="Times New Roman" panose="02020603050405020304" pitchFamily="18" charset="0"/>
              </a:rPr>
              <a:t>також</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елементи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аплікації</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По-своєму</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унікальний</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скрайбінг</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можна</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створити</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навіть</a:t>
            </a:r>
            <a:r>
              <a:rPr lang="ru-RU" sz="2800" dirty="0">
                <a:solidFill>
                  <a:srgbClr val="5D5C5C"/>
                </a:solidFill>
                <a:latin typeface="Times New Roman" panose="02020603050405020304" pitchFamily="18" charset="0"/>
                <a:cs typeface="Times New Roman" panose="02020603050405020304" pitchFamily="18" charset="0"/>
              </a:rPr>
              <a:t> за </a:t>
            </a:r>
            <a:r>
              <a:rPr lang="ru-RU" sz="2800" dirty="0" err="1">
                <a:solidFill>
                  <a:srgbClr val="5D5C5C"/>
                </a:solidFill>
                <a:latin typeface="Times New Roman" panose="02020603050405020304" pitchFamily="18" charset="0"/>
                <a:cs typeface="Times New Roman" panose="02020603050405020304" pitchFamily="18" charset="0"/>
              </a:rPr>
              <a:t>допомогою</a:t>
            </a:r>
            <a:r>
              <a:rPr lang="ru-RU" sz="2800" dirty="0">
                <a:solidFill>
                  <a:srgbClr val="5D5C5C"/>
                </a:solidFill>
                <a:latin typeface="Times New Roman" panose="02020603050405020304" pitchFamily="18" charset="0"/>
                <a:cs typeface="Times New Roman" panose="02020603050405020304" pitchFamily="18" charset="0"/>
              </a:rPr>
              <a:t> </a:t>
            </a:r>
            <a:r>
              <a:rPr lang="ru-RU" sz="2800" dirty="0" err="1">
                <a:solidFill>
                  <a:srgbClr val="5D5C5C"/>
                </a:solidFill>
                <a:latin typeface="Times New Roman" panose="02020603050405020304" pitchFamily="18" charset="0"/>
                <a:cs typeface="Times New Roman" panose="02020603050405020304" pitchFamily="18" charset="0"/>
              </a:rPr>
              <a:t>малюнків</a:t>
            </a:r>
            <a:r>
              <a:rPr lang="ru-RU" sz="2800" dirty="0">
                <a:solidFill>
                  <a:srgbClr val="5D5C5C"/>
                </a:solidFill>
                <a:latin typeface="Times New Roman" panose="02020603050405020304" pitchFamily="18" charset="0"/>
                <a:cs typeface="Times New Roman" panose="02020603050405020304" pitchFamily="18" charset="0"/>
              </a:rPr>
              <a:t> на </a:t>
            </a:r>
            <a:r>
              <a:rPr lang="ru-RU" sz="2800" dirty="0" err="1">
                <a:solidFill>
                  <a:srgbClr val="5D5C5C"/>
                </a:solidFill>
                <a:latin typeface="Times New Roman" panose="02020603050405020304" pitchFamily="18" charset="0"/>
                <a:cs typeface="Times New Roman" panose="02020603050405020304" pitchFamily="18" charset="0"/>
              </a:rPr>
              <a:t>піску</a:t>
            </a:r>
            <a:r>
              <a:rPr lang="ru-RU" sz="2800" dirty="0">
                <a:solidFill>
                  <a:srgbClr val="5D5C5C"/>
                </a:solidFill>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7383891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k-UA" b="1" dirty="0" smtClean="0">
                <a:solidFill>
                  <a:srgbClr val="C00000"/>
                </a:solidFill>
              </a:rPr>
              <a:t>Техніка. Інтернет </a:t>
            </a:r>
            <a:br>
              <a:rPr lang="uk-UA" b="1" dirty="0" smtClean="0">
                <a:solidFill>
                  <a:srgbClr val="C00000"/>
                </a:solidFill>
              </a:rPr>
            </a:br>
            <a:r>
              <a:rPr lang="uk-UA" sz="3100" b="1" i="1" dirty="0">
                <a:solidFill>
                  <a:schemeClr val="tx1"/>
                </a:solidFill>
                <a:latin typeface="Times New Roman" panose="02020603050405020304" pitchFamily="18" charset="0"/>
                <a:cs typeface="Times New Roman" panose="02020603050405020304" pitchFamily="18" charset="0"/>
              </a:rPr>
              <a:t>П</a:t>
            </a:r>
            <a:r>
              <a:rPr lang="uk-UA" sz="3100" b="1" i="1" dirty="0" smtClean="0">
                <a:solidFill>
                  <a:schemeClr val="tx1"/>
                </a:solidFill>
                <a:latin typeface="Times New Roman" panose="02020603050405020304" pitchFamily="18" charset="0"/>
                <a:cs typeface="Times New Roman" panose="02020603050405020304" pitchFamily="18" charset="0"/>
              </a:rPr>
              <a:t>рочитайте текст, замінивши російські слова українськими відповідниками й узгодивши їх.</a:t>
            </a:r>
            <a:endParaRPr lang="ru-RU" sz="3100" b="1" i="1" dirty="0">
              <a:solidFill>
                <a:schemeClr val="tx1"/>
              </a:solidFill>
            </a:endParaRPr>
          </a:p>
        </p:txBody>
      </p:sp>
      <p:sp>
        <p:nvSpPr>
          <p:cNvPr id="3" name="Объект 2"/>
          <p:cNvSpPr>
            <a:spLocks noGrp="1"/>
          </p:cNvSpPr>
          <p:nvPr>
            <p:ph idx="1"/>
          </p:nvPr>
        </p:nvSpPr>
        <p:spPr>
          <a:xfrm>
            <a:off x="677333" y="1930401"/>
            <a:ext cx="10390060" cy="4706882"/>
          </a:xfrm>
        </p:spPr>
        <p:txBody>
          <a:bodyPr>
            <a:normAutofit lnSpcReduction="10000"/>
          </a:bodyPr>
          <a:lstStyle/>
          <a:p>
            <a:pPr marL="0" indent="0">
              <a:buNone/>
            </a:pPr>
            <a:r>
              <a:rPr lang="uk-UA" sz="3200" dirty="0" smtClean="0">
                <a:latin typeface="Times New Roman" panose="02020603050405020304" pitchFamily="18" charset="0"/>
                <a:cs typeface="Times New Roman" panose="02020603050405020304" pitchFamily="18" charset="0"/>
              </a:rPr>
              <a:t>За </a:t>
            </a:r>
            <a:r>
              <a:rPr lang="uk-UA" sz="3200" i="1" dirty="0" err="1" smtClean="0">
                <a:latin typeface="Times New Roman" panose="02020603050405020304" pitchFamily="18" charset="0"/>
                <a:cs typeface="Times New Roman" panose="02020603050405020304" pitchFamily="18" charset="0"/>
              </a:rPr>
              <a:t>несколько</a:t>
            </a:r>
            <a:r>
              <a:rPr lang="uk-UA" sz="3200" dirty="0" smtClean="0">
                <a:latin typeface="Times New Roman" panose="02020603050405020304" pitchFamily="18" charset="0"/>
                <a:cs typeface="Times New Roman" panose="02020603050405020304" pitchFamily="18" charset="0"/>
              </a:rPr>
              <a:t> днів у США стартує </a:t>
            </a:r>
            <a:r>
              <a:rPr lang="uk-UA" sz="3200" i="1" dirty="0" err="1" smtClean="0">
                <a:latin typeface="Times New Roman" panose="02020603050405020304" pitchFamily="18" charset="0"/>
                <a:cs typeface="Times New Roman" panose="02020603050405020304" pitchFamily="18" charset="0"/>
              </a:rPr>
              <a:t>продажа</a:t>
            </a:r>
            <a:r>
              <a:rPr lang="uk-UA" sz="32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iPhone 7</a:t>
            </a:r>
            <a:r>
              <a:rPr lang="uk-UA" sz="3200" dirty="0" smtClean="0">
                <a:latin typeface="Times New Roman" panose="02020603050405020304" pitchFamily="18" charset="0"/>
                <a:cs typeface="Times New Roman" panose="02020603050405020304" pitchFamily="18" charset="0"/>
              </a:rPr>
              <a:t>, щоправда, деталі про новинку </a:t>
            </a:r>
            <a:r>
              <a:rPr lang="uk-UA" sz="3200" dirty="0" err="1" smtClean="0">
                <a:latin typeface="Times New Roman" panose="02020603050405020304" pitchFamily="18" charset="0"/>
                <a:cs typeface="Times New Roman" panose="02020603050405020304" pitchFamily="18" charset="0"/>
              </a:rPr>
              <a:t>засекречено</a:t>
            </a:r>
            <a:r>
              <a:rPr lang="uk-UA" sz="3200" dirty="0" smtClean="0">
                <a:latin typeface="Times New Roman" panose="02020603050405020304" pitchFamily="18" charset="0"/>
                <a:cs typeface="Times New Roman" panose="02020603050405020304" pitchFamily="18" charset="0"/>
              </a:rPr>
              <a:t>. Проте в </a:t>
            </a:r>
            <a:r>
              <a:rPr lang="uk-UA" sz="3200" i="1" dirty="0" smtClean="0">
                <a:latin typeface="Times New Roman" panose="02020603050405020304" pitchFamily="18" charset="0"/>
                <a:cs typeface="Times New Roman" panose="02020603050405020304" pitchFamily="18" charset="0"/>
              </a:rPr>
              <a:t>сети </a:t>
            </a:r>
            <a:r>
              <a:rPr lang="uk-UA" sz="3200" dirty="0" smtClean="0">
                <a:latin typeface="Times New Roman" panose="02020603050405020304" pitchFamily="18" charset="0"/>
                <a:cs typeface="Times New Roman" panose="02020603050405020304" pitchFamily="18" charset="0"/>
              </a:rPr>
              <a:t>Інтернет можна знайти багато недостовірної, проте цікавої інформації про нове покоління «яблучного» смартфона.</a:t>
            </a:r>
          </a:p>
          <a:p>
            <a:pPr marL="0" indent="0">
              <a:buNone/>
            </a:pPr>
            <a:r>
              <a:rPr lang="en-US" sz="3200" dirty="0" smtClean="0">
                <a:latin typeface="Times New Roman" panose="02020603050405020304" pitchFamily="18" charset="0"/>
                <a:cs typeface="Times New Roman" panose="02020603050405020304" pitchFamily="18" charset="0"/>
              </a:rPr>
              <a:t>iPhone 7 </a:t>
            </a:r>
            <a:r>
              <a:rPr lang="uk-UA" sz="3200" i="1" dirty="0" err="1" smtClean="0">
                <a:latin typeface="Times New Roman" panose="02020603050405020304" pitchFamily="18" charset="0"/>
                <a:cs typeface="Times New Roman" panose="02020603050405020304" pitchFamily="18" charset="0"/>
              </a:rPr>
              <a:t>избавится</a:t>
            </a:r>
            <a:r>
              <a:rPr lang="uk-UA" sz="3200" dirty="0" smtClean="0">
                <a:latin typeface="Times New Roman" panose="02020603050405020304" pitchFamily="18" charset="0"/>
                <a:cs typeface="Times New Roman" panose="02020603050405020304" pitchFamily="18" charset="0"/>
              </a:rPr>
              <a:t> фізичної кнопки Но</a:t>
            </a:r>
            <a:r>
              <a:rPr lang="en-US" sz="3200" dirty="0" smtClean="0">
                <a:latin typeface="Times New Roman" panose="02020603050405020304" pitchFamily="18" charset="0"/>
                <a:cs typeface="Times New Roman" panose="02020603050405020304" pitchFamily="18" charset="0"/>
              </a:rPr>
              <a:t>me</a:t>
            </a:r>
            <a:r>
              <a:rPr lang="uk-UA" sz="3200" dirty="0" smtClean="0">
                <a:latin typeface="Times New Roman" panose="02020603050405020304" pitchFamily="18" charset="0"/>
                <a:cs typeface="Times New Roman" panose="02020603050405020304" pitchFamily="18" charset="0"/>
              </a:rPr>
              <a:t>, яку замінить сенсорний аналог, </a:t>
            </a:r>
            <a:r>
              <a:rPr lang="uk-UA" sz="3200" i="1" dirty="0" err="1" smtClean="0">
                <a:latin typeface="Times New Roman" panose="02020603050405020304" pitchFamily="18" charset="0"/>
                <a:cs typeface="Times New Roman" panose="02020603050405020304" pitchFamily="18" charset="0"/>
              </a:rPr>
              <a:t>встроенн</a:t>
            </a:r>
            <a:r>
              <a:rPr lang="ru-RU" sz="3200" i="1" dirty="0" err="1" smtClean="0">
                <a:latin typeface="Times New Roman" panose="02020603050405020304" pitchFamily="18" charset="0"/>
                <a:cs typeface="Times New Roman" panose="02020603050405020304" pitchFamily="18" charset="0"/>
              </a:rPr>
              <a:t>ый</a:t>
            </a:r>
            <a:r>
              <a:rPr lang="ru-RU" sz="3200" i="1" dirty="0" smtClean="0">
                <a:latin typeface="Times New Roman" panose="02020603050405020304" pitchFamily="18" charset="0"/>
                <a:cs typeface="Times New Roman" panose="02020603050405020304" pitchFamily="18" charset="0"/>
              </a:rPr>
              <a:t> </a:t>
            </a:r>
            <a:r>
              <a:rPr lang="ru-RU" sz="3200" dirty="0" smtClean="0">
                <a:latin typeface="Times New Roman" panose="02020603050405020304" pitchFamily="18" charset="0"/>
                <a:cs typeface="Times New Roman" panose="02020603050405020304" pitchFamily="18" charset="0"/>
              </a:rPr>
              <a:t>в </a:t>
            </a:r>
            <a:r>
              <a:rPr lang="ru-RU" sz="3200" i="1" dirty="0" smtClean="0">
                <a:latin typeface="Times New Roman" panose="02020603050405020304" pitchFamily="18" charset="0"/>
                <a:cs typeface="Times New Roman" panose="02020603050405020304" pitchFamily="18" charset="0"/>
              </a:rPr>
              <a:t>поверхность</a:t>
            </a:r>
            <a:r>
              <a:rPr lang="ru-RU" sz="3200" dirty="0" smtClean="0">
                <a:latin typeface="Times New Roman" panose="02020603050405020304" pitchFamily="18" charset="0"/>
                <a:cs typeface="Times New Roman" panose="02020603050405020304" pitchFamily="18" charset="0"/>
              </a:rPr>
              <a:t> дисплея. </a:t>
            </a:r>
            <a:r>
              <a:rPr lang="ru-RU" sz="3200" dirty="0" err="1" smtClean="0">
                <a:latin typeface="Times New Roman" panose="02020603050405020304" pitchFamily="18" charset="0"/>
                <a:cs typeface="Times New Roman" panose="02020603050405020304" pitchFamily="18" charset="0"/>
              </a:rPr>
              <a:t>Аби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зробити</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більш</a:t>
            </a:r>
            <a:r>
              <a:rPr lang="ru-RU" sz="3200" dirty="0" smtClean="0">
                <a:latin typeface="Times New Roman" panose="02020603050405020304" pitchFamily="18" charset="0"/>
                <a:cs typeface="Times New Roman" panose="02020603050405020304" pitchFamily="18" charset="0"/>
              </a:rPr>
              <a:t> </a:t>
            </a:r>
            <a:r>
              <a:rPr lang="ru-RU" sz="3200" i="1" dirty="0" smtClean="0">
                <a:latin typeface="Times New Roman" panose="02020603050405020304" pitchFamily="18" charset="0"/>
                <a:cs typeface="Times New Roman" panose="02020603050405020304" pitchFamily="18" charset="0"/>
              </a:rPr>
              <a:t>привлекательной</a:t>
            </a:r>
            <a:r>
              <a:rPr lang="ru-RU" sz="3200" dirty="0" smtClean="0">
                <a:latin typeface="Times New Roman" panose="02020603050405020304" pitchFamily="18" charset="0"/>
                <a:cs typeface="Times New Roman" panose="02020603050405020304" pitchFamily="18" charset="0"/>
              </a:rPr>
              <a:t> новинку, </a:t>
            </a:r>
            <a:r>
              <a:rPr lang="en-US" sz="3200" dirty="0" smtClean="0">
                <a:latin typeface="Times New Roman" panose="02020603050405020304" pitchFamily="18" charset="0"/>
                <a:cs typeface="Times New Roman" panose="02020603050405020304" pitchFamily="18" charset="0"/>
              </a:rPr>
              <a:t>iPhone 7</a:t>
            </a:r>
            <a:r>
              <a:rPr lang="uk-UA" sz="3200" dirty="0" smtClean="0">
                <a:latin typeface="Times New Roman" panose="02020603050405020304" pitchFamily="18" charset="0"/>
                <a:cs typeface="Times New Roman" panose="02020603050405020304" pitchFamily="18" charset="0"/>
              </a:rPr>
              <a:t> повністю пило- та </a:t>
            </a:r>
            <a:r>
              <a:rPr lang="uk-UA" sz="3200" i="1" dirty="0" err="1" smtClean="0">
                <a:latin typeface="Times New Roman" panose="02020603050405020304" pitchFamily="18" charset="0"/>
                <a:cs typeface="Times New Roman" panose="02020603050405020304" pitchFamily="18" charset="0"/>
              </a:rPr>
              <a:t>водонепроницаем</a:t>
            </a:r>
            <a:r>
              <a:rPr lang="ru-RU" sz="3200" i="1" dirty="0" err="1" smtClean="0">
                <a:latin typeface="Times New Roman" panose="02020603050405020304" pitchFamily="18" charset="0"/>
                <a:cs typeface="Times New Roman" panose="02020603050405020304" pitchFamily="18" charset="0"/>
              </a:rPr>
              <a:t>ым</a:t>
            </a:r>
            <a:r>
              <a:rPr lang="ru-RU" sz="3200" i="1"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що</a:t>
            </a:r>
            <a:r>
              <a:rPr lang="ru-RU" sz="3200" dirty="0" smtClean="0">
                <a:latin typeface="Times New Roman" panose="02020603050405020304" pitchFamily="18" charset="0"/>
                <a:cs typeface="Times New Roman" panose="02020603050405020304" pitchFamily="18" charset="0"/>
              </a:rPr>
              <a:t> дозволить </a:t>
            </a:r>
            <a:r>
              <a:rPr lang="ru-RU" sz="3200" dirty="0" err="1" smtClean="0">
                <a:latin typeface="Times New Roman" panose="02020603050405020304" pitchFamily="18" charset="0"/>
                <a:cs typeface="Times New Roman" panose="02020603050405020304" pitchFamily="18" charset="0"/>
              </a:rPr>
              <a:t>йому</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витримувати</a:t>
            </a:r>
            <a:r>
              <a:rPr lang="ru-RU" sz="3200" dirty="0" smtClean="0">
                <a:latin typeface="Times New Roman" panose="02020603050405020304" pitchFamily="18" charset="0"/>
                <a:cs typeface="Times New Roman" panose="02020603050405020304" pitchFamily="18" charset="0"/>
              </a:rPr>
              <a:t> без </a:t>
            </a:r>
            <a:r>
              <a:rPr lang="ru-RU" sz="3200" i="1" dirty="0" smtClean="0">
                <a:latin typeface="Times New Roman" panose="02020603050405020304" pitchFamily="18" charset="0"/>
                <a:cs typeface="Times New Roman" panose="02020603050405020304" pitchFamily="18" charset="0"/>
              </a:rPr>
              <a:t>последствий погружение </a:t>
            </a:r>
            <a:r>
              <a:rPr lang="ru-RU" sz="3200" dirty="0" smtClean="0">
                <a:latin typeface="Times New Roman" panose="02020603050405020304" pitchFamily="18" charset="0"/>
                <a:cs typeface="Times New Roman" panose="02020603050405020304" pitchFamily="18" charset="0"/>
              </a:rPr>
              <a:t>на </a:t>
            </a:r>
            <a:r>
              <a:rPr lang="ru-RU" sz="3200" dirty="0" err="1" smtClean="0">
                <a:latin typeface="Times New Roman" panose="02020603050405020304" pitchFamily="18" charset="0"/>
                <a:cs typeface="Times New Roman" panose="02020603050405020304" pitchFamily="18" charset="0"/>
              </a:rPr>
              <a:t>певну</a:t>
            </a:r>
            <a:r>
              <a:rPr lang="ru-RU"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глибину</a:t>
            </a:r>
            <a:r>
              <a:rPr lang="ru-RU" sz="3200" dirty="0" smtClean="0">
                <a:latin typeface="Times New Roman" panose="02020603050405020304" pitchFamily="18" charset="0"/>
                <a:cs typeface="Times New Roman" panose="02020603050405020304" pitchFamily="18" charset="0"/>
              </a:rPr>
              <a:t>.</a:t>
            </a:r>
            <a:endParaRPr lang="ru-RU" sz="32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1415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smtClean="0">
                <a:solidFill>
                  <a:srgbClr val="C00000"/>
                </a:solidFill>
              </a:rPr>
              <a:t>Довідка</a:t>
            </a:r>
            <a:r>
              <a:rPr lang="ru-RU" b="1" dirty="0" smtClean="0">
                <a:solidFill>
                  <a:srgbClr val="C00000"/>
                </a:solidFill>
              </a:rPr>
              <a:t>: </a:t>
            </a:r>
            <a:endParaRPr lang="ru-RU" b="1" dirty="0">
              <a:solidFill>
                <a:srgbClr val="C00000"/>
              </a:solidFill>
            </a:endParaRPr>
          </a:p>
        </p:txBody>
      </p:sp>
      <p:sp>
        <p:nvSpPr>
          <p:cNvPr id="3" name="Объект 2"/>
          <p:cNvSpPr>
            <a:spLocks noGrp="1"/>
          </p:cNvSpPr>
          <p:nvPr>
            <p:ph idx="1"/>
          </p:nvPr>
        </p:nvSpPr>
        <p:spPr>
          <a:xfrm>
            <a:off x="677334" y="1930401"/>
            <a:ext cx="8596668" cy="4110962"/>
          </a:xfrm>
        </p:spPr>
        <p:txBody>
          <a:bodyPr>
            <a:normAutofit/>
          </a:bodyPr>
          <a:lstStyle/>
          <a:p>
            <a:r>
              <a:rPr lang="uk-UA" sz="4000" dirty="0">
                <a:latin typeface="Times New Roman" panose="02020603050405020304" pitchFamily="18" charset="0"/>
                <a:cs typeface="Times New Roman" panose="02020603050405020304" pitchFamily="18" charset="0"/>
              </a:rPr>
              <a:t>Д</a:t>
            </a:r>
            <a:r>
              <a:rPr lang="uk-UA" sz="4000" dirty="0" smtClean="0">
                <a:latin typeface="Times New Roman" panose="02020603050405020304" pitchFamily="18" charset="0"/>
                <a:cs typeface="Times New Roman" panose="02020603050405020304" pitchFamily="18" charset="0"/>
              </a:rPr>
              <a:t>екілька, продаж, </a:t>
            </a:r>
            <a:r>
              <a:rPr lang="uk-UA" sz="4000" dirty="0" err="1" smtClean="0">
                <a:latin typeface="Times New Roman" panose="02020603050405020304" pitchFamily="18" charset="0"/>
                <a:cs typeface="Times New Roman" panose="02020603050405020304" pitchFamily="18" charset="0"/>
              </a:rPr>
              <a:t>мере́жа</a:t>
            </a:r>
            <a:r>
              <a:rPr lang="uk-UA" sz="4000" dirty="0" smtClean="0">
                <a:latin typeface="Times New Roman" panose="02020603050405020304" pitchFamily="18" charset="0"/>
                <a:cs typeface="Times New Roman" panose="02020603050405020304" pitchFamily="18" charset="0"/>
              </a:rPr>
              <a:t>, позбуватися, убудований, поверхня, привабливий, водонепроникний, наслідки, занурення.</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12394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10090514" cy="1320800"/>
          </a:xfrm>
        </p:spPr>
        <p:txBody>
          <a:bodyPr>
            <a:normAutofit fontScale="90000"/>
          </a:bodyPr>
          <a:lstStyle/>
          <a:p>
            <a:pPr algn="ctr"/>
            <a:r>
              <a:rPr lang="uk-UA" b="1" dirty="0" smtClean="0">
                <a:solidFill>
                  <a:srgbClr val="FF0000"/>
                </a:solidFill>
              </a:rPr>
              <a:t>Збагачення словника.</a:t>
            </a:r>
            <a:br>
              <a:rPr lang="uk-UA" b="1" dirty="0" smtClean="0">
                <a:solidFill>
                  <a:srgbClr val="FF0000"/>
                </a:solidFill>
              </a:rPr>
            </a:br>
            <a:r>
              <a:rPr lang="uk-UA" sz="2800" b="1" i="1" dirty="0" smtClean="0">
                <a:latin typeface="Times New Roman" panose="02020603050405020304" pitchFamily="18" charset="0"/>
                <a:cs typeface="Times New Roman" panose="02020603050405020304" pitchFamily="18" charset="0"/>
              </a:rPr>
              <a:t>Прочитайте слова, суголосні </a:t>
            </a:r>
            <a:r>
              <a:rPr lang="uk-UA" sz="2800" b="1" i="1" dirty="0" smtClean="0">
                <a:solidFill>
                  <a:schemeClr val="tx1"/>
                </a:solidFill>
                <a:latin typeface="Times New Roman" panose="02020603050405020304" pitchFamily="18" charset="0"/>
                <a:cs typeface="Times New Roman" panose="02020603050405020304" pitchFamily="18" charset="0"/>
              </a:rPr>
              <a:t>з російськими відповідниками, чітко їх вимовляючи й правильно їх наголошуючи.</a:t>
            </a:r>
            <a:endParaRPr lang="ru-RU" sz="2800" b="1" i="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04953" y="2160589"/>
            <a:ext cx="11272344" cy="4382101"/>
          </a:xfrm>
        </p:spPr>
        <p:txBody>
          <a:bodyPr>
            <a:normAutofit lnSpcReduction="10000"/>
          </a:bodyPr>
          <a:lstStyle/>
          <a:p>
            <a:r>
              <a:rPr lang="uk-UA" sz="3600" dirty="0" smtClean="0">
                <a:solidFill>
                  <a:srgbClr val="C00000"/>
                </a:solidFill>
                <a:latin typeface="Times New Roman" panose="02020603050405020304" pitchFamily="18" charset="0"/>
                <a:cs typeface="Times New Roman" panose="02020603050405020304" pitchFamily="18" charset="0"/>
              </a:rPr>
              <a:t>Інтернет: </a:t>
            </a:r>
            <a:r>
              <a:rPr lang="uk-UA" sz="3600" dirty="0" err="1" smtClean="0">
                <a:solidFill>
                  <a:schemeClr val="tx1"/>
                </a:solidFill>
                <a:latin typeface="Times New Roman" panose="02020603050405020304" pitchFamily="18" charset="0"/>
                <a:cs typeface="Times New Roman" panose="02020603050405020304" pitchFamily="18" charset="0"/>
              </a:rPr>
              <a:t>а́ська</a:t>
            </a:r>
            <a:r>
              <a:rPr lang="uk-UA" sz="3600" dirty="0" smtClean="0">
                <a:solidFill>
                  <a:schemeClr val="tx1"/>
                </a:solidFill>
                <a:latin typeface="Times New Roman" panose="02020603050405020304" pitchFamily="18" charset="0"/>
                <a:cs typeface="Times New Roman" panose="02020603050405020304" pitchFamily="18" charset="0"/>
              </a:rPr>
              <a:t>, </a:t>
            </a:r>
            <a:r>
              <a:rPr lang="uk-UA" sz="3600" dirty="0" err="1" smtClean="0">
                <a:solidFill>
                  <a:schemeClr val="tx1"/>
                </a:solidFill>
                <a:latin typeface="Times New Roman" panose="02020603050405020304" pitchFamily="18" charset="0"/>
                <a:cs typeface="Times New Roman" panose="02020603050405020304" pitchFamily="18" charset="0"/>
              </a:rPr>
              <a:t>бан</a:t>
            </a:r>
            <a:r>
              <a:rPr lang="uk-UA" sz="3600" dirty="0" smtClean="0">
                <a:solidFill>
                  <a:schemeClr val="tx1"/>
                </a:solidFill>
                <a:latin typeface="Times New Roman" panose="02020603050405020304" pitchFamily="18" charset="0"/>
                <a:cs typeface="Times New Roman" panose="02020603050405020304" pitchFamily="18" charset="0"/>
              </a:rPr>
              <a:t>, блог, </a:t>
            </a:r>
            <a:r>
              <a:rPr lang="uk-UA" sz="3600" dirty="0" err="1" smtClean="0">
                <a:solidFill>
                  <a:schemeClr val="tx1"/>
                </a:solidFill>
                <a:latin typeface="Times New Roman" panose="02020603050405020304" pitchFamily="18" charset="0"/>
                <a:cs typeface="Times New Roman" panose="02020603050405020304" pitchFamily="18" charset="0"/>
              </a:rPr>
              <a:t>блютуз</a:t>
            </a:r>
            <a:r>
              <a:rPr lang="uk-UA" sz="3600" dirty="0" smtClean="0">
                <a:solidFill>
                  <a:schemeClr val="tx1"/>
                </a:solidFill>
                <a:latin typeface="Times New Roman" panose="02020603050405020304" pitchFamily="18" charset="0"/>
                <a:cs typeface="Times New Roman" panose="02020603050405020304" pitchFamily="18" charset="0"/>
              </a:rPr>
              <a:t>, </a:t>
            </a:r>
            <a:r>
              <a:rPr lang="uk-UA" sz="3600" dirty="0" err="1" smtClean="0">
                <a:solidFill>
                  <a:schemeClr val="tx1"/>
                </a:solidFill>
                <a:latin typeface="Times New Roman" panose="02020603050405020304" pitchFamily="18" charset="0"/>
                <a:cs typeface="Times New Roman" panose="02020603050405020304" pitchFamily="18" charset="0"/>
              </a:rPr>
              <a:t>вай</a:t>
            </a:r>
            <a:r>
              <a:rPr lang="uk-UA" sz="3600" dirty="0" smtClean="0">
                <a:solidFill>
                  <a:schemeClr val="tx1"/>
                </a:solidFill>
                <a:latin typeface="Times New Roman" panose="02020603050405020304" pitchFamily="18" charset="0"/>
                <a:cs typeface="Times New Roman" panose="02020603050405020304" pitchFamily="18" charset="0"/>
              </a:rPr>
              <a:t>-фай, </a:t>
            </a:r>
            <a:r>
              <a:rPr lang="uk-UA" sz="3600" dirty="0" err="1" smtClean="0">
                <a:solidFill>
                  <a:schemeClr val="tx1"/>
                </a:solidFill>
                <a:latin typeface="Times New Roman" panose="02020603050405020304" pitchFamily="18" charset="0"/>
                <a:cs typeface="Times New Roman" panose="02020603050405020304" pitchFamily="18" charset="0"/>
              </a:rPr>
              <a:t>вікіпедія</a:t>
            </a:r>
            <a:r>
              <a:rPr lang="uk-UA" sz="3600" dirty="0" smtClean="0">
                <a:solidFill>
                  <a:schemeClr val="tx1"/>
                </a:solidFill>
                <a:latin typeface="Times New Roman" panose="02020603050405020304" pitchFamily="18" charset="0"/>
                <a:cs typeface="Times New Roman" panose="02020603050405020304" pitchFamily="18" charset="0"/>
              </a:rPr>
              <a:t>, веб-браузер, веб-камера, веб-сторінка, </a:t>
            </a:r>
            <a:r>
              <a:rPr lang="uk-UA" sz="3600" dirty="0" err="1" smtClean="0">
                <a:solidFill>
                  <a:schemeClr val="tx1"/>
                </a:solidFill>
                <a:latin typeface="Times New Roman" panose="02020603050405020304" pitchFamily="18" charset="0"/>
                <a:cs typeface="Times New Roman" panose="02020603050405020304" pitchFamily="18" charset="0"/>
              </a:rPr>
              <a:t>гугл</a:t>
            </a:r>
            <a:r>
              <a:rPr lang="uk-UA" sz="3600" dirty="0" smtClean="0">
                <a:solidFill>
                  <a:schemeClr val="tx1"/>
                </a:solidFill>
                <a:latin typeface="Times New Roman" panose="02020603050405020304" pitchFamily="18" charset="0"/>
                <a:cs typeface="Times New Roman" panose="02020603050405020304" pitchFamily="18" charset="0"/>
              </a:rPr>
              <a:t>, електронна пошта, інфрачервоний порт, за умовчанням, логін, модератор, </a:t>
            </a:r>
            <a:r>
              <a:rPr lang="uk-UA" sz="3600" dirty="0" err="1" smtClean="0">
                <a:solidFill>
                  <a:schemeClr val="tx1"/>
                </a:solidFill>
                <a:latin typeface="Times New Roman" panose="02020603050405020304" pitchFamily="18" charset="0"/>
                <a:cs typeface="Times New Roman" panose="02020603050405020304" pitchFamily="18" charset="0"/>
              </a:rPr>
              <a:t>нік</a:t>
            </a:r>
            <a:r>
              <a:rPr lang="uk-UA" sz="3600" dirty="0" smtClean="0">
                <a:solidFill>
                  <a:schemeClr val="tx1"/>
                </a:solidFill>
                <a:latin typeface="Times New Roman" panose="02020603050405020304" pitchFamily="18" charset="0"/>
                <a:cs typeface="Times New Roman" panose="02020603050405020304" pitchFamily="18" charset="0"/>
              </a:rPr>
              <a:t>, онлайн, пароль, провайдер, розсилка, сайт, сервер, </a:t>
            </a:r>
            <a:r>
              <a:rPr lang="uk-UA" sz="3600" dirty="0" err="1" smtClean="0">
                <a:solidFill>
                  <a:schemeClr val="tx1"/>
                </a:solidFill>
                <a:latin typeface="Times New Roman" panose="02020603050405020304" pitchFamily="18" charset="0"/>
                <a:cs typeface="Times New Roman" panose="02020603050405020304" pitchFamily="18" charset="0"/>
              </a:rPr>
              <a:t>скайп</a:t>
            </a:r>
            <a:r>
              <a:rPr lang="uk-UA" sz="3600" dirty="0" smtClean="0">
                <a:solidFill>
                  <a:schemeClr val="tx1"/>
                </a:solidFill>
                <a:latin typeface="Times New Roman" panose="02020603050405020304" pitchFamily="18" charset="0"/>
                <a:cs typeface="Times New Roman" panose="02020603050405020304" pitchFamily="18" charset="0"/>
              </a:rPr>
              <a:t>,  </a:t>
            </a:r>
            <a:r>
              <a:rPr lang="uk-UA" sz="3600" dirty="0" err="1" smtClean="0">
                <a:solidFill>
                  <a:schemeClr val="tx1"/>
                </a:solidFill>
                <a:latin typeface="Times New Roman" panose="02020603050405020304" pitchFamily="18" charset="0"/>
                <a:cs typeface="Times New Roman" panose="02020603050405020304" pitchFamily="18" charset="0"/>
              </a:rPr>
              <a:t>Твіттер</a:t>
            </a:r>
            <a:r>
              <a:rPr lang="uk-UA" sz="3600" dirty="0" smtClean="0">
                <a:solidFill>
                  <a:schemeClr val="tx1"/>
                </a:solidFill>
                <a:latin typeface="Times New Roman" panose="02020603050405020304" pitchFamily="18" charset="0"/>
                <a:cs typeface="Times New Roman" panose="02020603050405020304" pitchFamily="18" charset="0"/>
              </a:rPr>
              <a:t>, </a:t>
            </a:r>
            <a:r>
              <a:rPr lang="uk-UA" sz="3600" dirty="0" err="1" smtClean="0">
                <a:solidFill>
                  <a:schemeClr val="tx1"/>
                </a:solidFill>
                <a:latin typeface="Times New Roman" panose="02020603050405020304" pitchFamily="18" charset="0"/>
                <a:cs typeface="Times New Roman" panose="02020603050405020304" pitchFamily="18" charset="0"/>
              </a:rPr>
              <a:t>торе́нт</a:t>
            </a:r>
            <a:r>
              <a:rPr lang="uk-UA" sz="3600" dirty="0" smtClean="0">
                <a:solidFill>
                  <a:schemeClr val="tx1"/>
                </a:solidFill>
                <a:latin typeface="Times New Roman" panose="02020603050405020304" pitchFamily="18" charset="0"/>
                <a:cs typeface="Times New Roman" panose="02020603050405020304" pitchFamily="18" charset="0"/>
              </a:rPr>
              <a:t>, точка доступу, </a:t>
            </a:r>
            <a:r>
              <a:rPr lang="uk-UA" sz="3600" dirty="0" err="1" smtClean="0">
                <a:solidFill>
                  <a:schemeClr val="tx1"/>
                </a:solidFill>
                <a:latin typeface="Times New Roman" panose="02020603050405020304" pitchFamily="18" charset="0"/>
                <a:cs typeface="Times New Roman" panose="02020603050405020304" pitchFamily="18" charset="0"/>
              </a:rPr>
              <a:t>тро́лінг</a:t>
            </a:r>
            <a:r>
              <a:rPr lang="uk-UA" sz="3600" dirty="0" smtClean="0">
                <a:solidFill>
                  <a:schemeClr val="tx1"/>
                </a:solidFill>
                <a:latin typeface="Times New Roman" panose="02020603050405020304" pitchFamily="18" charset="0"/>
                <a:cs typeface="Times New Roman" panose="02020603050405020304" pitchFamily="18" charset="0"/>
              </a:rPr>
              <a:t>, файл, </a:t>
            </a:r>
            <a:r>
              <a:rPr lang="uk-UA" sz="3600" dirty="0" err="1" smtClean="0">
                <a:solidFill>
                  <a:schemeClr val="tx1"/>
                </a:solidFill>
                <a:latin typeface="Times New Roman" panose="02020603050405020304" pitchFamily="18" charset="0"/>
                <a:cs typeface="Times New Roman" panose="02020603050405020304" pitchFamily="18" charset="0"/>
              </a:rPr>
              <a:t>файлообмінник</a:t>
            </a:r>
            <a:r>
              <a:rPr lang="uk-UA" sz="3600" dirty="0" smtClean="0">
                <a:solidFill>
                  <a:schemeClr val="tx1"/>
                </a:solidFill>
                <a:latin typeface="Times New Roman" panose="02020603050405020304" pitchFamily="18" charset="0"/>
                <a:cs typeface="Times New Roman" panose="02020603050405020304" pitchFamily="18" charset="0"/>
              </a:rPr>
              <a:t>, </a:t>
            </a:r>
            <a:r>
              <a:rPr lang="uk-UA" sz="3600" dirty="0" err="1" smtClean="0">
                <a:solidFill>
                  <a:schemeClr val="tx1"/>
                </a:solidFill>
                <a:latin typeface="Times New Roman" panose="02020603050405020304" pitchFamily="18" charset="0"/>
                <a:cs typeface="Times New Roman" panose="02020603050405020304" pitchFamily="18" charset="0"/>
              </a:rPr>
              <a:t>Фе́йсбук</a:t>
            </a:r>
            <a:r>
              <a:rPr lang="uk-UA" sz="3600" dirty="0" smtClean="0">
                <a:solidFill>
                  <a:schemeClr val="tx1"/>
                </a:solidFill>
                <a:latin typeface="Times New Roman" panose="02020603050405020304" pitchFamily="18" charset="0"/>
                <a:cs typeface="Times New Roman" panose="02020603050405020304" pitchFamily="18" charset="0"/>
              </a:rPr>
              <a:t>, флешка, форум, хакер, чат, </a:t>
            </a:r>
            <a:r>
              <a:rPr lang="uk-UA" sz="3600" dirty="0" err="1" smtClean="0">
                <a:solidFill>
                  <a:schemeClr val="tx1"/>
                </a:solidFill>
                <a:latin typeface="Times New Roman" panose="02020603050405020304" pitchFamily="18" charset="0"/>
                <a:cs typeface="Times New Roman" panose="02020603050405020304" pitchFamily="18" charset="0"/>
              </a:rPr>
              <a:t>чатер</a:t>
            </a:r>
            <a:r>
              <a:rPr lang="uk-UA" sz="3600" dirty="0" smtClean="0">
                <a:solidFill>
                  <a:schemeClr val="tx1"/>
                </a:solidFill>
                <a:latin typeface="Times New Roman" panose="02020603050405020304" pitchFamily="18" charset="0"/>
                <a:cs typeface="Times New Roman" panose="02020603050405020304" pitchFamily="18" charset="0"/>
              </a:rPr>
              <a:t>, </a:t>
            </a:r>
            <a:r>
              <a:rPr lang="uk-UA" sz="3600" dirty="0" err="1" smtClean="0">
                <a:solidFill>
                  <a:schemeClr val="tx1"/>
                </a:solidFill>
                <a:latin typeface="Times New Roman" panose="02020603050405020304" pitchFamily="18" charset="0"/>
                <a:cs typeface="Times New Roman" panose="02020603050405020304" pitchFamily="18" charset="0"/>
              </a:rPr>
              <a:t>ютуб</a:t>
            </a:r>
            <a:r>
              <a:rPr lang="uk-UA" sz="3600" dirty="0" smtClean="0">
                <a:solidFill>
                  <a:schemeClr val="tx1"/>
                </a:solidFill>
                <a:latin typeface="Times New Roman" panose="02020603050405020304" pitchFamily="18" charset="0"/>
                <a:cs typeface="Times New Roman" panose="02020603050405020304" pitchFamily="18" charset="0"/>
              </a:rPr>
              <a:t>, </a:t>
            </a:r>
            <a:r>
              <a:rPr lang="uk-UA" sz="3600" dirty="0" err="1" smtClean="0">
                <a:solidFill>
                  <a:schemeClr val="tx1"/>
                </a:solidFill>
                <a:latin typeface="Times New Roman" panose="02020603050405020304" pitchFamily="18" charset="0"/>
                <a:cs typeface="Times New Roman" panose="02020603050405020304" pitchFamily="18" charset="0"/>
              </a:rPr>
              <a:t>яндекс</a:t>
            </a:r>
            <a:r>
              <a:rPr lang="uk-UA" sz="3600" dirty="0" smtClean="0">
                <a:solidFill>
                  <a:schemeClr val="tx1"/>
                </a:solidFill>
                <a:latin typeface="Times New Roman" panose="02020603050405020304" pitchFamily="18" charset="0"/>
                <a:cs typeface="Times New Roman" panose="02020603050405020304" pitchFamily="18" charset="0"/>
              </a:rPr>
              <a:t>.</a:t>
            </a:r>
            <a:endParaRPr lang="ru-RU" sz="36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70354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83172"/>
          </a:xfrm>
        </p:spPr>
        <p:txBody>
          <a:bodyPr>
            <a:normAutofit/>
          </a:bodyPr>
          <a:lstStyle/>
          <a:p>
            <a:r>
              <a:rPr lang="uk-UA" b="1" dirty="0" smtClean="0">
                <a:solidFill>
                  <a:srgbClr val="C00000"/>
                </a:solidFill>
                <a:latin typeface="Times New Roman" panose="02020603050405020304" pitchFamily="18" charset="0"/>
                <a:cs typeface="Times New Roman" panose="02020603050405020304" pitchFamily="18" charset="0"/>
              </a:rPr>
              <a:t>          </a:t>
            </a:r>
            <a:r>
              <a:rPr lang="uk-UA" b="1" dirty="0" err="1" smtClean="0">
                <a:solidFill>
                  <a:srgbClr val="C00000"/>
                </a:solidFill>
                <a:latin typeface="Times New Roman" panose="02020603050405020304" pitchFamily="18" charset="0"/>
                <a:cs typeface="Times New Roman" panose="02020603050405020304" pitchFamily="18" charset="0"/>
              </a:rPr>
              <a:t>Гаджет</a:t>
            </a:r>
            <a:r>
              <a:rPr lang="uk-UA" b="1" dirty="0" smtClean="0">
                <a:solidFill>
                  <a:srgbClr val="C00000"/>
                </a:solidFill>
                <a:latin typeface="Times New Roman" panose="02020603050405020304" pitchFamily="18" charset="0"/>
                <a:cs typeface="Times New Roman" panose="02020603050405020304" pitchFamily="18" charset="0"/>
              </a:rPr>
              <a:t> (</a:t>
            </a:r>
            <a:r>
              <a:rPr lang="uk-UA" b="1" dirty="0" err="1" smtClean="0">
                <a:solidFill>
                  <a:srgbClr val="C00000"/>
                </a:solidFill>
                <a:latin typeface="Times New Roman" panose="02020603050405020304" pitchFamily="18" charset="0"/>
                <a:cs typeface="Times New Roman" panose="02020603050405020304" pitchFamily="18" charset="0"/>
              </a:rPr>
              <a:t>девайс</a:t>
            </a:r>
            <a:r>
              <a:rPr lang="uk-UA" b="1" dirty="0" smtClean="0">
                <a:solidFill>
                  <a:srgbClr val="C00000"/>
                </a:solidFill>
                <a:latin typeface="Times New Roman" panose="02020603050405020304" pitchFamily="18" charset="0"/>
                <a:cs typeface="Times New Roman" panose="02020603050405020304" pitchFamily="18" charset="0"/>
              </a:rPr>
              <a:t>), </a:t>
            </a:r>
            <a:r>
              <a:rPr lang="uk-UA" b="1" dirty="0" err="1" smtClean="0">
                <a:solidFill>
                  <a:srgbClr val="C00000"/>
                </a:solidFill>
                <a:latin typeface="Times New Roman" panose="02020603050405020304" pitchFamily="18" charset="0"/>
                <a:cs typeface="Times New Roman" panose="02020603050405020304" pitchFamily="18" charset="0"/>
              </a:rPr>
              <a:t>комп</a:t>
            </a:r>
            <a:r>
              <a:rPr lang="en-US" b="1" dirty="0" smtClean="0">
                <a:solidFill>
                  <a:srgbClr val="C00000"/>
                </a:solidFill>
                <a:latin typeface="Times New Roman" panose="02020603050405020304" pitchFamily="18" charset="0"/>
                <a:cs typeface="Times New Roman" panose="02020603050405020304" pitchFamily="18" charset="0"/>
              </a:rPr>
              <a:t>’</a:t>
            </a:r>
            <a:r>
              <a:rPr lang="uk-UA" b="1" dirty="0" err="1" smtClean="0">
                <a:solidFill>
                  <a:srgbClr val="C00000"/>
                </a:solidFill>
                <a:latin typeface="Times New Roman" panose="02020603050405020304" pitchFamily="18" charset="0"/>
                <a:cs typeface="Times New Roman" panose="02020603050405020304" pitchFamily="18" charset="0"/>
              </a:rPr>
              <a:t>ютер</a:t>
            </a:r>
            <a:r>
              <a:rPr lang="uk-UA" b="1" dirty="0" smtClean="0">
                <a:solidFill>
                  <a:srgbClr val="C00000"/>
                </a:solidFill>
                <a:latin typeface="Times New Roman" panose="02020603050405020304" pitchFamily="18" charset="0"/>
                <a:cs typeface="Times New Roman" panose="02020603050405020304" pitchFamily="18" charset="0"/>
              </a:rPr>
              <a:t>:</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7334" y="1166648"/>
            <a:ext cx="10043218" cy="5486400"/>
          </a:xfrm>
        </p:spPr>
        <p:txBody>
          <a:bodyPr>
            <a:normAutofit/>
          </a:bodyPr>
          <a:lstStyle/>
          <a:p>
            <a:r>
              <a:rPr lang="uk-UA" sz="2800" dirty="0" err="1" smtClean="0">
                <a:latin typeface="Times New Roman" panose="02020603050405020304" pitchFamily="18" charset="0"/>
                <a:cs typeface="Times New Roman" panose="02020603050405020304" pitchFamily="18" charset="0"/>
              </a:rPr>
              <a:t>Ада́птер</a:t>
            </a:r>
            <a:r>
              <a:rPr lang="uk-UA" sz="2800" dirty="0" smtClean="0">
                <a:latin typeface="Times New Roman" panose="02020603050405020304" pitchFamily="18" charset="0"/>
                <a:cs typeface="Times New Roman" panose="02020603050405020304" pitchFamily="18" charset="0"/>
              </a:rPr>
              <a:t>, акумулятор, відео-, фотозйомка, </a:t>
            </a:r>
            <a:r>
              <a:rPr lang="uk-UA" sz="2800" dirty="0" err="1" smtClean="0">
                <a:latin typeface="Times New Roman" panose="02020603050405020304" pitchFamily="18" charset="0"/>
                <a:cs typeface="Times New Roman" panose="02020603050405020304" pitchFamily="18" charset="0"/>
              </a:rPr>
              <a:t>ві́джет</a:t>
            </a:r>
            <a:r>
              <a:rPr lang="uk-UA" sz="2800" dirty="0" smtClean="0">
                <a:latin typeface="Times New Roman" panose="02020603050405020304" pitchFamily="18" charset="0"/>
                <a:cs typeface="Times New Roman" panose="02020603050405020304" pitchFamily="18" charset="0"/>
              </a:rPr>
              <a:t>, глюк, датчик, джойстик, дисплей, дюйм, екран, електронна книга, ергономіка, знімок, </a:t>
            </a:r>
            <a:r>
              <a:rPr lang="uk-UA" sz="2800" dirty="0" err="1" smtClean="0">
                <a:latin typeface="Times New Roman" panose="02020603050405020304" pitchFamily="18" charset="0"/>
                <a:cs typeface="Times New Roman" panose="02020603050405020304" pitchFamily="18" charset="0"/>
              </a:rPr>
              <a:t>камерофон</a:t>
            </a:r>
            <a:r>
              <a:rPr lang="uk-UA" sz="2800" dirty="0" smtClean="0">
                <a:latin typeface="Times New Roman" panose="02020603050405020304" pitchFamily="18" charset="0"/>
                <a:cs typeface="Times New Roman" panose="02020603050405020304" pitchFamily="18" charset="0"/>
              </a:rPr>
              <a:t>, карта </a:t>
            </a:r>
            <a:r>
              <a:rPr lang="uk-UA" sz="2800" dirty="0" err="1" smtClean="0">
                <a:latin typeface="Times New Roman" panose="02020603050405020304" pitchFamily="18" charset="0"/>
                <a:cs typeface="Times New Roman" panose="02020603050405020304" pitchFamily="18" charset="0"/>
              </a:rPr>
              <a:t>пам</a:t>
            </a:r>
            <a:r>
              <a:rPr lang="en-US" sz="2800" dirty="0" smtClean="0">
                <a:latin typeface="Times New Roman" panose="02020603050405020304" pitchFamily="18" charset="0"/>
                <a:cs typeface="Times New Roman" panose="02020603050405020304" pitchFamily="18" charset="0"/>
              </a:rPr>
              <a:t>’</a:t>
            </a:r>
            <a:r>
              <a:rPr lang="uk-UA" sz="2800" dirty="0" smtClean="0">
                <a:latin typeface="Times New Roman" panose="02020603050405020304" pitchFamily="18" charset="0"/>
                <a:cs typeface="Times New Roman" panose="02020603050405020304" pitchFamily="18" charset="0"/>
              </a:rPr>
              <a:t>яті, клавіша, контент, </a:t>
            </a:r>
            <a:r>
              <a:rPr lang="uk-UA" sz="2800" dirty="0" err="1" smtClean="0">
                <a:latin typeface="Times New Roman" panose="02020603050405020304" pitchFamily="18" charset="0"/>
                <a:cs typeface="Times New Roman" panose="02020603050405020304" pitchFamily="18" charset="0"/>
              </a:rPr>
              <a:t>мегапіксель</a:t>
            </a:r>
            <a:r>
              <a:rPr lang="uk-UA" sz="2800" dirty="0" smtClean="0">
                <a:latin typeface="Times New Roman" panose="02020603050405020304" pitchFamily="18" charset="0"/>
                <a:cs typeface="Times New Roman" panose="02020603050405020304" pitchFamily="18" charset="0"/>
              </a:rPr>
              <a:t>, мобільний телефон, монітор, мультимедійний програвач, навігація, навушники, нетбук, ноутбук, операційна система, пам’ять, піксель, планшет, смартфон, стереозвук, фокусування, фронтальна камера.</a:t>
            </a:r>
          </a:p>
          <a:p>
            <a:r>
              <a:rPr lang="uk-UA" sz="2800" b="1" dirty="0" smtClean="0">
                <a:solidFill>
                  <a:srgbClr val="C00000"/>
                </a:solidFill>
                <a:latin typeface="Times New Roman" panose="02020603050405020304" pitchFamily="18" charset="0"/>
                <a:cs typeface="Times New Roman" panose="02020603050405020304" pitchFamily="18" charset="0"/>
              </a:rPr>
              <a:t>Побутова техніка, процеси: </a:t>
            </a:r>
            <a:r>
              <a:rPr lang="uk-UA" sz="2800" dirty="0" smtClean="0">
                <a:solidFill>
                  <a:schemeClr val="tx1"/>
                </a:solidFill>
                <a:latin typeface="Times New Roman" panose="02020603050405020304" pitchFamily="18" charset="0"/>
                <a:cs typeface="Times New Roman" panose="02020603050405020304" pitchFamily="18" charset="0"/>
              </a:rPr>
              <a:t>акустична система, </a:t>
            </a:r>
            <a:r>
              <a:rPr lang="uk-UA" sz="2800" dirty="0" err="1" smtClean="0">
                <a:solidFill>
                  <a:schemeClr val="tx1"/>
                </a:solidFill>
                <a:latin typeface="Times New Roman" panose="02020603050405020304" pitchFamily="18" charset="0"/>
                <a:cs typeface="Times New Roman" panose="02020603050405020304" pitchFamily="18" charset="0"/>
              </a:rPr>
              <a:t>блендер</a:t>
            </a:r>
            <a:r>
              <a:rPr lang="uk-UA" sz="2800" dirty="0" smtClean="0">
                <a:solidFill>
                  <a:schemeClr val="tx1"/>
                </a:solidFill>
                <a:latin typeface="Times New Roman" panose="02020603050405020304" pitchFamily="18" charset="0"/>
                <a:cs typeface="Times New Roman" panose="02020603050405020304" pitchFamily="18" charset="0"/>
              </a:rPr>
              <a:t>, бритва, варити, вентилятор, духовка, електроплита, заморожувати, кондиціонер, кухонний комбайн, міксер, морозильна камера, пилосос, радіо, світильник, сушити, телевізор, телефон, фен, холодильник, чистити.</a:t>
            </a:r>
            <a:endParaRPr lang="ru-RU" sz="28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111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777766"/>
          </a:xfrm>
        </p:spPr>
        <p:txBody>
          <a:bodyPr>
            <a:normAutofit/>
          </a:bodyPr>
          <a:lstStyle/>
          <a:p>
            <a:r>
              <a:rPr lang="uk-UA" b="1" dirty="0" smtClean="0">
                <a:solidFill>
                  <a:srgbClr val="C00000"/>
                </a:solidFill>
                <a:latin typeface="Times New Roman" panose="02020603050405020304" pitchFamily="18" charset="0"/>
                <a:cs typeface="Times New Roman" panose="02020603050405020304" pitchFamily="18" charset="0"/>
              </a:rPr>
              <a:t>          Перекласти російською мовою:</a:t>
            </a:r>
            <a:endParaRPr lang="ru-RU" b="1" dirty="0">
              <a:solidFill>
                <a:srgbClr val="C00000"/>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77334" y="1277007"/>
            <a:ext cx="8596668" cy="4764355"/>
          </a:xfrm>
        </p:spPr>
        <p:txBody>
          <a:bodyPr>
            <a:normAutofit/>
          </a:bodyPr>
          <a:lstStyle/>
          <a:p>
            <a:r>
              <a:rPr lang="uk-UA" sz="3200" b="1" i="1" dirty="0" smtClean="0">
                <a:solidFill>
                  <a:srgbClr val="7030A0"/>
                </a:solidFill>
                <a:latin typeface="Times New Roman" panose="02020603050405020304" pitchFamily="18" charset="0"/>
                <a:cs typeface="Times New Roman" panose="02020603050405020304" pitchFamily="18" charset="0"/>
              </a:rPr>
              <a:t>Інтернет: </a:t>
            </a:r>
          </a:p>
          <a:p>
            <a:r>
              <a:rPr lang="uk-UA" sz="3200" dirty="0" smtClean="0">
                <a:latin typeface="Times New Roman" panose="02020603050405020304" pitchFamily="18" charset="0"/>
                <a:cs typeface="Times New Roman" panose="02020603050405020304" pitchFamily="18" charset="0"/>
              </a:rPr>
              <a:t>Блок живлення</a:t>
            </a:r>
            <a:endParaRPr lang="ru-RU" sz="3200" dirty="0">
              <a:latin typeface="Times New Roman" panose="02020603050405020304" pitchFamily="18" charset="0"/>
              <a:cs typeface="Times New Roman" panose="02020603050405020304" pitchFamily="18" charset="0"/>
            </a:endParaRPr>
          </a:p>
          <a:p>
            <a:r>
              <a:rPr lang="uk-UA" sz="3200" dirty="0" smtClean="0">
                <a:latin typeface="Times New Roman" panose="02020603050405020304" pitchFamily="18" charset="0"/>
                <a:cs typeface="Times New Roman" panose="02020603050405020304" pitchFamily="18" charset="0"/>
              </a:rPr>
              <a:t>Віртуальний простір</a:t>
            </a:r>
          </a:p>
          <a:p>
            <a:r>
              <a:rPr lang="uk-UA" sz="3200" dirty="0" smtClean="0">
                <a:latin typeface="Times New Roman" panose="02020603050405020304" pitchFamily="18" charset="0"/>
                <a:cs typeface="Times New Roman" panose="02020603050405020304" pitchFamily="18" charset="0"/>
              </a:rPr>
              <a:t>Користувач</a:t>
            </a:r>
          </a:p>
          <a:p>
            <a:r>
              <a:rPr lang="uk-UA" sz="3200" dirty="0" err="1" smtClean="0">
                <a:latin typeface="Times New Roman" panose="02020603050405020304" pitchFamily="18" charset="0"/>
                <a:cs typeface="Times New Roman" panose="02020603050405020304" pitchFamily="18" charset="0"/>
              </a:rPr>
              <a:t>Мере́жа</a:t>
            </a:r>
            <a:endParaRPr lang="uk-UA" sz="3200" dirty="0" smtClean="0">
              <a:latin typeface="Times New Roman" panose="02020603050405020304" pitchFamily="18" charset="0"/>
              <a:cs typeface="Times New Roman" panose="02020603050405020304" pitchFamily="18" charset="0"/>
            </a:endParaRPr>
          </a:p>
          <a:p>
            <a:r>
              <a:rPr lang="uk-UA" sz="3200" dirty="0" smtClean="0">
                <a:latin typeface="Times New Roman" panose="02020603050405020304" pitchFamily="18" charset="0"/>
                <a:cs typeface="Times New Roman" panose="02020603050405020304" pitchFamily="18" charset="0"/>
              </a:rPr>
              <a:t>Посилання</a:t>
            </a:r>
          </a:p>
          <a:p>
            <a:r>
              <a:rPr lang="uk-UA" sz="3200" dirty="0" err="1" smtClean="0">
                <a:latin typeface="Times New Roman" panose="02020603050405020304" pitchFamily="18" charset="0"/>
                <a:cs typeface="Times New Roman" panose="02020603050405020304" pitchFamily="18" charset="0"/>
              </a:rPr>
              <a:t>Соцмере́жа</a:t>
            </a:r>
            <a:endParaRPr lang="uk-UA" sz="3200" dirty="0" smtClean="0">
              <a:latin typeface="Times New Roman" panose="02020603050405020304" pitchFamily="18" charset="0"/>
              <a:cs typeface="Times New Roman" panose="02020603050405020304" pitchFamily="18" charset="0"/>
            </a:endParaRPr>
          </a:p>
          <a:p>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1071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51641"/>
          </a:xfrm>
        </p:spPr>
        <p:txBody>
          <a:bodyPr>
            <a:normAutofit/>
          </a:bodyPr>
          <a:lstStyle/>
          <a:p>
            <a:r>
              <a:rPr lang="uk-UA" dirty="0" smtClean="0">
                <a:solidFill>
                  <a:srgbClr val="C00000"/>
                </a:solidFill>
              </a:rPr>
              <a:t>           </a:t>
            </a:r>
            <a:r>
              <a:rPr lang="uk-UA" b="1" dirty="0" err="1" smtClean="0">
                <a:solidFill>
                  <a:srgbClr val="C00000"/>
                </a:solidFill>
              </a:rPr>
              <a:t>Гаджет</a:t>
            </a:r>
            <a:r>
              <a:rPr lang="uk-UA" b="1" dirty="0" smtClean="0">
                <a:solidFill>
                  <a:srgbClr val="C00000"/>
                </a:solidFill>
              </a:rPr>
              <a:t>, </a:t>
            </a:r>
            <a:r>
              <a:rPr lang="uk-UA" b="1" dirty="0" err="1" smtClean="0">
                <a:solidFill>
                  <a:srgbClr val="C00000"/>
                </a:solidFill>
              </a:rPr>
              <a:t>комп</a:t>
            </a:r>
            <a:r>
              <a:rPr lang="en-US" b="1" dirty="0" smtClean="0">
                <a:solidFill>
                  <a:srgbClr val="C00000"/>
                </a:solidFill>
              </a:rPr>
              <a:t>’</a:t>
            </a:r>
            <a:r>
              <a:rPr lang="uk-UA" b="1" dirty="0" err="1" smtClean="0">
                <a:solidFill>
                  <a:srgbClr val="C00000"/>
                </a:solidFill>
              </a:rPr>
              <a:t>ютер</a:t>
            </a:r>
            <a:r>
              <a:rPr lang="uk-UA" b="1" dirty="0" smtClean="0">
                <a:solidFill>
                  <a:srgbClr val="C00000"/>
                </a:solidFill>
              </a:rPr>
              <a:t>:</a:t>
            </a:r>
            <a:endParaRPr lang="ru-RU" b="1" dirty="0">
              <a:solidFill>
                <a:srgbClr val="C00000"/>
              </a:solidFill>
            </a:endParaRPr>
          </a:p>
        </p:txBody>
      </p:sp>
      <p:sp>
        <p:nvSpPr>
          <p:cNvPr id="3" name="Объект 2"/>
          <p:cNvSpPr>
            <a:spLocks noGrp="1"/>
          </p:cNvSpPr>
          <p:nvPr>
            <p:ph idx="1"/>
          </p:nvPr>
        </p:nvSpPr>
        <p:spPr>
          <a:xfrm>
            <a:off x="677334" y="1418897"/>
            <a:ext cx="10279700" cy="5439103"/>
          </a:xfrm>
        </p:spPr>
        <p:txBody>
          <a:bodyPr>
            <a:normAutofit lnSpcReduction="10000"/>
          </a:bodyPr>
          <a:lstStyle/>
          <a:p>
            <a:r>
              <a:rPr lang="uk-UA" sz="2800" dirty="0" err="1" smtClean="0">
                <a:latin typeface="Times New Roman" panose="02020603050405020304" pitchFamily="18" charset="0"/>
                <a:cs typeface="Times New Roman" panose="02020603050405020304" pitchFamily="18" charset="0"/>
              </a:rPr>
              <a:t>Бездрото́вий</a:t>
            </a:r>
            <a:r>
              <a:rPr lang="uk-UA" sz="2800" dirty="0" smtClean="0">
                <a:latin typeface="Times New Roman" panose="02020603050405020304" pitchFamily="18" charset="0"/>
                <a:cs typeface="Times New Roman" panose="02020603050405020304" pitchFamily="18" charset="0"/>
              </a:rPr>
              <a:t> </a:t>
            </a:r>
          </a:p>
          <a:p>
            <a:r>
              <a:rPr lang="uk-UA" sz="2800" dirty="0" smtClean="0">
                <a:latin typeface="Times New Roman" panose="02020603050405020304" pitchFamily="18" charset="0"/>
                <a:cs typeface="Times New Roman" panose="02020603050405020304" pitchFamily="18" charset="0"/>
              </a:rPr>
              <a:t>Витримка</a:t>
            </a:r>
          </a:p>
          <a:p>
            <a:r>
              <a:rPr lang="uk-UA" sz="2800" dirty="0" smtClean="0">
                <a:latin typeface="Times New Roman" panose="02020603050405020304" pitchFamily="18" charset="0"/>
                <a:cs typeface="Times New Roman" panose="02020603050405020304" pitchFamily="18" charset="0"/>
              </a:rPr>
              <a:t>Відтворення</a:t>
            </a:r>
          </a:p>
          <a:p>
            <a:r>
              <a:rPr lang="uk-UA" sz="2800" dirty="0" smtClean="0">
                <a:latin typeface="Times New Roman" panose="02020603050405020304" pitchFamily="18" charset="0"/>
                <a:cs typeface="Times New Roman" panose="02020603050405020304" pitchFamily="18" charset="0"/>
              </a:rPr>
              <a:t>Голосове керування</a:t>
            </a:r>
          </a:p>
          <a:p>
            <a:r>
              <a:rPr lang="uk-UA" sz="2800" dirty="0" smtClean="0">
                <a:latin typeface="Times New Roman" panose="02020603050405020304" pitchFamily="18" charset="0"/>
                <a:cs typeface="Times New Roman" panose="02020603050405020304" pitchFamily="18" charset="0"/>
              </a:rPr>
              <a:t>Дріт</a:t>
            </a:r>
          </a:p>
          <a:p>
            <a:r>
              <a:rPr lang="uk-UA" sz="2800" dirty="0" smtClean="0">
                <a:latin typeface="Times New Roman" panose="02020603050405020304" pitchFamily="18" charset="0"/>
                <a:cs typeface="Times New Roman" panose="02020603050405020304" pitchFamily="18" charset="0"/>
              </a:rPr>
              <a:t>Заряджання</a:t>
            </a:r>
          </a:p>
          <a:p>
            <a:r>
              <a:rPr lang="uk-UA" sz="2800" dirty="0" err="1" smtClean="0">
                <a:latin typeface="Times New Roman" panose="02020603050405020304" pitchFamily="18" charset="0"/>
                <a:cs typeface="Times New Roman" panose="02020603050405020304" pitchFamily="18" charset="0"/>
              </a:rPr>
              <a:t>Заря́дний</a:t>
            </a:r>
            <a:r>
              <a:rPr lang="uk-UA" sz="2800" dirty="0" smtClean="0">
                <a:latin typeface="Times New Roman" panose="02020603050405020304" pitchFamily="18" charset="0"/>
                <a:cs typeface="Times New Roman" panose="02020603050405020304" pitchFamily="18" charset="0"/>
              </a:rPr>
              <a:t> пристрій</a:t>
            </a:r>
          </a:p>
          <a:p>
            <a:r>
              <a:rPr lang="uk-UA" sz="2800" dirty="0" smtClean="0">
                <a:latin typeface="Times New Roman" panose="02020603050405020304" pitchFamily="18" charset="0"/>
                <a:cs typeface="Times New Roman" panose="02020603050405020304" pitchFamily="18" charset="0"/>
              </a:rPr>
              <a:t>Зв’язок</a:t>
            </a:r>
          </a:p>
          <a:p>
            <a:r>
              <a:rPr lang="uk-UA" sz="2800" dirty="0" smtClean="0">
                <a:latin typeface="Times New Roman" panose="02020603050405020304" pitchFamily="18" charset="0"/>
                <a:cs typeface="Times New Roman" panose="02020603050405020304" pitchFamily="18" charset="0"/>
              </a:rPr>
              <a:t>Оболонка</a:t>
            </a:r>
          </a:p>
          <a:p>
            <a:r>
              <a:rPr lang="uk-UA" sz="2800" dirty="0" smtClean="0">
                <a:latin typeface="Times New Roman" panose="02020603050405020304" pitchFamily="18" charset="0"/>
                <a:cs typeface="Times New Roman" panose="02020603050405020304" pitchFamily="18" charset="0"/>
              </a:rPr>
              <a:t>Перезавантаження </a:t>
            </a: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9593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362607"/>
            <a:ext cx="10090514" cy="6337738"/>
          </a:xfrm>
        </p:spPr>
        <p:txBody>
          <a:bodyPr>
            <a:normAutofit fontScale="92500" lnSpcReduction="10000"/>
          </a:bodyPr>
          <a:lstStyle/>
          <a:p>
            <a:r>
              <a:rPr lang="uk-UA" sz="2800" dirty="0" smtClean="0">
                <a:latin typeface="Times New Roman" panose="02020603050405020304" pitchFamily="18" charset="0"/>
                <a:cs typeface="Times New Roman" panose="02020603050405020304" pitchFamily="18" charset="0"/>
              </a:rPr>
              <a:t>Пристрій</a:t>
            </a:r>
          </a:p>
          <a:p>
            <a:r>
              <a:rPr lang="uk-UA" sz="2800" dirty="0" smtClean="0">
                <a:latin typeface="Times New Roman" panose="02020603050405020304" pitchFamily="18" charset="0"/>
                <a:cs typeface="Times New Roman" panose="02020603050405020304" pitchFamily="18" charset="0"/>
              </a:rPr>
              <a:t>Підтримка</a:t>
            </a:r>
          </a:p>
          <a:p>
            <a:r>
              <a:rPr lang="uk-UA" sz="2800" dirty="0" smtClean="0">
                <a:latin typeface="Times New Roman" panose="02020603050405020304" pitchFamily="18" charset="0"/>
                <a:cs typeface="Times New Roman" panose="02020603050405020304" pitchFamily="18" charset="0"/>
              </a:rPr>
              <a:t>Режим очікування</a:t>
            </a:r>
          </a:p>
          <a:p>
            <a:r>
              <a:rPr lang="uk-UA" sz="2800" dirty="0" smtClean="0">
                <a:latin typeface="Times New Roman" panose="02020603050405020304" pitchFamily="18" charset="0"/>
                <a:cs typeface="Times New Roman" panose="02020603050405020304" pitchFamily="18" charset="0"/>
              </a:rPr>
              <a:t>Роздільна здатність екрана</a:t>
            </a:r>
          </a:p>
          <a:p>
            <a:r>
              <a:rPr lang="uk-UA" sz="2800" dirty="0" smtClean="0">
                <a:latin typeface="Times New Roman" panose="02020603050405020304" pitchFamily="18" charset="0"/>
                <a:cs typeface="Times New Roman" panose="02020603050405020304" pitchFamily="18" charset="0"/>
              </a:rPr>
              <a:t>Роз</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єм</a:t>
            </a:r>
            <a:r>
              <a:rPr lang="uk-UA" sz="2800" dirty="0" smtClean="0">
                <a:latin typeface="Times New Roman" panose="02020603050405020304" pitchFamily="18" charset="0"/>
                <a:cs typeface="Times New Roman" panose="02020603050405020304" pitchFamily="18" charset="0"/>
              </a:rPr>
              <a:t> </a:t>
            </a:r>
            <a:endParaRPr lang="en-US" sz="2800" dirty="0" smtClean="0">
              <a:latin typeface="Times New Roman" panose="02020603050405020304" pitchFamily="18" charset="0"/>
              <a:cs typeface="Times New Roman" panose="02020603050405020304" pitchFamily="18" charset="0"/>
            </a:endParaRPr>
          </a:p>
          <a:p>
            <a:r>
              <a:rPr lang="uk-UA" sz="2800" dirty="0" smtClean="0">
                <a:latin typeface="Times New Roman" panose="02020603050405020304" pitchFamily="18" charset="0"/>
                <a:cs typeface="Times New Roman" panose="02020603050405020304" pitchFamily="18" charset="0"/>
              </a:rPr>
              <a:t>Струм</a:t>
            </a:r>
          </a:p>
          <a:p>
            <a:r>
              <a:rPr lang="uk-UA" sz="2800" dirty="0" smtClean="0">
                <a:latin typeface="Times New Roman" panose="02020603050405020304" pitchFamily="18" charset="0"/>
                <a:cs typeface="Times New Roman" panose="02020603050405020304" pitchFamily="18" charset="0"/>
              </a:rPr>
              <a:t>Швидкість</a:t>
            </a:r>
          </a:p>
          <a:p>
            <a:pPr marL="0" indent="0">
              <a:buNone/>
            </a:pPr>
            <a:r>
              <a:rPr lang="uk-UA" sz="2800" dirty="0" smtClean="0">
                <a:latin typeface="Times New Roman" panose="02020603050405020304" pitchFamily="18" charset="0"/>
                <a:cs typeface="Times New Roman" panose="02020603050405020304" pitchFamily="18" charset="0"/>
              </a:rPr>
              <a:t>                                </a:t>
            </a:r>
            <a:r>
              <a:rPr lang="uk-UA" sz="2800" b="1" dirty="0" smtClean="0">
                <a:solidFill>
                  <a:srgbClr val="FF0000"/>
                </a:solidFill>
                <a:latin typeface="Times New Roman" panose="02020603050405020304" pitchFamily="18" charset="0"/>
                <a:cs typeface="Times New Roman" panose="02020603050405020304" pitchFamily="18" charset="0"/>
              </a:rPr>
              <a:t>Побутова техніка, процеси</a:t>
            </a:r>
          </a:p>
          <a:p>
            <a:r>
              <a:rPr lang="uk-UA" sz="2800" dirty="0" smtClean="0">
                <a:solidFill>
                  <a:schemeClr val="tx1"/>
                </a:solidFill>
                <a:latin typeface="Times New Roman" panose="02020603050405020304" pitchFamily="18" charset="0"/>
                <a:cs typeface="Times New Roman" panose="02020603050405020304" pitchFamily="18" charset="0"/>
              </a:rPr>
              <a:t>Вимикати</a:t>
            </a:r>
          </a:p>
          <a:p>
            <a:r>
              <a:rPr lang="uk-UA" sz="2800" dirty="0" smtClean="0">
                <a:latin typeface="Times New Roman" panose="02020603050405020304" pitchFamily="18" charset="0"/>
                <a:cs typeface="Times New Roman" panose="02020603050405020304" pitchFamily="18" charset="0"/>
              </a:rPr>
              <a:t>Вмикати</a:t>
            </a:r>
          </a:p>
          <a:p>
            <a:r>
              <a:rPr lang="uk-UA" sz="2800" dirty="0" smtClean="0">
                <a:latin typeface="Times New Roman" panose="02020603050405020304" pitchFamily="18" charset="0"/>
                <a:cs typeface="Times New Roman" panose="02020603050405020304" pitchFamily="18" charset="0"/>
              </a:rPr>
              <a:t>Голитися</a:t>
            </a:r>
          </a:p>
          <a:p>
            <a:r>
              <a:rPr lang="uk-UA" sz="2800" dirty="0" smtClean="0">
                <a:latin typeface="Times New Roman" panose="02020603050405020304" pitchFamily="18" charset="0"/>
                <a:cs typeface="Times New Roman" panose="02020603050405020304" pitchFamily="18" charset="0"/>
              </a:rPr>
              <a:t>Дивитися</a:t>
            </a:r>
          </a:p>
          <a:p>
            <a:r>
              <a:rPr lang="uk-UA" sz="2800" dirty="0" smtClean="0">
                <a:latin typeface="Times New Roman" panose="02020603050405020304" pitchFamily="18" charset="0"/>
                <a:cs typeface="Times New Roman" panose="02020603050405020304" pitchFamily="18" charset="0"/>
              </a:rPr>
              <a:t>Дрібнити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89528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77334" y="315310"/>
            <a:ext cx="8596668" cy="6337737"/>
          </a:xfrm>
        </p:spPr>
        <p:txBody>
          <a:bodyPr>
            <a:normAutofit lnSpcReduction="10000"/>
          </a:bodyPr>
          <a:lstStyle/>
          <a:p>
            <a:r>
              <a:rPr lang="uk-UA" sz="2800" dirty="0" smtClean="0">
                <a:latin typeface="Times New Roman" panose="02020603050405020304" pitchFamily="18" charset="0"/>
                <a:cs typeface="Times New Roman" panose="02020603050405020304" pitchFamily="18" charset="0"/>
              </a:rPr>
              <a:t>Кавоварка</a:t>
            </a:r>
          </a:p>
          <a:p>
            <a:r>
              <a:rPr lang="uk-UA" sz="2800" dirty="0" smtClean="0">
                <a:latin typeface="Times New Roman" panose="02020603050405020304" pitchFamily="18" charset="0"/>
                <a:cs typeface="Times New Roman" panose="02020603050405020304" pitchFamily="18" charset="0"/>
              </a:rPr>
              <a:t>Кавомолка</a:t>
            </a:r>
          </a:p>
          <a:p>
            <a:r>
              <a:rPr lang="uk-UA" sz="2800" dirty="0" smtClean="0">
                <a:latin typeface="Times New Roman" panose="02020603050405020304" pitchFamily="18" charset="0"/>
                <a:cs typeface="Times New Roman" panose="02020603050405020304" pitchFamily="18" charset="0"/>
              </a:rPr>
              <a:t>Молоти</a:t>
            </a:r>
          </a:p>
          <a:p>
            <a:r>
              <a:rPr lang="uk-UA" sz="2800" dirty="0" smtClean="0">
                <a:latin typeface="Times New Roman" panose="02020603050405020304" pitchFamily="18" charset="0"/>
                <a:cs typeface="Times New Roman" panose="02020603050405020304" pitchFamily="18" charset="0"/>
              </a:rPr>
              <a:t>Охолоджувати</a:t>
            </a:r>
          </a:p>
          <a:p>
            <a:r>
              <a:rPr lang="uk-UA" sz="2800" dirty="0" smtClean="0">
                <a:latin typeface="Times New Roman" panose="02020603050405020304" pitchFamily="18" charset="0"/>
                <a:cs typeface="Times New Roman" panose="02020603050405020304" pitchFamily="18" charset="0"/>
              </a:rPr>
              <a:t>Пекти</a:t>
            </a:r>
          </a:p>
          <a:p>
            <a:r>
              <a:rPr lang="uk-UA" sz="2800" dirty="0" smtClean="0">
                <a:latin typeface="Times New Roman" panose="02020603050405020304" pitchFamily="18" charset="0"/>
                <a:cs typeface="Times New Roman" panose="02020603050405020304" pitchFamily="18" charset="0"/>
              </a:rPr>
              <a:t>Перемелювати</a:t>
            </a:r>
          </a:p>
          <a:p>
            <a:r>
              <a:rPr lang="uk-UA" sz="2800" dirty="0" smtClean="0">
                <a:latin typeface="Times New Roman" panose="02020603050405020304" pitchFamily="18" charset="0"/>
                <a:cs typeface="Times New Roman" panose="02020603050405020304" pitchFamily="18" charset="0"/>
              </a:rPr>
              <a:t>Пральна машина</a:t>
            </a:r>
          </a:p>
          <a:p>
            <a:r>
              <a:rPr lang="uk-UA" sz="2800" dirty="0" smtClean="0">
                <a:latin typeface="Times New Roman" panose="02020603050405020304" pitchFamily="18" charset="0"/>
                <a:cs typeface="Times New Roman" panose="02020603050405020304" pitchFamily="18" charset="0"/>
              </a:rPr>
              <a:t>Прати</a:t>
            </a:r>
          </a:p>
          <a:p>
            <a:r>
              <a:rPr lang="uk-UA" sz="2800" dirty="0" smtClean="0">
                <a:latin typeface="Times New Roman" panose="02020603050405020304" pitchFamily="18" charset="0"/>
                <a:cs typeface="Times New Roman" panose="02020603050405020304" pitchFamily="18" charset="0"/>
              </a:rPr>
              <a:t>Програвач</a:t>
            </a:r>
          </a:p>
          <a:p>
            <a:r>
              <a:rPr lang="uk-UA" sz="2800" dirty="0" smtClean="0">
                <a:latin typeface="Times New Roman" panose="02020603050405020304" pitchFamily="18" charset="0"/>
                <a:cs typeface="Times New Roman" panose="02020603050405020304" pitchFamily="18" charset="0"/>
              </a:rPr>
              <a:t>Слухати</a:t>
            </a:r>
          </a:p>
          <a:p>
            <a:r>
              <a:rPr lang="uk-UA" sz="2800" dirty="0" err="1" smtClean="0">
                <a:latin typeface="Times New Roman" panose="02020603050405020304" pitchFamily="18" charset="0"/>
                <a:cs typeface="Times New Roman" panose="02020603050405020304" pitchFamily="18" charset="0"/>
              </a:rPr>
              <a:t>Сокодавка</a:t>
            </a:r>
            <a:endParaRPr lang="uk-UA" sz="2800" dirty="0" smtClean="0">
              <a:latin typeface="Times New Roman" panose="02020603050405020304" pitchFamily="18" charset="0"/>
              <a:cs typeface="Times New Roman" panose="02020603050405020304" pitchFamily="18" charset="0"/>
            </a:endParaRPr>
          </a:p>
          <a:p>
            <a:r>
              <a:rPr lang="uk-UA" sz="2800" dirty="0" err="1" smtClean="0">
                <a:latin typeface="Times New Roman" panose="02020603050405020304" pitchFamily="18" charset="0"/>
                <a:cs typeface="Times New Roman" panose="02020603050405020304" pitchFamily="18" charset="0"/>
              </a:rPr>
              <a:t>чави́ти</a:t>
            </a:r>
            <a:endParaRPr lang="uk-UA" sz="2800" dirty="0" smtClean="0">
              <a:latin typeface="Times New Roman" panose="02020603050405020304" pitchFamily="18" charset="0"/>
              <a:cs typeface="Times New Roman" panose="02020603050405020304" pitchFamily="18" charset="0"/>
            </a:endParaRP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9130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9318004" cy="1320800"/>
          </a:xfrm>
        </p:spPr>
        <p:txBody>
          <a:bodyPr/>
          <a:lstStyle/>
          <a:p>
            <a:pPr algn="ctr"/>
            <a:r>
              <a:rPr lang="en-US" b="1" dirty="0" smtClean="0">
                <a:solidFill>
                  <a:srgbClr val="C00000"/>
                </a:solidFill>
                <a:latin typeface="Times New Roman" panose="02020603050405020304" pitchFamily="18" charset="0"/>
                <a:cs typeface="Times New Roman" panose="02020603050405020304" pitchFamily="18" charset="0"/>
              </a:rPr>
              <a:t>      </a:t>
            </a:r>
            <a:r>
              <a:rPr lang="uk-UA" b="1" dirty="0" smtClean="0">
                <a:solidFill>
                  <a:srgbClr val="C00000"/>
                </a:solidFill>
                <a:latin typeface="Times New Roman" panose="02020603050405020304" pitchFamily="18" charset="0"/>
                <a:cs typeface="Times New Roman" panose="02020603050405020304" pitchFamily="18" charset="0"/>
              </a:rPr>
              <a:t>Колоритні вислови з народної мудрості</a:t>
            </a:r>
            <a:endParaRPr lang="ru-RU" b="1" dirty="0">
              <a:solidFill>
                <a:srgbClr val="C00000"/>
              </a:solidFill>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239016832"/>
              </p:ext>
            </p:extLst>
          </p:nvPr>
        </p:nvGraphicFramePr>
        <p:xfrm>
          <a:off x="409903" y="1560513"/>
          <a:ext cx="11445765" cy="4477680"/>
        </p:xfrm>
        <a:graphic>
          <a:graphicData uri="http://schemas.openxmlformats.org/drawingml/2006/table">
            <a:tbl>
              <a:tblPr firstRow="1" bandRow="1">
                <a:tableStyleId>{5C22544A-7EE6-4342-B048-85BDC9FD1C3A}</a:tableStyleId>
              </a:tblPr>
              <a:tblGrid>
                <a:gridCol w="5882872">
                  <a:extLst>
                    <a:ext uri="{9D8B030D-6E8A-4147-A177-3AD203B41FA5}">
                      <a16:colId xmlns="" xmlns:a16="http://schemas.microsoft.com/office/drawing/2014/main" val="2890599181"/>
                    </a:ext>
                  </a:extLst>
                </a:gridCol>
                <a:gridCol w="5562893">
                  <a:extLst>
                    <a:ext uri="{9D8B030D-6E8A-4147-A177-3AD203B41FA5}">
                      <a16:colId xmlns="" xmlns:a16="http://schemas.microsoft.com/office/drawing/2014/main" val="1817966359"/>
                    </a:ext>
                  </a:extLst>
                </a:gridCol>
              </a:tblGrid>
              <a:tr h="776740">
                <a:tc>
                  <a:txBody>
                    <a:bodyPr/>
                    <a:lstStyle/>
                    <a:p>
                      <a:r>
                        <a:rPr lang="uk-UA" sz="2800" dirty="0" smtClean="0">
                          <a:solidFill>
                            <a:srgbClr val="7030A0"/>
                          </a:solidFill>
                          <a:latin typeface="Times New Roman" panose="02020603050405020304" pitchFamily="18" charset="0"/>
                          <a:cs typeface="Times New Roman" panose="02020603050405020304" pitchFamily="18" charset="0"/>
                        </a:rPr>
                        <a:t>Українські вислови</a:t>
                      </a:r>
                      <a:endParaRPr lang="ru-RU" sz="2800" dirty="0">
                        <a:solidFill>
                          <a:srgbClr val="7030A0"/>
                        </a:solidFill>
                        <a:latin typeface="Times New Roman" panose="02020603050405020304" pitchFamily="18" charset="0"/>
                        <a:cs typeface="Times New Roman" panose="02020603050405020304" pitchFamily="18" charset="0"/>
                      </a:endParaRPr>
                    </a:p>
                  </a:txBody>
                  <a:tcPr/>
                </a:tc>
                <a:tc>
                  <a:txBody>
                    <a:bodyPr/>
                    <a:lstStyle/>
                    <a:p>
                      <a:r>
                        <a:rPr lang="uk-UA" sz="2800" dirty="0" smtClean="0">
                          <a:solidFill>
                            <a:srgbClr val="7030A0"/>
                          </a:solidFill>
                          <a:latin typeface="Times New Roman" panose="02020603050405020304" pitchFamily="18" charset="0"/>
                          <a:cs typeface="Times New Roman" panose="02020603050405020304" pitchFamily="18" charset="0"/>
                        </a:rPr>
                        <a:t>Російські відповідники</a:t>
                      </a:r>
                      <a:endParaRPr lang="ru-RU" sz="2800" dirty="0">
                        <a:solidFill>
                          <a:srgbClr val="7030A0"/>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410663147"/>
                  </a:ext>
                </a:extLst>
              </a:tr>
              <a:tr h="1781934">
                <a:tc>
                  <a:txBody>
                    <a:bodyPr/>
                    <a:lstStyle/>
                    <a:p>
                      <a:r>
                        <a:rPr lang="uk-UA" sz="3600" dirty="0" smtClean="0">
                          <a:latin typeface="Times New Roman" panose="02020603050405020304" pitchFamily="18" charset="0"/>
                          <a:cs typeface="Times New Roman" panose="02020603050405020304" pitchFamily="18" charset="0"/>
                        </a:rPr>
                        <a:t>У степу і хрущ м’ясо . На безлюдді й</a:t>
                      </a:r>
                      <a:r>
                        <a:rPr lang="uk-UA" sz="3600" baseline="0" dirty="0" smtClean="0">
                          <a:latin typeface="Times New Roman" panose="02020603050405020304" pitchFamily="18" charset="0"/>
                          <a:cs typeface="Times New Roman" panose="02020603050405020304" pitchFamily="18" charset="0"/>
                        </a:rPr>
                        <a:t> Хома – чоловік.</a:t>
                      </a:r>
                      <a:endParaRPr lang="ru-RU" sz="3600" dirty="0">
                        <a:latin typeface="Times New Roman" panose="02020603050405020304" pitchFamily="18" charset="0"/>
                        <a:cs typeface="Times New Roman" panose="02020603050405020304" pitchFamily="18" charset="0"/>
                      </a:endParaRPr>
                    </a:p>
                  </a:txBody>
                  <a:tcPr/>
                </a:tc>
                <a:tc>
                  <a:txBody>
                    <a:bodyPr/>
                    <a:lstStyle/>
                    <a:p>
                      <a:r>
                        <a:rPr lang="uk-UA" sz="3600" dirty="0" smtClean="0">
                          <a:latin typeface="Times New Roman" panose="02020603050405020304" pitchFamily="18" charset="0"/>
                          <a:cs typeface="Times New Roman" panose="02020603050405020304" pitchFamily="18" charset="0"/>
                        </a:rPr>
                        <a:t>На без</a:t>
                      </a:r>
                      <a:r>
                        <a:rPr lang="ru-RU" sz="3600" dirty="0" smtClean="0">
                          <a:latin typeface="Times New Roman" panose="02020603050405020304" pitchFamily="18" charset="0"/>
                          <a:cs typeface="Times New Roman" panose="02020603050405020304" pitchFamily="18" charset="0"/>
                        </a:rPr>
                        <a:t>рыбье и рак – рыба.</a:t>
                      </a:r>
                      <a:endParaRPr lang="ru-RU" sz="36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970731934"/>
                  </a:ext>
                </a:extLst>
              </a:tr>
              <a:tr h="959503">
                <a:tc>
                  <a:txBody>
                    <a:bodyPr/>
                    <a:lstStyle/>
                    <a:p>
                      <a:r>
                        <a:rPr lang="ru-RU" sz="3600" dirty="0" smtClean="0">
                          <a:latin typeface="Times New Roman" panose="02020603050405020304" pitchFamily="18" charset="0"/>
                          <a:cs typeface="Times New Roman" panose="02020603050405020304" pitchFamily="18" charset="0"/>
                        </a:rPr>
                        <a:t>Перший бублик </a:t>
                      </a:r>
                      <a:r>
                        <a:rPr lang="ru-RU" sz="3600" dirty="0" err="1" smtClean="0">
                          <a:latin typeface="Times New Roman" panose="02020603050405020304" pitchFamily="18" charset="0"/>
                          <a:cs typeface="Times New Roman" panose="02020603050405020304" pitchFamily="18" charset="0"/>
                        </a:rPr>
                        <a:t>глевкий</a:t>
                      </a:r>
                      <a:r>
                        <a:rPr lang="ru-RU" sz="3600" dirty="0" smtClean="0">
                          <a:latin typeface="Times New Roman" panose="02020603050405020304" pitchFamily="18" charset="0"/>
                          <a:cs typeface="Times New Roman" panose="02020603050405020304" pitchFamily="18" charset="0"/>
                        </a:rPr>
                        <a:t> </a:t>
                      </a:r>
                      <a:endParaRPr lang="ru-RU" sz="3600" dirty="0">
                        <a:latin typeface="Times New Roman" panose="02020603050405020304" pitchFamily="18" charset="0"/>
                        <a:cs typeface="Times New Roman" panose="02020603050405020304" pitchFamily="18" charset="0"/>
                      </a:endParaRPr>
                    </a:p>
                  </a:txBody>
                  <a:tcPr/>
                </a:tc>
                <a:tc>
                  <a:txBody>
                    <a:bodyPr/>
                    <a:lstStyle/>
                    <a:p>
                      <a:r>
                        <a:rPr lang="ru-RU" sz="3600" dirty="0" smtClean="0">
                          <a:latin typeface="Times New Roman" panose="02020603050405020304" pitchFamily="18" charset="0"/>
                          <a:cs typeface="Times New Roman" panose="02020603050405020304" pitchFamily="18" charset="0"/>
                        </a:rPr>
                        <a:t>Первый блин комом.</a:t>
                      </a:r>
                      <a:endParaRPr lang="ru-RU" sz="36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4046684651"/>
                  </a:ext>
                </a:extLst>
              </a:tr>
              <a:tr h="959503">
                <a:tc>
                  <a:txBody>
                    <a:bodyPr/>
                    <a:lstStyle/>
                    <a:p>
                      <a:r>
                        <a:rPr lang="ru-RU" sz="3600" dirty="0" smtClean="0">
                          <a:latin typeface="Times New Roman" panose="02020603050405020304" pitchFamily="18" charset="0"/>
                          <a:cs typeface="Times New Roman" panose="02020603050405020304" pitchFamily="18" charset="0"/>
                        </a:rPr>
                        <a:t>З-</a:t>
                      </a:r>
                      <a:r>
                        <a:rPr lang="ru-RU" sz="3600" dirty="0" err="1" smtClean="0">
                          <a:latin typeface="Times New Roman" panose="02020603050405020304" pitchFamily="18" charset="0"/>
                          <a:cs typeface="Times New Roman" panose="02020603050405020304" pitchFamily="18" charset="0"/>
                        </a:rPr>
                        <a:t>під</a:t>
                      </a:r>
                      <a:r>
                        <a:rPr lang="ru-RU" sz="3600" baseline="0" dirty="0" smtClean="0">
                          <a:latin typeface="Times New Roman" panose="02020603050405020304" pitchFamily="18" charset="0"/>
                          <a:cs typeface="Times New Roman" panose="02020603050405020304" pitchFamily="18" charset="0"/>
                        </a:rPr>
                        <a:t> </a:t>
                      </a:r>
                      <a:r>
                        <a:rPr lang="ru-RU" sz="3600" baseline="0" dirty="0" err="1" smtClean="0">
                          <a:latin typeface="Times New Roman" panose="02020603050405020304" pitchFamily="18" charset="0"/>
                          <a:cs typeface="Times New Roman" panose="02020603050405020304" pitchFamily="18" charset="0"/>
                        </a:rPr>
                        <a:t>дощу</a:t>
                      </a:r>
                      <a:r>
                        <a:rPr lang="ru-RU" sz="3600" baseline="0" dirty="0" smtClean="0">
                          <a:latin typeface="Times New Roman" panose="02020603050405020304" pitchFamily="18" charset="0"/>
                          <a:cs typeface="Times New Roman" panose="02020603050405020304" pitchFamily="18" charset="0"/>
                        </a:rPr>
                        <a:t> та </a:t>
                      </a:r>
                      <a:r>
                        <a:rPr lang="ru-RU" sz="3600" baseline="0" dirty="0" err="1" smtClean="0">
                          <a:latin typeface="Times New Roman" panose="02020603050405020304" pitchFamily="18" charset="0"/>
                          <a:cs typeface="Times New Roman" panose="02020603050405020304" pitchFamily="18" charset="0"/>
                        </a:rPr>
                        <a:t>під</a:t>
                      </a:r>
                      <a:r>
                        <a:rPr lang="ru-RU" sz="3600" baseline="0" dirty="0" smtClean="0">
                          <a:latin typeface="Times New Roman" panose="02020603050405020304" pitchFamily="18" charset="0"/>
                          <a:cs typeface="Times New Roman" panose="02020603050405020304" pitchFamily="18" charset="0"/>
                        </a:rPr>
                        <a:t> </a:t>
                      </a:r>
                      <a:r>
                        <a:rPr lang="ru-RU" sz="3600" baseline="0" dirty="0" err="1" smtClean="0">
                          <a:latin typeface="Times New Roman" panose="02020603050405020304" pitchFamily="18" charset="0"/>
                          <a:cs typeface="Times New Roman" panose="02020603050405020304" pitchFamily="18" charset="0"/>
                        </a:rPr>
                        <a:t>ринву</a:t>
                      </a:r>
                      <a:r>
                        <a:rPr lang="ru-RU" sz="3600" baseline="0" dirty="0" smtClean="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a:txBody>
                  <a:tcPr/>
                </a:tc>
                <a:tc>
                  <a:txBody>
                    <a:bodyPr/>
                    <a:lstStyle/>
                    <a:p>
                      <a:r>
                        <a:rPr lang="ru-RU" sz="3600" dirty="0" smtClean="0">
                          <a:latin typeface="Times New Roman" panose="02020603050405020304" pitchFamily="18" charset="0"/>
                          <a:cs typeface="Times New Roman" panose="02020603050405020304" pitchFamily="18" charset="0"/>
                        </a:rPr>
                        <a:t>Из огня да в полымя </a:t>
                      </a:r>
                      <a:endParaRPr lang="ru-RU" sz="36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77476125"/>
                  </a:ext>
                </a:extLst>
              </a:tr>
            </a:tbl>
          </a:graphicData>
        </a:graphic>
      </p:graphicFrame>
    </p:spTree>
    <p:extLst>
      <p:ext uri="{BB962C8B-B14F-4D97-AF65-F5344CB8AC3E}">
        <p14:creationId xmlns:p14="http://schemas.microsoft.com/office/powerpoint/2010/main" val="9803534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7334" y="609600"/>
            <a:ext cx="8596668" cy="683172"/>
          </a:xfrm>
        </p:spPr>
        <p:txBody>
          <a:bodyPr>
            <a:normAutofit fontScale="90000"/>
          </a:bodyPr>
          <a:lstStyle/>
          <a:p>
            <a:pPr algn="ctr"/>
            <a:r>
              <a:rPr lang="uk-UA" b="1" dirty="0" smtClean="0"/>
              <a:t>        Правильний варіант слововживання</a:t>
            </a:r>
            <a:endParaRPr lang="ru-RU" b="1" dirty="0"/>
          </a:p>
        </p:txBody>
      </p:sp>
      <p:graphicFrame>
        <p:nvGraphicFramePr>
          <p:cNvPr id="7" name="Объект 6"/>
          <p:cNvGraphicFramePr>
            <a:graphicFrameLocks noGrp="1"/>
          </p:cNvGraphicFramePr>
          <p:nvPr>
            <p:ph idx="1"/>
            <p:extLst>
              <p:ext uri="{D42A27DB-BD31-4B8C-83A1-F6EECF244321}">
                <p14:modId xmlns:p14="http://schemas.microsoft.com/office/powerpoint/2010/main" val="3062191801"/>
              </p:ext>
            </p:extLst>
          </p:nvPr>
        </p:nvGraphicFramePr>
        <p:xfrm>
          <a:off x="977900" y="1292225"/>
          <a:ext cx="9427342" cy="5330994"/>
        </p:xfrm>
        <a:graphic>
          <a:graphicData uri="http://schemas.openxmlformats.org/drawingml/2006/table">
            <a:tbl>
              <a:tblPr firstRow="1" bandRow="1">
                <a:tableStyleId>{5C22544A-7EE6-4342-B048-85BDC9FD1C3A}</a:tableStyleId>
              </a:tblPr>
              <a:tblGrid>
                <a:gridCol w="4713671">
                  <a:extLst>
                    <a:ext uri="{9D8B030D-6E8A-4147-A177-3AD203B41FA5}">
                      <a16:colId xmlns="" xmlns:a16="http://schemas.microsoft.com/office/drawing/2014/main" val="1071376315"/>
                    </a:ext>
                  </a:extLst>
                </a:gridCol>
                <a:gridCol w="4713671">
                  <a:extLst>
                    <a:ext uri="{9D8B030D-6E8A-4147-A177-3AD203B41FA5}">
                      <a16:colId xmlns="" xmlns:a16="http://schemas.microsoft.com/office/drawing/2014/main" val="205121205"/>
                    </a:ext>
                  </a:extLst>
                </a:gridCol>
              </a:tblGrid>
              <a:tr h="573539">
                <a:tc>
                  <a:txBody>
                    <a:bodyPr/>
                    <a:lstStyle/>
                    <a:p>
                      <a:r>
                        <a:rPr lang="uk-UA" sz="2800" dirty="0" smtClean="0">
                          <a:latin typeface="Times New Roman" panose="02020603050405020304" pitchFamily="18" charset="0"/>
                          <a:cs typeface="Times New Roman" panose="02020603050405020304" pitchFamily="18" charset="0"/>
                        </a:rPr>
                        <a:t>Неправильно</a:t>
                      </a:r>
                      <a:r>
                        <a:rPr lang="uk-UA" sz="2800" baseline="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Правильно </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419177189"/>
                  </a:ext>
                </a:extLst>
              </a:tr>
              <a:tr h="573539">
                <a:tc>
                  <a:txBody>
                    <a:bodyPr/>
                    <a:lstStyle/>
                    <a:p>
                      <a:r>
                        <a:rPr lang="uk-UA" sz="2800" dirty="0" smtClean="0">
                          <a:latin typeface="Times New Roman" panose="02020603050405020304" pitchFamily="18" charset="0"/>
                          <a:cs typeface="Times New Roman" panose="02020603050405020304" pitchFamily="18" charset="0"/>
                        </a:rPr>
                        <a:t>Включи утюг</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Увімкни праску</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696353843"/>
                  </a:ext>
                </a:extLst>
              </a:tr>
              <a:tr h="573539">
                <a:tc>
                  <a:txBody>
                    <a:bodyPr/>
                    <a:lstStyle/>
                    <a:p>
                      <a:r>
                        <a:rPr lang="uk-UA" sz="2800" dirty="0" smtClean="0">
                          <a:latin typeface="Times New Roman" panose="02020603050405020304" pitchFamily="18" charset="0"/>
                          <a:cs typeface="Times New Roman" panose="02020603050405020304" pitchFamily="18" charset="0"/>
                        </a:rPr>
                        <a:t>Попередити збій програми</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Запобігти збою програми</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377438921"/>
                  </a:ext>
                </a:extLst>
              </a:tr>
              <a:tr h="573539">
                <a:tc>
                  <a:txBody>
                    <a:bodyPr/>
                    <a:lstStyle/>
                    <a:p>
                      <a:r>
                        <a:rPr lang="uk-UA" sz="2800" dirty="0" smtClean="0">
                          <a:latin typeface="Times New Roman" panose="02020603050405020304" pitchFamily="18" charset="0"/>
                          <a:cs typeface="Times New Roman" panose="02020603050405020304" pitchFamily="18" charset="0"/>
                        </a:rPr>
                        <a:t>Використати планшет в якості </a:t>
                      </a:r>
                      <a:r>
                        <a:rPr lang="uk-UA" sz="2800" dirty="0" err="1" smtClean="0">
                          <a:latin typeface="Times New Roman" panose="02020603050405020304" pitchFamily="18" charset="0"/>
                          <a:cs typeface="Times New Roman" panose="02020603050405020304" pitchFamily="18" charset="0"/>
                        </a:rPr>
                        <a:t>комп</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ютера</a:t>
                      </a:r>
                      <a:r>
                        <a:rPr lang="uk-UA"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Використати планшет як </a:t>
                      </a:r>
                      <a:r>
                        <a:rPr lang="uk-UA" sz="2800" dirty="0" err="1" smtClean="0">
                          <a:latin typeface="Times New Roman" panose="02020603050405020304" pitchFamily="18" charset="0"/>
                          <a:cs typeface="Times New Roman" panose="02020603050405020304" pitchFamily="18" charset="0"/>
                        </a:rPr>
                        <a:t>комп</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ютер</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3339032742"/>
                  </a:ext>
                </a:extLst>
              </a:tr>
              <a:tr h="573539">
                <a:tc>
                  <a:txBody>
                    <a:bodyPr/>
                    <a:lstStyle/>
                    <a:p>
                      <a:r>
                        <a:rPr lang="uk-UA" sz="2800" dirty="0" smtClean="0">
                          <a:latin typeface="Times New Roman" panose="02020603050405020304" pitchFamily="18" charset="0"/>
                          <a:cs typeface="Times New Roman" panose="02020603050405020304" pitchFamily="18" charset="0"/>
                        </a:rPr>
                        <a:t>Телефон</a:t>
                      </a:r>
                      <a:r>
                        <a:rPr lang="uk-UA" sz="2800" baseline="0" dirty="0" smtClean="0">
                          <a:latin typeface="Times New Roman" panose="02020603050405020304" pitchFamily="18" charset="0"/>
                          <a:cs typeface="Times New Roman" panose="02020603050405020304" pitchFamily="18" charset="0"/>
                        </a:rPr>
                        <a:t> являється засобом зв</a:t>
                      </a:r>
                      <a:r>
                        <a:rPr lang="en-US" sz="2800" baseline="0" dirty="0" smtClean="0">
                          <a:latin typeface="Times New Roman" panose="02020603050405020304" pitchFamily="18" charset="0"/>
                          <a:cs typeface="Times New Roman" panose="02020603050405020304" pitchFamily="18" charset="0"/>
                        </a:rPr>
                        <a:t>’</a:t>
                      </a:r>
                      <a:r>
                        <a:rPr lang="uk-UA" sz="2800" baseline="0" dirty="0" err="1" smtClean="0">
                          <a:latin typeface="Times New Roman" panose="02020603050405020304" pitchFamily="18" charset="0"/>
                          <a:cs typeface="Times New Roman" panose="02020603050405020304" pitchFamily="18" charset="0"/>
                        </a:rPr>
                        <a:t>язку</a:t>
                      </a:r>
                      <a:r>
                        <a:rPr lang="uk-UA" sz="2800" baseline="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Телефон є засобом зв</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язку</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919620383"/>
                  </a:ext>
                </a:extLst>
              </a:tr>
              <a:tr h="573539">
                <a:tc>
                  <a:txBody>
                    <a:bodyPr/>
                    <a:lstStyle/>
                    <a:p>
                      <a:r>
                        <a:rPr lang="uk-UA" sz="2800" dirty="0" smtClean="0">
                          <a:latin typeface="Times New Roman" panose="02020603050405020304" pitchFamily="18" charset="0"/>
                          <a:cs typeface="Times New Roman" panose="02020603050405020304" pitchFamily="18" charset="0"/>
                        </a:rPr>
                        <a:t>Об</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єм</a:t>
                      </a:r>
                      <a:r>
                        <a:rPr lang="uk-UA" sz="2800" dirty="0" smtClean="0">
                          <a:latin typeface="Times New Roman" panose="02020603050405020304" pitchFamily="18" charset="0"/>
                          <a:cs typeface="Times New Roman" panose="02020603050405020304" pitchFamily="18" charset="0"/>
                        </a:rPr>
                        <a:t> жорсткого диску</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Обсяг жорсткого диска</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74817037"/>
                  </a:ext>
                </a:extLst>
              </a:tr>
              <a:tr h="573539">
                <a:tc>
                  <a:txBody>
                    <a:bodyPr/>
                    <a:lstStyle/>
                    <a:p>
                      <a:r>
                        <a:rPr lang="uk-UA" sz="2800" dirty="0" smtClean="0">
                          <a:latin typeface="Times New Roman" panose="02020603050405020304" pitchFamily="18" charset="0"/>
                          <a:cs typeface="Times New Roman" panose="02020603050405020304" pitchFamily="18" charset="0"/>
                        </a:rPr>
                        <a:t>Виключити живлення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Вимкнути живлення</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494531966"/>
                  </a:ext>
                </a:extLst>
              </a:tr>
              <a:tr h="573539">
                <a:tc>
                  <a:txBody>
                    <a:bodyPr/>
                    <a:lstStyle/>
                    <a:p>
                      <a:r>
                        <a:rPr lang="uk-UA" sz="2800" dirty="0" smtClean="0">
                          <a:latin typeface="Times New Roman" panose="02020603050405020304" pitchFamily="18" charset="0"/>
                          <a:cs typeface="Times New Roman" panose="02020603050405020304" pitchFamily="18" charset="0"/>
                        </a:rPr>
                        <a:t>Застосувати крайні міри</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Ужити надзвичайних заходів</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75632936"/>
                  </a:ext>
                </a:extLst>
              </a:tr>
            </a:tbl>
          </a:graphicData>
        </a:graphic>
      </p:graphicFrame>
    </p:spTree>
    <p:extLst>
      <p:ext uri="{BB962C8B-B14F-4D97-AF65-F5344CB8AC3E}">
        <p14:creationId xmlns:p14="http://schemas.microsoft.com/office/powerpoint/2010/main" val="1926566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22493962"/>
              </p:ext>
            </p:extLst>
          </p:nvPr>
        </p:nvGraphicFramePr>
        <p:xfrm>
          <a:off x="1813033" y="614363"/>
          <a:ext cx="9691580" cy="2239197"/>
        </p:xfrm>
        <a:graphic>
          <a:graphicData uri="http://schemas.openxmlformats.org/drawingml/2006/table">
            <a:tbl>
              <a:tblPr firstRow="1" bandRow="1">
                <a:tableStyleId>{5C22544A-7EE6-4342-B048-85BDC9FD1C3A}</a:tableStyleId>
              </a:tblPr>
              <a:tblGrid>
                <a:gridCol w="4845790">
                  <a:extLst>
                    <a:ext uri="{9D8B030D-6E8A-4147-A177-3AD203B41FA5}">
                      <a16:colId xmlns="" xmlns:a16="http://schemas.microsoft.com/office/drawing/2014/main" val="610943143"/>
                    </a:ext>
                  </a:extLst>
                </a:gridCol>
                <a:gridCol w="4845790">
                  <a:extLst>
                    <a:ext uri="{9D8B030D-6E8A-4147-A177-3AD203B41FA5}">
                      <a16:colId xmlns="" xmlns:a16="http://schemas.microsoft.com/office/drawing/2014/main" val="3997178361"/>
                    </a:ext>
                  </a:extLst>
                </a:gridCol>
              </a:tblGrid>
              <a:tr h="746399">
                <a:tc>
                  <a:txBody>
                    <a:bodyPr/>
                    <a:lstStyle/>
                    <a:p>
                      <a:r>
                        <a:rPr lang="uk-UA" sz="2800" b="0" dirty="0" smtClean="0">
                          <a:solidFill>
                            <a:schemeClr val="tx1"/>
                          </a:solidFill>
                          <a:latin typeface="Times New Roman" panose="02020603050405020304" pitchFamily="18" charset="0"/>
                          <a:cs typeface="Times New Roman" panose="02020603050405020304" pitchFamily="18" charset="0"/>
                        </a:rPr>
                        <a:t>У порядку виключення</a:t>
                      </a:r>
                      <a:endParaRPr lang="ru-RU" sz="2800" b="0" dirty="0">
                        <a:solidFill>
                          <a:schemeClr val="tx1"/>
                        </a:solidFill>
                        <a:latin typeface="Times New Roman" panose="02020603050405020304" pitchFamily="18" charset="0"/>
                        <a:cs typeface="Times New Roman" panose="02020603050405020304" pitchFamily="18" charset="0"/>
                      </a:endParaRPr>
                    </a:p>
                  </a:txBody>
                  <a:tcPr/>
                </a:tc>
                <a:tc>
                  <a:txBody>
                    <a:bodyPr/>
                    <a:lstStyle/>
                    <a:p>
                      <a:r>
                        <a:rPr lang="uk-UA" sz="2800" b="0" dirty="0" smtClean="0">
                          <a:solidFill>
                            <a:schemeClr val="tx1"/>
                          </a:solidFill>
                          <a:latin typeface="Times New Roman" panose="02020603050405020304" pitchFamily="18" charset="0"/>
                          <a:cs typeface="Times New Roman" panose="02020603050405020304" pitchFamily="18" charset="0"/>
                        </a:rPr>
                        <a:t>Як виняток</a:t>
                      </a:r>
                      <a:endParaRPr lang="ru-RU" sz="2800" b="0" dirty="0">
                        <a:solidFill>
                          <a:schemeClr val="tx1"/>
                        </a:solidFill>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1452809757"/>
                  </a:ext>
                </a:extLst>
              </a:tr>
              <a:tr h="746399">
                <a:tc>
                  <a:txBody>
                    <a:bodyPr/>
                    <a:lstStyle/>
                    <a:p>
                      <a:r>
                        <a:rPr lang="uk-UA" sz="2800" dirty="0" smtClean="0">
                          <a:latin typeface="Times New Roman" panose="02020603050405020304" pitchFamily="18" charset="0"/>
                          <a:cs typeface="Times New Roman" panose="02020603050405020304" pitchFamily="18" charset="0"/>
                        </a:rPr>
                        <a:t>Зрівняти процесори</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Порівняти процесори</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2979860004"/>
                  </a:ext>
                </a:extLst>
              </a:tr>
              <a:tr h="746399">
                <a:tc>
                  <a:txBody>
                    <a:bodyPr/>
                    <a:lstStyle/>
                    <a:p>
                      <a:r>
                        <a:rPr lang="uk-UA" sz="2800" dirty="0" smtClean="0">
                          <a:latin typeface="Times New Roman" panose="02020603050405020304" pitchFamily="18" charset="0"/>
                          <a:cs typeface="Times New Roman" panose="02020603050405020304" pitchFamily="18" charset="0"/>
                        </a:rPr>
                        <a:t>Чотири гігабайта </a:t>
                      </a:r>
                      <a:r>
                        <a:rPr lang="uk-UA" sz="2800" dirty="0" err="1" smtClean="0">
                          <a:latin typeface="Times New Roman" panose="02020603050405020304" pitchFamily="18" charset="0"/>
                          <a:cs typeface="Times New Roman" panose="02020603050405020304" pitchFamily="18" charset="0"/>
                        </a:rPr>
                        <a:t>пам</a:t>
                      </a:r>
                      <a:r>
                        <a:rPr lang="en-US" sz="2800" dirty="0" smtClean="0">
                          <a:latin typeface="Times New Roman" panose="02020603050405020304" pitchFamily="18" charset="0"/>
                          <a:cs typeface="Times New Roman" panose="02020603050405020304" pitchFamily="18" charset="0"/>
                        </a:rPr>
                        <a:t>’</a:t>
                      </a:r>
                      <a:r>
                        <a:rPr lang="uk-UA" sz="2800" dirty="0" smtClean="0">
                          <a:latin typeface="Times New Roman" panose="02020603050405020304" pitchFamily="18" charset="0"/>
                          <a:cs typeface="Times New Roman" panose="02020603050405020304" pitchFamily="18" charset="0"/>
                        </a:rPr>
                        <a:t>яті </a:t>
                      </a:r>
                      <a:endParaRPr lang="ru-RU" sz="2800" dirty="0">
                        <a:latin typeface="Times New Roman" panose="02020603050405020304" pitchFamily="18" charset="0"/>
                        <a:cs typeface="Times New Roman" panose="02020603050405020304" pitchFamily="18" charset="0"/>
                      </a:endParaRPr>
                    </a:p>
                  </a:txBody>
                  <a:tcPr/>
                </a:tc>
                <a:tc>
                  <a:txBody>
                    <a:bodyPr/>
                    <a:lstStyle/>
                    <a:p>
                      <a:r>
                        <a:rPr lang="uk-UA" sz="2800" dirty="0" smtClean="0">
                          <a:latin typeface="Times New Roman" panose="02020603050405020304" pitchFamily="18" charset="0"/>
                          <a:cs typeface="Times New Roman" panose="02020603050405020304" pitchFamily="18" charset="0"/>
                        </a:rPr>
                        <a:t>Чотири гігабайти </a:t>
                      </a:r>
                      <a:r>
                        <a:rPr lang="uk-UA" sz="2800" dirty="0" err="1" smtClean="0">
                          <a:latin typeface="Times New Roman" panose="02020603050405020304" pitchFamily="18" charset="0"/>
                          <a:cs typeface="Times New Roman" panose="02020603050405020304" pitchFamily="18" charset="0"/>
                        </a:rPr>
                        <a:t>пам</a:t>
                      </a:r>
                      <a:r>
                        <a:rPr lang="en-US" sz="2800" dirty="0" smtClean="0">
                          <a:latin typeface="Times New Roman" panose="02020603050405020304" pitchFamily="18" charset="0"/>
                          <a:cs typeface="Times New Roman" panose="02020603050405020304" pitchFamily="18" charset="0"/>
                        </a:rPr>
                        <a:t>’</a:t>
                      </a:r>
                      <a:r>
                        <a:rPr lang="uk-UA" sz="2800" dirty="0" smtClean="0">
                          <a:latin typeface="Times New Roman" panose="02020603050405020304" pitchFamily="18" charset="0"/>
                          <a:cs typeface="Times New Roman" panose="02020603050405020304" pitchFamily="18" charset="0"/>
                        </a:rPr>
                        <a:t>яті </a:t>
                      </a:r>
                      <a:endParaRPr lang="ru-RU" sz="2800" dirty="0">
                        <a:latin typeface="Times New Roman" panose="02020603050405020304" pitchFamily="18" charset="0"/>
                        <a:cs typeface="Times New Roman" panose="02020603050405020304" pitchFamily="18" charset="0"/>
                      </a:endParaRPr>
                    </a:p>
                  </a:txBody>
                  <a:tcPr/>
                </a:tc>
                <a:extLst>
                  <a:ext uri="{0D108BD9-81ED-4DB2-BD59-A6C34878D82A}">
                    <a16:rowId xmlns="" xmlns:a16="http://schemas.microsoft.com/office/drawing/2014/main" val="637342161"/>
                  </a:ext>
                </a:extLst>
              </a:tr>
            </a:tbl>
          </a:graphicData>
        </a:graphic>
      </p:graphicFrame>
      <p:pic>
        <p:nvPicPr>
          <p:cNvPr id="5" name="Рисунок 4"/>
          <p:cNvPicPr>
            <a:picLocks noChangeAspect="1"/>
          </p:cNvPicPr>
          <p:nvPr/>
        </p:nvPicPr>
        <p:blipFill>
          <a:blip r:embed="rId2"/>
          <a:stretch>
            <a:fillRect/>
          </a:stretch>
        </p:blipFill>
        <p:spPr>
          <a:xfrm>
            <a:off x="3452647" y="2995448"/>
            <a:ext cx="8169166" cy="3480729"/>
          </a:xfrm>
          <a:prstGeom prst="rect">
            <a:avLst/>
          </a:prstGeom>
        </p:spPr>
      </p:pic>
    </p:spTree>
    <p:extLst>
      <p:ext uri="{BB962C8B-B14F-4D97-AF65-F5344CB8AC3E}">
        <p14:creationId xmlns:p14="http://schemas.microsoft.com/office/powerpoint/2010/main" val="2824632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794787"/>
          </a:xfrm>
        </p:spPr>
        <p:txBody>
          <a:bodyPr/>
          <a:lstStyle/>
          <a:p>
            <a:r>
              <a:rPr lang="uk-UA" b="1" dirty="0" smtClean="0">
                <a:solidFill>
                  <a:srgbClr val="C00000"/>
                </a:solidFill>
              </a:rPr>
              <a:t>Відредагуйте речення</a:t>
            </a:r>
            <a:endParaRPr lang="ru-RU" b="1" dirty="0">
              <a:solidFill>
                <a:srgbClr val="C00000"/>
              </a:solidFill>
            </a:endParaRPr>
          </a:p>
        </p:txBody>
      </p:sp>
      <p:sp>
        <p:nvSpPr>
          <p:cNvPr id="3" name="Объект 2"/>
          <p:cNvSpPr>
            <a:spLocks noGrp="1"/>
          </p:cNvSpPr>
          <p:nvPr>
            <p:ph idx="1"/>
          </p:nvPr>
        </p:nvSpPr>
        <p:spPr>
          <a:xfrm>
            <a:off x="1907628" y="1418897"/>
            <a:ext cx="9596984" cy="4918841"/>
          </a:xfrm>
        </p:spPr>
        <p:txBody>
          <a:bodyPr>
            <a:normAutofit/>
          </a:bodyPr>
          <a:lstStyle/>
          <a:p>
            <a:r>
              <a:rPr lang="uk-UA" sz="2800" dirty="0" smtClean="0">
                <a:latin typeface="Times New Roman" panose="02020603050405020304" pitchFamily="18" charset="0"/>
                <a:cs typeface="Times New Roman" panose="02020603050405020304" pitchFamily="18" charset="0"/>
              </a:rPr>
              <a:t>Щоб попередити проникнення вірусу, треба спочатку включити антивірусну програму.</a:t>
            </a:r>
          </a:p>
          <a:p>
            <a:r>
              <a:rPr lang="uk-UA" sz="2800" dirty="0" smtClean="0">
                <a:latin typeface="Times New Roman" panose="02020603050405020304" pitchFamily="18" charset="0"/>
                <a:cs typeface="Times New Roman" panose="02020603050405020304" pitchFamily="18" charset="0"/>
              </a:rPr>
              <a:t>Коли ми зрівняли ці два </a:t>
            </a:r>
            <a:r>
              <a:rPr lang="uk-UA" sz="2800" dirty="0" err="1" smtClean="0">
                <a:latin typeface="Times New Roman" panose="02020603050405020304" pitchFamily="18" charset="0"/>
                <a:cs typeface="Times New Roman" panose="02020603050405020304" pitchFamily="18" charset="0"/>
              </a:rPr>
              <a:t>комп</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ютера</a:t>
            </a:r>
            <a:r>
              <a:rPr lang="uk-UA" sz="2800" dirty="0" smtClean="0">
                <a:latin typeface="Times New Roman" panose="02020603050405020304" pitchFamily="18" charset="0"/>
                <a:cs typeface="Times New Roman" panose="02020603050405020304" pitchFamily="18" charset="0"/>
              </a:rPr>
              <a:t>, то виявилося, що об</a:t>
            </a:r>
            <a:r>
              <a:rPr lang="en-US" sz="2800" dirty="0" smtClean="0">
                <a:latin typeface="Times New Roman" panose="02020603050405020304" pitchFamily="18" charset="0"/>
                <a:cs typeface="Times New Roman" panose="02020603050405020304" pitchFamily="18" charset="0"/>
              </a:rPr>
              <a:t>’</a:t>
            </a:r>
            <a:r>
              <a:rPr lang="uk-UA" sz="2800" dirty="0" err="1" smtClean="0">
                <a:latin typeface="Times New Roman" panose="02020603050405020304" pitchFamily="18" charset="0"/>
                <a:cs typeface="Times New Roman" panose="02020603050405020304" pitchFamily="18" charset="0"/>
              </a:rPr>
              <a:t>єм</a:t>
            </a:r>
            <a:r>
              <a:rPr lang="uk-UA" sz="2800" dirty="0" smtClean="0">
                <a:latin typeface="Times New Roman" panose="02020603050405020304" pitchFamily="18" charset="0"/>
                <a:cs typeface="Times New Roman" panose="02020603050405020304" pitchFamily="18" charset="0"/>
              </a:rPr>
              <a:t> жорсткого диску в них не співпадає.</a:t>
            </a:r>
          </a:p>
          <a:p>
            <a:r>
              <a:rPr lang="uk-UA" sz="2800" dirty="0" smtClean="0">
                <a:latin typeface="Times New Roman" panose="02020603050405020304" pitchFamily="18" charset="0"/>
                <a:cs typeface="Times New Roman" panose="02020603050405020304" pitchFamily="18" charset="0"/>
              </a:rPr>
              <a:t>Цей планшет являється водночас і телефоном, тому застосовувати крайні міри з ним можна лише в порядку виключення.</a:t>
            </a: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67310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61241" y="346841"/>
            <a:ext cx="10243371" cy="5564381"/>
          </a:xfrm>
        </p:spPr>
        <p:txBody>
          <a:bodyPr>
            <a:normAutofit/>
          </a:bodyPr>
          <a:lstStyle/>
          <a:p>
            <a:r>
              <a:rPr lang="uk-UA" sz="3200" dirty="0" smtClean="0">
                <a:latin typeface="Times New Roman" panose="02020603050405020304" pitchFamily="18" charset="0"/>
                <a:cs typeface="Times New Roman" panose="02020603050405020304" pitchFamily="18" charset="0"/>
              </a:rPr>
              <a:t>Щоб запобігти проникненню вірусу, треба спочатку ввімкнути антивірусну програму.</a:t>
            </a:r>
          </a:p>
          <a:p>
            <a:r>
              <a:rPr lang="uk-UA" sz="3200" dirty="0" smtClean="0">
                <a:latin typeface="Times New Roman" panose="02020603050405020304" pitchFamily="18" charset="0"/>
                <a:cs typeface="Times New Roman" panose="02020603050405020304" pitchFamily="18" charset="0"/>
              </a:rPr>
              <a:t>Коли ми порівняли ці два </a:t>
            </a:r>
            <a:r>
              <a:rPr lang="uk-UA" sz="3200" dirty="0" err="1" smtClean="0">
                <a:latin typeface="Times New Roman" panose="02020603050405020304" pitchFamily="18" charset="0"/>
                <a:cs typeface="Times New Roman" panose="02020603050405020304" pitchFamily="18" charset="0"/>
              </a:rPr>
              <a:t>комп</a:t>
            </a:r>
            <a:r>
              <a:rPr lang="en-US" sz="3200" dirty="0" smtClean="0">
                <a:latin typeface="Times New Roman" panose="02020603050405020304" pitchFamily="18" charset="0"/>
                <a:cs typeface="Times New Roman" panose="02020603050405020304" pitchFamily="18" charset="0"/>
              </a:rPr>
              <a:t>’</a:t>
            </a:r>
            <a:r>
              <a:rPr lang="uk-UA" sz="3200" dirty="0" err="1" smtClean="0">
                <a:latin typeface="Times New Roman" panose="02020603050405020304" pitchFamily="18" charset="0"/>
                <a:cs typeface="Times New Roman" panose="02020603050405020304" pitchFamily="18" charset="0"/>
              </a:rPr>
              <a:t>ютери</a:t>
            </a:r>
            <a:r>
              <a:rPr lang="uk-UA" sz="3200" dirty="0" smtClean="0">
                <a:latin typeface="Times New Roman" panose="02020603050405020304" pitchFamily="18" charset="0"/>
                <a:cs typeface="Times New Roman" panose="02020603050405020304" pitchFamily="18" charset="0"/>
              </a:rPr>
              <a:t>, то виявилося, що обсяг жорсткого диска в них не збігається.</a:t>
            </a:r>
          </a:p>
          <a:p>
            <a:r>
              <a:rPr lang="uk-UA" sz="3200" dirty="0" smtClean="0">
                <a:latin typeface="Times New Roman" panose="02020603050405020304" pitchFamily="18" charset="0"/>
                <a:cs typeface="Times New Roman" panose="02020603050405020304" pitchFamily="18" charset="0"/>
              </a:rPr>
              <a:t>Цей планшет є водночас і телефоном, тому вживати надзвичайних заходів можна лише як виняток ( у виняткових ситуаціях).</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96931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b="1" i="1" dirty="0" smtClean="0">
                <a:solidFill>
                  <a:schemeClr val="accent6">
                    <a:lumMod val="75000"/>
                  </a:schemeClr>
                </a:solidFill>
                <a:latin typeface="Times New Roman" panose="02020603050405020304" pitchFamily="18" charset="0"/>
                <a:cs typeface="Times New Roman" panose="02020603050405020304" pitchFamily="18" charset="0"/>
              </a:rPr>
              <a:t>Творче завдання. </a:t>
            </a:r>
            <a:br>
              <a:rPr lang="uk-UA" b="1" i="1" dirty="0" smtClean="0">
                <a:solidFill>
                  <a:schemeClr val="accent6">
                    <a:lumMod val="75000"/>
                  </a:schemeClr>
                </a:solidFill>
                <a:latin typeface="Times New Roman" panose="02020603050405020304" pitchFamily="18" charset="0"/>
                <a:cs typeface="Times New Roman" panose="02020603050405020304" pitchFamily="18" charset="0"/>
              </a:rPr>
            </a:br>
            <a:r>
              <a:rPr lang="uk-UA" b="1" i="1" dirty="0" smtClean="0">
                <a:solidFill>
                  <a:schemeClr val="accent6">
                    <a:lumMod val="75000"/>
                  </a:schemeClr>
                </a:solidFill>
                <a:latin typeface="Times New Roman" panose="02020603050405020304" pitchFamily="18" charset="0"/>
                <a:cs typeface="Times New Roman" panose="02020603050405020304" pitchFamily="18" charset="0"/>
              </a:rPr>
              <a:t>Перекладіть текст українською мовою</a:t>
            </a:r>
            <a:endParaRPr lang="ru-RU" b="1" i="1"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67103" y="1904999"/>
            <a:ext cx="11130456" cy="4842641"/>
          </a:xfrm>
        </p:spPr>
        <p:txBody>
          <a:bodyPr>
            <a:normAutofit lnSpcReduction="10000"/>
          </a:bodyPr>
          <a:lstStyle/>
          <a:p>
            <a:r>
              <a:rPr lang="ru-RU" sz="2800" i="1" dirty="0" smtClean="0">
                <a:latin typeface="Times New Roman" panose="02020603050405020304" pitchFamily="18" charset="0"/>
                <a:cs typeface="Times New Roman" panose="02020603050405020304" pitchFamily="18" charset="0"/>
              </a:rPr>
              <a:t>Электроприбор работает исключительно с кофе в зернах, </a:t>
            </a:r>
            <a:r>
              <a:rPr lang="ru-RU" sz="2800" i="1" dirty="0" err="1" smtClean="0">
                <a:latin typeface="Times New Roman" panose="02020603050405020304" pitchFamily="18" charset="0"/>
                <a:cs typeface="Times New Roman" panose="02020603050405020304" pitchFamily="18" charset="0"/>
              </a:rPr>
              <a:t>свежесмолотым</a:t>
            </a:r>
            <a:r>
              <a:rPr lang="ru-RU" sz="2800" i="1" dirty="0" smtClean="0">
                <a:latin typeface="Times New Roman" panose="02020603050405020304" pitchFamily="18" charset="0"/>
                <a:cs typeface="Times New Roman" panose="02020603050405020304" pitchFamily="18" charset="0"/>
              </a:rPr>
              <a:t> непосредственно перед приготовлением, позволит получить напиток, покрытый великолепной густой и золотистой пеной, содержащий максимальный аромат</a:t>
            </a:r>
            <a:r>
              <a:rPr lang="ru-RU" sz="2800" dirty="0" smtClean="0">
                <a:latin typeface="Times New Roman" panose="02020603050405020304" pitchFamily="18" charset="0"/>
                <a:cs typeface="Times New Roman" panose="02020603050405020304" pitchFamily="18" charset="0"/>
              </a:rPr>
              <a:t>.</a:t>
            </a:r>
          </a:p>
          <a:p>
            <a:pPr marL="0" indent="0">
              <a:buNone/>
            </a:pPr>
            <a:r>
              <a:rPr lang="ru-RU" sz="2800" dirty="0" smtClean="0">
                <a:latin typeface="Times New Roman" panose="02020603050405020304" pitchFamily="18" charset="0"/>
                <a:cs typeface="Times New Roman" panose="02020603050405020304" pitchFamily="18" charset="0"/>
              </a:rPr>
              <a:t>                                  </a:t>
            </a:r>
            <a:r>
              <a:rPr lang="ru-RU" sz="2800" i="1" dirty="0" smtClean="0">
                <a:latin typeface="Times New Roman" panose="02020603050405020304" pitchFamily="18" charset="0"/>
                <a:cs typeface="Times New Roman" panose="02020603050405020304" pitchFamily="18" charset="0"/>
              </a:rPr>
              <a:t>Инструкция по применению</a:t>
            </a:r>
          </a:p>
          <a:p>
            <a:pPr marL="0" indent="0">
              <a:buNone/>
            </a:pPr>
            <a:r>
              <a:rPr lang="ru-RU" sz="2800" i="1" dirty="0" smtClean="0">
                <a:latin typeface="Times New Roman" panose="02020603050405020304" pitchFamily="18" charset="0"/>
                <a:cs typeface="Times New Roman" panose="02020603050405020304" pitchFamily="18" charset="0"/>
              </a:rPr>
              <a:t>Подключайте прибор только к заземленной поверхности.</a:t>
            </a:r>
          </a:p>
          <a:p>
            <a:pPr marL="0" indent="0">
              <a:buNone/>
            </a:pPr>
            <a:r>
              <a:rPr lang="ru-RU" sz="2800" i="1" dirty="0" smtClean="0">
                <a:latin typeface="Times New Roman" panose="02020603050405020304" pitchFamily="18" charset="0"/>
                <a:cs typeface="Times New Roman" panose="02020603050405020304" pitchFamily="18" charset="0"/>
              </a:rPr>
              <a:t>Никогда не ставьте прибор на горячие поверхности или вблизи открытого огня.</a:t>
            </a:r>
          </a:p>
          <a:p>
            <a:pPr marL="0" indent="0">
              <a:buNone/>
            </a:pPr>
            <a:r>
              <a:rPr lang="ru-RU" sz="2800" i="1" dirty="0" smtClean="0">
                <a:latin typeface="Times New Roman" panose="02020603050405020304" pitchFamily="18" charset="0"/>
                <a:cs typeface="Times New Roman" panose="02020603050405020304" pitchFamily="18" charset="0"/>
              </a:rPr>
              <a:t>Если кабель питания или розетка повреждены, не используйте прибор в целях безопасности и замените каб</a:t>
            </a:r>
            <a:r>
              <a:rPr lang="ru-RU" sz="2800" i="1" dirty="0">
                <a:latin typeface="Times New Roman" panose="02020603050405020304" pitchFamily="18" charset="0"/>
                <a:cs typeface="Times New Roman" panose="02020603050405020304" pitchFamily="18" charset="0"/>
              </a:rPr>
              <a:t>е</a:t>
            </a:r>
            <a:r>
              <a:rPr lang="ru-RU" sz="2800" i="1" dirty="0" smtClean="0">
                <a:latin typeface="Times New Roman" panose="02020603050405020304" pitchFamily="18" charset="0"/>
                <a:cs typeface="Times New Roman" panose="02020603050405020304" pitchFamily="18" charset="0"/>
              </a:rPr>
              <a:t>ль питания в авторизованном сервисе </a:t>
            </a:r>
            <a:r>
              <a:rPr lang="en-US" sz="2800" i="1" dirty="0" smtClean="0">
                <a:latin typeface="Times New Roman" panose="02020603050405020304" pitchFamily="18" charset="0"/>
                <a:cs typeface="Times New Roman" panose="02020603050405020304" pitchFamily="18" charset="0"/>
              </a:rPr>
              <a:t>KRUPS.</a:t>
            </a:r>
            <a:endParaRPr lang="ru-RU" sz="2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692058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49867"/>
            <a:ext cx="8911687" cy="1280890"/>
          </a:xfrm>
        </p:spPr>
        <p:txBody>
          <a:bodyPr>
            <a:normAutofit fontScale="90000"/>
          </a:bodyPr>
          <a:lstStyle/>
          <a:p>
            <a:r>
              <a:rPr lang="uk-UA" b="1" i="1" dirty="0" smtClean="0">
                <a:solidFill>
                  <a:schemeClr val="accent6">
                    <a:lumMod val="75000"/>
                  </a:schemeClr>
                </a:solidFill>
              </a:rPr>
              <a:t>Поетична хвилинка. </a:t>
            </a:r>
            <a:br>
              <a:rPr lang="uk-UA" b="1" i="1" dirty="0" smtClean="0">
                <a:solidFill>
                  <a:schemeClr val="accent6">
                    <a:lumMod val="75000"/>
                  </a:schemeClr>
                </a:solidFill>
              </a:rPr>
            </a:br>
            <a:r>
              <a:rPr lang="uk-UA" b="1" i="1" dirty="0" smtClean="0">
                <a:solidFill>
                  <a:schemeClr val="accent6">
                    <a:lumMod val="75000"/>
                  </a:schemeClr>
                </a:solidFill>
              </a:rPr>
              <a:t>Л. Костенко «Шалені темпи. Час не наша власність»</a:t>
            </a:r>
            <a:endParaRPr lang="ru-RU" b="1" i="1" dirty="0">
              <a:solidFill>
                <a:schemeClr val="accent6">
                  <a:lumMod val="75000"/>
                </a:schemeClr>
              </a:solidFill>
            </a:endParaRPr>
          </a:p>
        </p:txBody>
      </p:sp>
      <p:pic>
        <p:nvPicPr>
          <p:cNvPr id="4" name="L_na_Kostenko_-_SHalen_tempi_chas_ne_nasha_vlasn_st..._(iPleer.fm)">
            <a:hlinkClick r:id="" action="ppaction://media"/>
          </p:cNvPr>
          <p:cNvPicPr>
            <a:picLocks noGrp="1" noChangeAspect="1"/>
          </p:cNvPicPr>
          <p:nvPr>
            <p:ph idx="1"/>
            <a:audioFile r:link="rId2"/>
            <p:extLst>
              <p:ext uri="{DAA4B4D4-6D71-4841-9C94-3DE7FCFB9230}">
                <p14:media xmlns:p14="http://schemas.microsoft.com/office/powerpoint/2010/main" r:embed="rId1"/>
              </p:ext>
            </p:extLst>
          </p:nvPr>
        </p:nvPicPr>
        <p:blipFill>
          <a:blip r:embed="rId4"/>
          <a:stretch>
            <a:fillRect/>
          </a:stretch>
        </p:blipFill>
        <p:spPr>
          <a:xfrm>
            <a:off x="4013646" y="2730321"/>
            <a:ext cx="2026545" cy="1674477"/>
          </a:xfrm>
        </p:spPr>
      </p:pic>
    </p:spTree>
    <p:extLst>
      <p:ext uri="{BB962C8B-B14F-4D97-AF65-F5344CB8AC3E}">
        <p14:creationId xmlns:p14="http://schemas.microsoft.com/office/powerpoint/2010/main" val="31884247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13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542</TotalTime>
  <Words>1834</Words>
  <Application>Microsoft Office PowerPoint</Application>
  <PresentationFormat>Широкоэкранный</PresentationFormat>
  <Paragraphs>224</Paragraphs>
  <Slides>36</Slides>
  <Notes>0</Notes>
  <HiddenSlides>0</HiddenSlides>
  <MMClips>1</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36</vt:i4>
      </vt:variant>
    </vt:vector>
  </HeadingPairs>
  <TitlesOfParts>
    <vt:vector size="42" baseType="lpstr">
      <vt:lpstr>Arial</vt:lpstr>
      <vt:lpstr>Century Gothic</vt:lpstr>
      <vt:lpstr>Palatino Linotype</vt:lpstr>
      <vt:lpstr>Times New Roman</vt:lpstr>
      <vt:lpstr>Wingdings 3</vt:lpstr>
      <vt:lpstr>Легкий дым</vt:lpstr>
      <vt:lpstr>Транспорт. Техніка. Інтернет Лексика повсякденного спілкування  Довбій Наталія Миколаївна, учитель  української мови та літератури КЗ «Шелудьківський ліцей імені Ю. Є. Кравцова </vt:lpstr>
      <vt:lpstr>Завдання: </vt:lpstr>
      <vt:lpstr>Знайомство </vt:lpstr>
      <vt:lpstr>Презентация PowerPoint</vt:lpstr>
      <vt:lpstr>        Прочитайте текст, замінивши російські слова на українські відповідники й узгодивши їх</vt:lpstr>
      <vt:lpstr>Довідка:</vt:lpstr>
      <vt:lpstr>Збагачення словника. Прочитайте слова, співзвучні з російськими відповідниками, чітко вимовляючи й правильно їх наголошуючи </vt:lpstr>
      <vt:lpstr>Презентация PowerPoint</vt:lpstr>
      <vt:lpstr>              Російсько- українські відповідники</vt:lpstr>
      <vt:lpstr>Презентация PowerPoint</vt:lpstr>
      <vt:lpstr>Презентация PowerPoint</vt:lpstr>
      <vt:lpstr>Презентация PowerPoint</vt:lpstr>
      <vt:lpstr>Вислови з народної творчості</vt:lpstr>
      <vt:lpstr>Правильний варіант слововживання</vt:lpstr>
      <vt:lpstr>Презентация PowerPoint</vt:lpstr>
      <vt:lpstr>Творча робота. Докладно розкажіть людині, яка ніколи не користувалася послугами метрополітену, як дістатися в м. Харкові від станції «Майдан Конституції» до станції «Героїв праці». Треба розповісти, де можна придбати квиток для проїзду, як ним скористатися, як потім дістатися до платформи. Дайте короткі відомості про дотримання елементарних правил безпеки в метро. У своїй розповіді використайте подані нижче слова.   Станція, метро, вестибюль, каса, опустити, перехід, турнікет,   поручень, ескалатор, спуститися, платформа, поїзд, вагон, заходити, виходити, пересідати, пересадка.</vt:lpstr>
      <vt:lpstr>Вправа  «Лови помилку»</vt:lpstr>
      <vt:lpstr>Презентация PowerPoint</vt:lpstr>
      <vt:lpstr>Зауважте!</vt:lpstr>
      <vt:lpstr>                   Гумористична хвилинка</vt:lpstr>
      <vt:lpstr>Скрайбінг-відеоролик «Безпечний інтернет»</vt:lpstr>
      <vt:lpstr>Техніка. Інтернет  Прочитайте текст, замінивши російські слова українськими відповідниками й узгодивши їх.</vt:lpstr>
      <vt:lpstr>Довідка: </vt:lpstr>
      <vt:lpstr>Збагачення словника. Прочитайте слова, суголосні з російськими відповідниками, чітко їх вимовляючи й правильно їх наголошуючи.</vt:lpstr>
      <vt:lpstr>          Гаджет (девайс), комп’ютер:</vt:lpstr>
      <vt:lpstr>          Перекласти російською мовою:</vt:lpstr>
      <vt:lpstr>           Гаджет, комп’ютер:</vt:lpstr>
      <vt:lpstr>Презентация PowerPoint</vt:lpstr>
      <vt:lpstr>Презентация PowerPoint</vt:lpstr>
      <vt:lpstr>      Колоритні вислови з народної мудрості</vt:lpstr>
      <vt:lpstr>        Правильний варіант слововживання</vt:lpstr>
      <vt:lpstr>Презентация PowerPoint</vt:lpstr>
      <vt:lpstr>Відредагуйте речення</vt:lpstr>
      <vt:lpstr>Презентация PowerPoint</vt:lpstr>
      <vt:lpstr>Творче завдання.  Перекладіть текст українською мовою</vt:lpstr>
      <vt:lpstr>Поетична хвилинка.  Л. Костенко «Шалені темпи. Час не наша власність»</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Транспорт. Техніка. Інтернет</dc:title>
  <dc:creator>Пользователь Windows</dc:creator>
  <cp:lastModifiedBy>org</cp:lastModifiedBy>
  <cp:revision>58</cp:revision>
  <dcterms:created xsi:type="dcterms:W3CDTF">2019-10-20T13:57:47Z</dcterms:created>
  <dcterms:modified xsi:type="dcterms:W3CDTF">2021-08-28T18:49:03Z</dcterms:modified>
</cp:coreProperties>
</file>