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7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6" r:id="rId10"/>
    <p:sldId id="272" r:id="rId11"/>
    <p:sldId id="273" r:id="rId12"/>
    <p:sldId id="283" r:id="rId13"/>
    <p:sldId id="284" r:id="rId14"/>
    <p:sldId id="285" r:id="rId15"/>
    <p:sldId id="28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80E3BD03-B13E-4D41-BD3A-F48E5ADBE355}">
          <p14:sldIdLst>
            <p14:sldId id="257"/>
            <p14:sldId id="258"/>
            <p14:sldId id="259"/>
            <p14:sldId id="260"/>
            <p14:sldId id="262"/>
            <p14:sldId id="261"/>
            <p14:sldId id="263"/>
            <p14:sldId id="264"/>
            <p14:sldId id="266"/>
            <p14:sldId id="272"/>
            <p14:sldId id="273"/>
            <p14:sldId id="283"/>
            <p14:sldId id="284"/>
            <p14:sldId id="285"/>
            <p14:sldId id="28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0FE1"/>
    <a:srgbClr val="0033CC"/>
    <a:srgbClr val="333333"/>
    <a:srgbClr val="663300"/>
    <a:srgbClr val="808080"/>
    <a:srgbClr val="FFFF66"/>
    <a:srgbClr val="000000"/>
    <a:srgbClr val="0000FF"/>
    <a:srgbClr val="EE7EEE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99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277D36-6E3E-45B9-A5EE-94224826D7AD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E40694-7C3B-4B48-A7AF-7D5AD3DD60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433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EB15B1-821A-484C-9613-EB3754137FF2}" type="datetimeFigureOut">
              <a:rPr lang="ru-RU" smtClean="0"/>
              <a:t>25.02.2024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C070C8-0465-411D-91E4-1017360D87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156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45277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196723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66874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71954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249142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2125849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098572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710129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0556946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762992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868386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9EDBA-FCE6-492E-B5BF-98B387E4EA18}" type="datetime1">
              <a:rPr lang="ru-RU" smtClean="0"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15224-9245-48A2-A665-E9AA349A1C77}" type="datetime1">
              <a:rPr lang="ru-RU" smtClean="0"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B7AE2-EE30-4EDB-8894-499A6E76FEE5}" type="datetime1">
              <a:rPr lang="ru-RU" smtClean="0"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4F0B-FB4A-4305-AFDA-2F4ED3124F0E}" type="datetime1">
              <a:rPr lang="ru-RU" smtClean="0"/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30BA7-96CC-4D26-86CE-C25215964748}" type="datetime1">
              <a:rPr lang="ru-RU" smtClean="0"/>
              <a:t>25.02.2024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DEB0E-B77B-478D-80C0-D41937D026A6}" type="datetime1">
              <a:rPr lang="ru-RU" smtClean="0"/>
              <a:t>25.02.2024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E548E-EDDC-44FF-A306-EBAA3573E115}" type="datetime1">
              <a:rPr lang="ru-RU" smtClean="0"/>
              <a:t>25.02.2024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75237-F79A-4D2E-A271-F18F015B14BD}" type="datetime1">
              <a:rPr lang="ru-RU" smtClean="0"/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F5A67-85A0-4F67-8ECC-05F624A1304B}" type="datetime1">
              <a:rPr lang="ru-RU" smtClean="0"/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510EA-D9BA-45B7-B7BD-7C266992A800}" type="datetime1">
              <a:rPr lang="ru-RU" smtClean="0"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64289-D717-4D3A-BAA0-C7C48B443AC1}" type="datetime1">
              <a:rPr lang="ru-RU" smtClean="0"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49287-42E1-4970-A0EF-D98C5CD3A99A}" type="datetime1">
              <a:rPr lang="ru-RU" smtClean="0"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09600"/>
            <a:ext cx="3627438" cy="1143000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uk-UA" b="1" dirty="0" smtClean="0">
                <a:solidFill>
                  <a:srgbClr val="C00000"/>
                </a:solidFill>
              </a:rPr>
              <a:t>Дієслово</a:t>
            </a:r>
            <a:r>
              <a:rPr lang="en-US" b="1" dirty="0" smtClean="0">
                <a:solidFill>
                  <a:srgbClr val="C00000"/>
                </a:solidFill>
              </a:rPr>
              <a:t> -</a:t>
            </a:r>
            <a:r>
              <a:rPr lang="en-US" b="1" dirty="0" smtClean="0"/>
              <a:t> </a:t>
            </a:r>
            <a:endParaRPr lang="ru-RU" b="1" dirty="0" smtClean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sz="quarter" idx="4294967295"/>
          </p:nvPr>
        </p:nvSpPr>
        <p:spPr>
          <a:xfrm>
            <a:off x="2230438" y="1628775"/>
            <a:ext cx="6913562" cy="1655763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Tx/>
              <a:buNone/>
              <a:defRPr/>
            </a:pPr>
            <a:r>
              <a:rPr lang="uk-UA" sz="2800" dirty="0" smtClean="0"/>
              <a:t>   </a:t>
            </a:r>
            <a:r>
              <a:rPr lang="uk-UA" sz="2800" dirty="0" smtClean="0">
                <a:solidFill>
                  <a:srgbClr val="C00000"/>
                </a:solidFill>
              </a:rPr>
              <a:t>самостійна частина мови, що називає дію або стан предмета і відповідає на питання : </a:t>
            </a:r>
          </a:p>
          <a:p>
            <a:pPr algn="ctr" eaLnBrk="1" hangingPunct="1">
              <a:buFontTx/>
              <a:buNone/>
              <a:defRPr/>
            </a:pPr>
            <a:endParaRPr lang="uk-UA" sz="2800" i="1" dirty="0" smtClean="0">
              <a:solidFill>
                <a:srgbClr val="C00000"/>
              </a:solidFill>
            </a:endParaRPr>
          </a:p>
          <a:p>
            <a:pPr eaLnBrk="1" hangingPunct="1">
              <a:buFontTx/>
              <a:buNone/>
              <a:defRPr/>
            </a:pPr>
            <a:r>
              <a:rPr lang="uk-UA" sz="2800" dirty="0" smtClean="0">
                <a:solidFill>
                  <a:srgbClr val="C00000"/>
                </a:solidFill>
              </a:rPr>
              <a:t>    </a:t>
            </a:r>
          </a:p>
          <a:p>
            <a:pPr eaLnBrk="1" hangingPunct="1">
              <a:buFontTx/>
              <a:buNone/>
              <a:defRPr/>
            </a:pPr>
            <a:endParaRPr lang="uk-UA" sz="2800" dirty="0" smtClean="0"/>
          </a:p>
          <a:p>
            <a:pPr eaLnBrk="1" hangingPunct="1">
              <a:buFontTx/>
              <a:buNone/>
              <a:defRPr/>
            </a:pPr>
            <a:endParaRPr lang="uk-UA" sz="2800" dirty="0" smtClean="0"/>
          </a:p>
          <a:p>
            <a:pPr eaLnBrk="1" hangingPunct="1">
              <a:buFontTx/>
              <a:buNone/>
              <a:defRPr/>
            </a:pPr>
            <a:endParaRPr lang="uk-UA" sz="2800" dirty="0" smtClean="0"/>
          </a:p>
        </p:txBody>
      </p:sp>
      <p:sp>
        <p:nvSpPr>
          <p:cNvPr id="5127" name="WordArt 7"/>
          <p:cNvSpPr>
            <a:spLocks noChangeArrowheads="1" noChangeShapeType="1" noTextEdit="1"/>
          </p:cNvSpPr>
          <p:nvPr/>
        </p:nvSpPr>
        <p:spPr bwMode="auto">
          <a:xfrm>
            <a:off x="2895600" y="2819400"/>
            <a:ext cx="2590800" cy="2438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що робити?</a:t>
            </a:r>
          </a:p>
          <a:p>
            <a:pPr algn="ctr"/>
            <a:r>
              <a:rPr lang="ru-RU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що зробити?</a:t>
            </a:r>
          </a:p>
          <a:p>
            <a:pPr algn="ctr"/>
            <a:r>
              <a:rPr lang="ru-RU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що роблять?</a:t>
            </a:r>
          </a:p>
          <a:p>
            <a:pPr algn="ctr"/>
            <a:r>
              <a:rPr lang="ru-RU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що зроблять?</a:t>
            </a:r>
          </a:p>
          <a:p>
            <a:pPr algn="ctr"/>
            <a:r>
              <a:rPr lang="ru-RU" sz="12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"/>
                <a:cs typeface="Arial"/>
              </a:rPr>
              <a:t> що зробили?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604448" y="638132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uk-UA" sz="1400" dirty="0">
                <a:solidFill>
                  <a:srgbClr val="C00000"/>
                </a:solidFill>
                <a:cs typeface="Times New Roman" pitchFamily="18" charset="0"/>
              </a:rPr>
              <a:t>2</a:t>
            </a:r>
            <a:endParaRPr lang="ru-RU" sz="1400" dirty="0">
              <a:solidFill>
                <a:srgbClr val="C00000"/>
              </a:solidFill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7157375"/>
      </p:ext>
    </p:extLst>
  </p:cSld>
  <p:clrMapOvr>
    <a:masterClrMapping/>
  </p:clrMapOvr>
  <p:transition>
    <p:diamond/>
    <p:sndAc>
      <p:stSnd>
        <p:snd r:embed="rId4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3497263"/>
            <a:ext cx="8229600" cy="2522537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uk-UA" b="1" dirty="0" smtClean="0">
                <a:solidFill>
                  <a:srgbClr val="00B050"/>
                </a:solidFill>
              </a:rPr>
              <a:t>Означає дію або стан, які збігаються з моментом мовлення про них.</a:t>
            </a:r>
          </a:p>
          <a:p>
            <a:pPr eaLnBrk="1" hangingPunct="1">
              <a:buFontTx/>
              <a:buNone/>
              <a:defRPr/>
            </a:pPr>
            <a:r>
              <a:rPr lang="uk-UA" u="sng" dirty="0" smtClean="0">
                <a:solidFill>
                  <a:srgbClr val="3333FF"/>
                </a:solidFill>
              </a:rPr>
              <a:t>Наприклад</a:t>
            </a:r>
            <a:r>
              <a:rPr lang="uk-UA" dirty="0" smtClean="0">
                <a:solidFill>
                  <a:srgbClr val="3333FF"/>
                </a:solidFill>
              </a:rPr>
              <a:t>:</a:t>
            </a:r>
            <a:r>
              <a:rPr lang="uk-UA" dirty="0" smtClean="0"/>
              <a:t> </a:t>
            </a:r>
            <a:r>
              <a:rPr lang="uk-UA" i="1" dirty="0" smtClean="0">
                <a:solidFill>
                  <a:srgbClr val="7030A0"/>
                </a:solidFill>
              </a:rPr>
              <a:t>можемо, хочеш, працюють</a:t>
            </a:r>
          </a:p>
          <a:p>
            <a:pPr eaLnBrk="1" hangingPunct="1">
              <a:buFontTx/>
              <a:buNone/>
              <a:defRPr/>
            </a:pPr>
            <a:endParaRPr lang="uk-UA" i="1" dirty="0" smtClean="0">
              <a:solidFill>
                <a:schemeClr val="hlink"/>
              </a:solidFill>
            </a:endParaRPr>
          </a:p>
          <a:p>
            <a:pPr eaLnBrk="1" hangingPunct="1">
              <a:defRPr/>
            </a:pPr>
            <a:endParaRPr lang="uk-UA" i="1" dirty="0" smtClean="0"/>
          </a:p>
        </p:txBody>
      </p:sp>
      <p:sp>
        <p:nvSpPr>
          <p:cNvPr id="7175" name="WordArt 7"/>
          <p:cNvSpPr>
            <a:spLocks noChangeArrowheads="1" noChangeShapeType="1" noTextEdit="1"/>
          </p:cNvSpPr>
          <p:nvPr/>
        </p:nvSpPr>
        <p:spPr bwMode="auto">
          <a:xfrm>
            <a:off x="1542288" y="304800"/>
            <a:ext cx="7315200" cy="11430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М о р ф о л о г і ч  н і    о з н а к и</a:t>
            </a:r>
          </a:p>
        </p:txBody>
      </p:sp>
      <p:sp>
        <p:nvSpPr>
          <p:cNvPr id="7176" name="WordArt 8"/>
          <p:cNvSpPr>
            <a:spLocks noChangeArrowheads="1" noChangeShapeType="1" noTextEdit="1"/>
          </p:cNvSpPr>
          <p:nvPr/>
        </p:nvSpPr>
        <p:spPr bwMode="auto">
          <a:xfrm>
            <a:off x="990600" y="1600200"/>
            <a:ext cx="10763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CC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1. </a:t>
            </a:r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ЧАС</a:t>
            </a:r>
          </a:p>
        </p:txBody>
      </p:sp>
      <p:sp>
        <p:nvSpPr>
          <p:cNvPr id="7177" name="WordArt 9"/>
          <p:cNvSpPr>
            <a:spLocks noChangeArrowheads="1" noChangeShapeType="1" noTextEdit="1"/>
          </p:cNvSpPr>
          <p:nvPr/>
        </p:nvSpPr>
        <p:spPr bwMode="auto">
          <a:xfrm>
            <a:off x="914400" y="2438400"/>
            <a:ext cx="22860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err="1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33CC"/>
                </a:solidFill>
                <a:latin typeface="Times New Roman" pitchFamily="18" charset="0"/>
                <a:cs typeface="Times New Roman" pitchFamily="18" charset="0"/>
              </a:rPr>
              <a:t>Теперішній</a:t>
            </a:r>
            <a:endParaRPr lang="ru-RU" sz="3600" kern="10" dirty="0">
              <a:ln w="19050">
                <a:solidFill>
                  <a:srgbClr val="FF0000"/>
                </a:solidFill>
                <a:round/>
                <a:headEnd/>
                <a:tailEnd/>
              </a:ln>
              <a:solidFill>
                <a:srgbClr val="0033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80" name="WordArt 12"/>
          <p:cNvSpPr>
            <a:spLocks noChangeArrowheads="1" noChangeShapeType="1" noTextEdit="1"/>
          </p:cNvSpPr>
          <p:nvPr/>
        </p:nvSpPr>
        <p:spPr bwMode="auto">
          <a:xfrm>
            <a:off x="1752600" y="5486400"/>
            <a:ext cx="5257800" cy="993775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Times New Roman"/>
                <a:cs typeface="Times New Roman"/>
              </a:rPr>
              <a:t>Змінюються за особами та числами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smtClean="0">
                <a:solidFill>
                  <a:srgbClr val="C00000"/>
                </a:solidFill>
              </a:rPr>
              <a:t>2</a:t>
            </a:fld>
            <a:endParaRPr lang="ru-RU" sz="14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47880902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900" decel="100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 decel="100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decel="100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7176" grpId="0"/>
      <p:bldP spid="7177" grpId="0"/>
      <p:bldP spid="718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2" name="Rectangle 8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2112963"/>
            <a:ext cx="8229600" cy="390207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uk-UA" b="1" dirty="0" smtClean="0">
                <a:solidFill>
                  <a:srgbClr val="00CC00"/>
                </a:solidFill>
              </a:rPr>
              <a:t>Означає дію або стан, які відбувались до моменту розмови.</a:t>
            </a:r>
          </a:p>
          <a:p>
            <a:pPr eaLnBrk="1" hangingPunct="1">
              <a:buFontTx/>
              <a:buNone/>
              <a:defRPr/>
            </a:pPr>
            <a:endParaRPr lang="uk-UA" u="sng" dirty="0" smtClean="0">
              <a:solidFill>
                <a:srgbClr val="3333FF"/>
              </a:solidFill>
            </a:endParaRPr>
          </a:p>
          <a:p>
            <a:pPr eaLnBrk="1" hangingPunct="1">
              <a:buFontTx/>
              <a:buNone/>
              <a:defRPr/>
            </a:pPr>
            <a:r>
              <a:rPr lang="uk-UA" u="sng" dirty="0" smtClean="0">
                <a:solidFill>
                  <a:srgbClr val="3333FF"/>
                </a:solidFill>
              </a:rPr>
              <a:t>Наприклад</a:t>
            </a:r>
            <a:r>
              <a:rPr lang="uk-UA" dirty="0" smtClean="0">
                <a:solidFill>
                  <a:srgbClr val="3333FF"/>
                </a:solidFill>
              </a:rPr>
              <a:t>:</a:t>
            </a:r>
            <a:r>
              <a:rPr lang="uk-UA" dirty="0" smtClean="0"/>
              <a:t> </a:t>
            </a:r>
            <a:r>
              <a:rPr lang="uk-UA" i="1" dirty="0" smtClean="0">
                <a:solidFill>
                  <a:srgbClr val="7030A0"/>
                </a:solidFill>
              </a:rPr>
              <a:t>сказав, пояснила, ходили</a:t>
            </a:r>
          </a:p>
          <a:p>
            <a:pPr eaLnBrk="1" hangingPunct="1">
              <a:buFontTx/>
              <a:buNone/>
              <a:defRPr/>
            </a:pPr>
            <a:endParaRPr lang="ru-RU" dirty="0" smtClean="0">
              <a:solidFill>
                <a:schemeClr val="hlink"/>
              </a:solidFill>
            </a:endParaRPr>
          </a:p>
        </p:txBody>
      </p:sp>
      <p:sp>
        <p:nvSpPr>
          <p:cNvPr id="11273" name="WordArt 9"/>
          <p:cNvSpPr>
            <a:spLocks noChangeArrowheads="1" noChangeShapeType="1" noTextEdit="1"/>
          </p:cNvSpPr>
          <p:nvPr/>
        </p:nvSpPr>
        <p:spPr bwMode="auto">
          <a:xfrm>
            <a:off x="304800" y="457200"/>
            <a:ext cx="23622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err="1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Минулий</a:t>
            </a:r>
            <a:endParaRPr lang="ru-RU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11274" name="WordArt 10"/>
          <p:cNvSpPr>
            <a:spLocks noChangeArrowheads="1" noChangeShapeType="1" noTextEdit="1"/>
          </p:cNvSpPr>
          <p:nvPr/>
        </p:nvSpPr>
        <p:spPr bwMode="auto">
          <a:xfrm>
            <a:off x="1066800" y="4800600"/>
            <a:ext cx="6172200" cy="12954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20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Times New Roman"/>
                <a:cs typeface="Times New Roman"/>
              </a:rPr>
              <a:t>Змінюються за родами (в однині) та числами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smtClean="0">
                <a:solidFill>
                  <a:srgbClr val="C00000"/>
                </a:solidFill>
              </a:rPr>
              <a:t>3</a:t>
            </a:fld>
            <a:endParaRPr lang="ru-RU" sz="14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8684077"/>
      </p:ext>
    </p:extLst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 animBg="1"/>
      <p:bldP spid="1127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038600"/>
            <a:ext cx="8229600" cy="2667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uk-UA" sz="1800" i="1" dirty="0" smtClean="0"/>
              <a:t/>
            </a:r>
            <a:br>
              <a:rPr lang="uk-UA" sz="1800" i="1" dirty="0" smtClean="0"/>
            </a:br>
            <a:r>
              <a:rPr lang="uk-UA" sz="1800" dirty="0" smtClean="0"/>
              <a:t/>
            </a:r>
            <a:br>
              <a:rPr lang="uk-UA" sz="1800" dirty="0" smtClean="0"/>
            </a:br>
            <a:endParaRPr lang="ru-RU" sz="1800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228600"/>
            <a:ext cx="8229600" cy="361156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uk-UA" sz="2800" b="1" i="1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uk-UA" sz="2800" b="1" dirty="0" smtClean="0">
              <a:solidFill>
                <a:srgbClr val="66FF33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uk-UA" sz="2800" b="1" dirty="0" smtClean="0">
              <a:solidFill>
                <a:srgbClr val="66FF33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b="1" dirty="0" smtClean="0">
                <a:solidFill>
                  <a:srgbClr val="00CC00"/>
                </a:solidFill>
              </a:rPr>
              <a:t>Означає дію або стан, які відбуваються вже після моменту мовлення про них.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uk-UA" sz="2800" u="sng" dirty="0" smtClean="0">
              <a:solidFill>
                <a:srgbClr val="3333FF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u="sng" dirty="0" smtClean="0">
                <a:solidFill>
                  <a:srgbClr val="3333FF"/>
                </a:solidFill>
              </a:rPr>
              <a:t>Наприклад</a:t>
            </a:r>
            <a:r>
              <a:rPr lang="uk-UA" dirty="0" smtClean="0">
                <a:solidFill>
                  <a:srgbClr val="3333FF"/>
                </a:solidFill>
              </a:rPr>
              <a:t>:</a:t>
            </a:r>
            <a:r>
              <a:rPr lang="uk-UA" dirty="0" smtClean="0"/>
              <a:t> </a:t>
            </a:r>
            <a:r>
              <a:rPr lang="uk-UA" i="1" dirty="0" smtClean="0">
                <a:solidFill>
                  <a:srgbClr val="7030A0"/>
                </a:solidFill>
              </a:rPr>
              <a:t>скажу, розповідатиму, буду говорити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ru-RU" sz="2800" dirty="0" smtClean="0">
              <a:solidFill>
                <a:schemeClr val="hlink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ru-RU" sz="2800" dirty="0" smtClean="0"/>
          </a:p>
        </p:txBody>
      </p:sp>
      <p:sp>
        <p:nvSpPr>
          <p:cNvPr id="15364" name="WordArt 4"/>
          <p:cNvSpPr>
            <a:spLocks noChangeArrowheads="1" noChangeShapeType="1" noTextEdit="1"/>
          </p:cNvSpPr>
          <p:nvPr/>
        </p:nvSpPr>
        <p:spPr bwMode="auto">
          <a:xfrm>
            <a:off x="381000" y="304800"/>
            <a:ext cx="208597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Майбутній</a:t>
            </a:r>
          </a:p>
        </p:txBody>
      </p:sp>
      <p:sp>
        <p:nvSpPr>
          <p:cNvPr id="15365" name="WordArt 5"/>
          <p:cNvSpPr>
            <a:spLocks noChangeArrowheads="1" noChangeShapeType="1" noTextEdit="1"/>
          </p:cNvSpPr>
          <p:nvPr/>
        </p:nvSpPr>
        <p:spPr bwMode="auto">
          <a:xfrm>
            <a:off x="1066800" y="4876800"/>
            <a:ext cx="6553200" cy="12954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2400" kern="10" dirty="0" err="1">
                <a:ln w="9525">
                  <a:solidFill>
                    <a:srgbClr val="66FF33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+mj-lt"/>
                <a:cs typeface="Times New Roman"/>
              </a:rPr>
              <a:t>Змінюються</a:t>
            </a:r>
            <a:r>
              <a:rPr lang="ru-RU" sz="2400" kern="10" dirty="0">
                <a:ln w="9525">
                  <a:solidFill>
                    <a:srgbClr val="66FF33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+mj-lt"/>
                <a:cs typeface="Times New Roman"/>
              </a:rPr>
              <a:t> за числами, особами, видом</a:t>
            </a:r>
            <a:r>
              <a:rPr lang="ru-RU" sz="2400" kern="10" dirty="0">
                <a:ln w="9525">
                  <a:solidFill>
                    <a:srgbClr val="66FF33"/>
                  </a:solidFill>
                  <a:round/>
                  <a:headEnd/>
                  <a:tailEnd/>
                </a:ln>
                <a:solidFill>
                  <a:schemeClr val="accent1"/>
                </a:solidFill>
                <a:latin typeface="+mj-lt"/>
                <a:cs typeface="Times New Roman"/>
              </a:rPr>
              <a:t>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smtClean="0">
                <a:solidFill>
                  <a:srgbClr val="C00000"/>
                </a:solidFill>
              </a:rPr>
              <a:t>4</a:t>
            </a:fld>
            <a:endParaRPr lang="ru-RU" sz="14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6967207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  <p:bldP spid="1536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304800" y="609600"/>
            <a:ext cx="55245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2. Число (</a:t>
            </a:r>
            <a:r>
              <a:rPr lang="ru-RU" sz="3600" kern="10" dirty="0" err="1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однина</a:t>
            </a:r>
            <a:r>
              <a:rPr lang="ru-RU" sz="3600" kern="10" dirty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, </a:t>
            </a:r>
            <a:r>
              <a:rPr lang="ru-RU" sz="3600" kern="10" dirty="0" err="1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множина</a:t>
            </a:r>
            <a:r>
              <a:rPr lang="ru-RU" sz="3600" kern="10" dirty="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)</a:t>
            </a:r>
          </a:p>
        </p:txBody>
      </p:sp>
      <p:sp>
        <p:nvSpPr>
          <p:cNvPr id="16391" name="WordArt 7"/>
          <p:cNvSpPr>
            <a:spLocks noChangeArrowheads="1" noChangeShapeType="1" noTextEdit="1"/>
          </p:cNvSpPr>
          <p:nvPr/>
        </p:nvSpPr>
        <p:spPr bwMode="auto">
          <a:xfrm>
            <a:off x="1828800" y="2057400"/>
            <a:ext cx="58007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3. Особа (перша, друга, третя)</a:t>
            </a:r>
          </a:p>
        </p:txBody>
      </p:sp>
      <p:sp>
        <p:nvSpPr>
          <p:cNvPr id="16392" name="WordArt 8"/>
          <p:cNvSpPr>
            <a:spLocks noChangeArrowheads="1" noChangeShapeType="1" noTextEdit="1"/>
          </p:cNvSpPr>
          <p:nvPr/>
        </p:nvSpPr>
        <p:spPr bwMode="auto">
          <a:xfrm>
            <a:off x="533400" y="3733800"/>
            <a:ext cx="734377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4. Рід (жіночий, чоловічий, середній)</a:t>
            </a:r>
          </a:p>
        </p:txBody>
      </p:sp>
      <p:sp>
        <p:nvSpPr>
          <p:cNvPr id="16393" name="WordArt 9"/>
          <p:cNvSpPr>
            <a:spLocks noChangeArrowheads="1" noChangeShapeType="1" noTextEdit="1"/>
          </p:cNvSpPr>
          <p:nvPr/>
        </p:nvSpPr>
        <p:spPr bwMode="auto">
          <a:xfrm>
            <a:off x="1905000" y="5257800"/>
            <a:ext cx="1209675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5. Вид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smtClean="0">
                <a:solidFill>
                  <a:srgbClr val="C00000"/>
                </a:solidFill>
              </a:rPr>
              <a:t>5</a:t>
            </a:fld>
            <a:endParaRPr lang="ru-RU" sz="14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3761722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70" decel="100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770" decel="100000"/>
                                        <p:tgtEl>
                                          <p:spTgt spid="163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animBg="1"/>
      <p:bldP spid="16391" grpId="0" animBg="1"/>
      <p:bldP spid="16392" grpId="0" animBg="1"/>
      <p:bldP spid="1639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838200"/>
            <a:ext cx="8229600" cy="5292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2000" b="1" dirty="0" smtClean="0">
                <a:solidFill>
                  <a:srgbClr val="00CC00"/>
                </a:solidFill>
              </a:rPr>
              <a:t>                     Проста форма:</a:t>
            </a:r>
            <a:r>
              <a:rPr lang="uk-UA" sz="2000" dirty="0" smtClean="0">
                <a:solidFill>
                  <a:srgbClr val="00CC00"/>
                </a:solidFill>
              </a:rPr>
              <a:t> </a:t>
            </a:r>
            <a:r>
              <a:rPr lang="uk-UA" sz="2000" b="1" i="1" dirty="0" smtClean="0">
                <a:solidFill>
                  <a:srgbClr val="FF0000"/>
                </a:solidFill>
              </a:rPr>
              <a:t>що зроблю?, прочитаю</a:t>
            </a:r>
            <a:r>
              <a:rPr lang="uk-UA" sz="1800" dirty="0" smtClean="0"/>
              <a:t/>
            </a:r>
            <a:br>
              <a:rPr lang="uk-UA" sz="1800" dirty="0" smtClean="0"/>
            </a:br>
            <a:r>
              <a:rPr lang="uk-UA" sz="1800" dirty="0" smtClean="0"/>
              <a:t>	</a:t>
            </a:r>
            <a:br>
              <a:rPr lang="uk-UA" sz="1800" dirty="0" smtClean="0"/>
            </a:br>
            <a:r>
              <a:rPr lang="uk-UA" sz="1800" dirty="0" smtClean="0"/>
              <a:t/>
            </a:r>
            <a:br>
              <a:rPr lang="uk-UA" sz="1800" dirty="0" smtClean="0"/>
            </a:br>
            <a:r>
              <a:rPr lang="uk-UA" sz="1800" dirty="0" smtClean="0"/>
              <a:t/>
            </a:r>
            <a:br>
              <a:rPr lang="uk-UA" sz="1800" dirty="0" smtClean="0"/>
            </a:br>
            <a:r>
              <a:rPr lang="uk-UA" sz="1800" dirty="0" smtClean="0"/>
              <a:t/>
            </a:r>
            <a:br>
              <a:rPr lang="uk-UA" sz="1800" dirty="0" smtClean="0"/>
            </a:br>
            <a:r>
              <a:rPr lang="uk-UA" sz="1800" dirty="0" smtClean="0"/>
              <a:t>	           </a:t>
            </a:r>
            <a:r>
              <a:rPr lang="uk-UA" sz="2000" b="1" dirty="0" smtClean="0">
                <a:solidFill>
                  <a:srgbClr val="00CC00"/>
                </a:solidFill>
              </a:rPr>
              <a:t>Складна форма:</a:t>
            </a:r>
            <a:r>
              <a:rPr lang="uk-UA" sz="2000" dirty="0" smtClean="0">
                <a:solidFill>
                  <a:srgbClr val="00CC00"/>
                </a:solidFill>
              </a:rPr>
              <a:t> </a:t>
            </a:r>
            <a:r>
              <a:rPr lang="uk-UA" sz="2000" b="1" i="1" dirty="0" smtClean="0">
                <a:solidFill>
                  <a:srgbClr val="FF0000"/>
                </a:solidFill>
              </a:rPr>
              <a:t>що робитиму?, казатиму</a:t>
            </a:r>
            <a:r>
              <a:rPr lang="uk-UA" sz="2000" dirty="0" smtClean="0">
                <a:solidFill>
                  <a:srgbClr val="FF0000"/>
                </a:solidFill>
              </a:rPr>
              <a:t/>
            </a:r>
            <a:br>
              <a:rPr lang="uk-UA" sz="2000" dirty="0" smtClean="0">
                <a:solidFill>
                  <a:srgbClr val="FF0000"/>
                </a:solidFill>
              </a:rPr>
            </a:br>
            <a:r>
              <a:rPr lang="uk-UA" sz="2000" dirty="0" smtClean="0"/>
              <a:t>	         </a:t>
            </a:r>
            <a:r>
              <a:rPr lang="uk-UA" sz="2000" b="1" dirty="0" smtClean="0">
                <a:solidFill>
                  <a:srgbClr val="00CC00"/>
                </a:solidFill>
              </a:rPr>
              <a:t>Складена форма: </a:t>
            </a:r>
            <a:r>
              <a:rPr lang="uk-UA" sz="2000" b="1" i="1" dirty="0" smtClean="0">
                <a:solidFill>
                  <a:srgbClr val="FF0000"/>
                </a:solidFill>
              </a:rPr>
              <a:t>що буду робити?, буду казати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1800" i="1" dirty="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2800" dirty="0" smtClean="0">
                <a:solidFill>
                  <a:srgbClr val="00CC00"/>
                </a:solidFill>
              </a:rPr>
              <a:t>Доконаний</a:t>
            </a:r>
            <a:r>
              <a:rPr lang="uk-UA" sz="2400" dirty="0" smtClean="0"/>
              <a:t> – означає дію, вже завершену і відповідає на питання: </a:t>
            </a:r>
            <a:r>
              <a:rPr lang="uk-UA" sz="2400" b="1" i="1" dirty="0" smtClean="0">
                <a:solidFill>
                  <a:srgbClr val="FF0000"/>
                </a:solidFill>
              </a:rPr>
              <a:t>що зробити?  що зробив?  що зроблю?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uk-UA" sz="2400" b="1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2800" dirty="0" smtClean="0">
                <a:solidFill>
                  <a:srgbClr val="00CC00"/>
                </a:solidFill>
              </a:rPr>
              <a:t>Недоконаний</a:t>
            </a:r>
            <a:r>
              <a:rPr lang="uk-UA" sz="2400" dirty="0" smtClean="0"/>
              <a:t> – означає дію, незавершену  і не обмежену в часі та відповідає на питання: </a:t>
            </a:r>
            <a:r>
              <a:rPr lang="uk-UA" sz="2400" b="1" i="1" dirty="0" smtClean="0">
                <a:solidFill>
                  <a:srgbClr val="FF0000"/>
                </a:solidFill>
              </a:rPr>
              <a:t>що робити?  що робив?  що роблю?  що робитиму? що буду робити?</a:t>
            </a:r>
            <a:r>
              <a:rPr lang="uk-UA" sz="2400" dirty="0" smtClean="0">
                <a:solidFill>
                  <a:srgbClr val="FF0000"/>
                </a:solidFill>
              </a:rPr>
              <a:t> </a:t>
            </a:r>
            <a:endParaRPr lang="ru-RU" sz="24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ru-RU" sz="2400" i="1" dirty="0" smtClean="0">
              <a:solidFill>
                <a:srgbClr val="FF0000"/>
              </a:solidFill>
            </a:endParaRPr>
          </a:p>
        </p:txBody>
      </p:sp>
      <p:sp>
        <p:nvSpPr>
          <p:cNvPr id="57349" name="WordArt 5"/>
          <p:cNvSpPr>
            <a:spLocks noChangeArrowheads="1" noChangeShapeType="1" noTextEdit="1"/>
          </p:cNvSpPr>
          <p:nvPr/>
        </p:nvSpPr>
        <p:spPr bwMode="auto">
          <a:xfrm>
            <a:off x="152400" y="0"/>
            <a:ext cx="2286000" cy="990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Доконаний</a:t>
            </a:r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 вид</a:t>
            </a:r>
          </a:p>
        </p:txBody>
      </p:sp>
      <p:sp>
        <p:nvSpPr>
          <p:cNvPr id="57352" name="WordArt 8"/>
          <p:cNvSpPr>
            <a:spLocks noChangeArrowheads="1" noChangeShapeType="1" noTextEdit="1"/>
          </p:cNvSpPr>
          <p:nvPr/>
        </p:nvSpPr>
        <p:spPr bwMode="auto">
          <a:xfrm>
            <a:off x="228600" y="1447800"/>
            <a:ext cx="2862263" cy="9032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Недоконаний вид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smtClean="0">
                <a:solidFill>
                  <a:srgbClr val="C00000"/>
                </a:solidFill>
              </a:rPr>
              <a:t>6</a:t>
            </a:fld>
            <a:endParaRPr lang="ru-RU" sz="14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4719791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9" grpId="0" animBg="1"/>
      <p:bldP spid="573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1219200" y="1524000"/>
            <a:ext cx="7924800" cy="453072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uk-UA" sz="2400" b="1" dirty="0" smtClean="0">
                <a:solidFill>
                  <a:srgbClr val="00CC00"/>
                </a:solidFill>
              </a:rPr>
              <a:t>Дійсний</a:t>
            </a:r>
            <a:r>
              <a:rPr lang="uk-UA" dirty="0" smtClean="0"/>
              <a:t> – </a:t>
            </a:r>
            <a:r>
              <a:rPr lang="uk-UA" sz="2400" dirty="0" smtClean="0"/>
              <a:t>виражає реальну дію або стан, які відбуваються, відбувалися, чи відбуватимуться, і відповідає на питання: </a:t>
            </a:r>
            <a:r>
              <a:rPr lang="uk-UA" sz="2400" b="1" i="1" dirty="0" smtClean="0">
                <a:solidFill>
                  <a:srgbClr val="FF0000"/>
                </a:solidFill>
              </a:rPr>
              <a:t>що роблю?   що робив? що робитимемо?</a:t>
            </a:r>
          </a:p>
          <a:p>
            <a:pPr eaLnBrk="1" hangingPunct="1">
              <a:buFontTx/>
              <a:buNone/>
              <a:defRPr/>
            </a:pPr>
            <a:endParaRPr lang="uk-UA" sz="2400" u="sng" dirty="0" smtClean="0">
              <a:solidFill>
                <a:srgbClr val="3333FF"/>
              </a:solidFill>
            </a:endParaRPr>
          </a:p>
          <a:p>
            <a:pPr eaLnBrk="1" hangingPunct="1">
              <a:buFontTx/>
              <a:buNone/>
              <a:defRPr/>
            </a:pPr>
            <a:r>
              <a:rPr lang="uk-UA" sz="2400" u="sng" dirty="0" smtClean="0">
                <a:solidFill>
                  <a:srgbClr val="3333FF"/>
                </a:solidFill>
              </a:rPr>
              <a:t>Наприклад</a:t>
            </a:r>
            <a:r>
              <a:rPr lang="uk-UA" sz="2400" dirty="0" smtClean="0">
                <a:solidFill>
                  <a:srgbClr val="3333FF"/>
                </a:solidFill>
              </a:rPr>
              <a:t>:</a:t>
            </a:r>
            <a:r>
              <a:rPr lang="uk-UA" sz="2400" dirty="0" smtClean="0"/>
              <a:t> </a:t>
            </a:r>
            <a:r>
              <a:rPr lang="uk-UA" sz="2400" i="1" dirty="0" smtClean="0">
                <a:solidFill>
                  <a:srgbClr val="7030A0"/>
                </a:solidFill>
              </a:rPr>
              <a:t>Зорі світять серед неба, горять білолиці, верба </a:t>
            </a:r>
            <a:r>
              <a:rPr lang="uk-UA" sz="2400" i="1" dirty="0" err="1" smtClean="0">
                <a:solidFill>
                  <a:srgbClr val="7030A0"/>
                </a:solidFill>
              </a:rPr>
              <a:t>слуха</a:t>
            </a:r>
            <a:r>
              <a:rPr lang="uk-UA" sz="2400" i="1" dirty="0" smtClean="0">
                <a:solidFill>
                  <a:srgbClr val="7030A0"/>
                </a:solidFill>
              </a:rPr>
              <a:t> соловейка,  дивиться в криницю.</a:t>
            </a:r>
          </a:p>
          <a:p>
            <a:pPr eaLnBrk="1" hangingPunct="1">
              <a:buFontTx/>
              <a:buNone/>
              <a:defRPr/>
            </a:pPr>
            <a:endParaRPr lang="uk-UA" dirty="0" smtClean="0">
              <a:solidFill>
                <a:schemeClr val="hlink"/>
              </a:solidFill>
            </a:endParaRPr>
          </a:p>
          <a:p>
            <a:pPr eaLnBrk="1" hangingPunct="1">
              <a:buFontTx/>
              <a:buNone/>
              <a:defRPr/>
            </a:pPr>
            <a:endParaRPr lang="ru-RU" dirty="0" smtClean="0"/>
          </a:p>
        </p:txBody>
      </p:sp>
      <p:sp>
        <p:nvSpPr>
          <p:cNvPr id="19471" name="WordArt 15"/>
          <p:cNvSpPr>
            <a:spLocks noChangeArrowheads="1" noChangeShapeType="1" noTextEdit="1"/>
          </p:cNvSpPr>
          <p:nvPr/>
        </p:nvSpPr>
        <p:spPr bwMode="auto">
          <a:xfrm>
            <a:off x="762000" y="381000"/>
            <a:ext cx="181927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6. </a:t>
            </a:r>
            <a:r>
              <a:rPr lang="ru-RU" sz="3600" kern="10" dirty="0" err="1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Спосіб</a:t>
            </a:r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</a:t>
            </a:r>
          </a:p>
        </p:txBody>
      </p:sp>
      <p:sp>
        <p:nvSpPr>
          <p:cNvPr id="19472" name="WordArt 16" descr="Белый мрамор"/>
          <p:cNvSpPr>
            <a:spLocks noChangeArrowheads="1" noChangeShapeType="1" noTextEdit="1"/>
          </p:cNvSpPr>
          <p:nvPr/>
        </p:nvSpPr>
        <p:spPr bwMode="auto">
          <a:xfrm>
            <a:off x="152400" y="1600200"/>
            <a:ext cx="6858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solidFill>
                  <a:srgbClr val="D20FE1"/>
                </a:solidFill>
                <a:latin typeface="Arial"/>
                <a:cs typeface="Arial"/>
              </a:rPr>
              <a:t>А)</a:t>
            </a:r>
            <a:r>
              <a:rPr lang="ru-RU" sz="3600" kern="10" dirty="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 </a:t>
            </a:r>
          </a:p>
        </p:txBody>
      </p:sp>
      <p:sp>
        <p:nvSpPr>
          <p:cNvPr id="19473" name="WordArt 17"/>
          <p:cNvSpPr>
            <a:spLocks noChangeArrowheads="1" noChangeShapeType="1" noTextEdit="1"/>
          </p:cNvSpPr>
          <p:nvPr/>
        </p:nvSpPr>
        <p:spPr bwMode="auto">
          <a:xfrm>
            <a:off x="533400" y="5334000"/>
            <a:ext cx="7486650" cy="9144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Змінюється за часами, особами, числами і родами.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800" smtClean="0">
                <a:solidFill>
                  <a:srgbClr val="C00000"/>
                </a:solidFill>
              </a:rPr>
              <a:t>7</a:t>
            </a:fld>
            <a:endParaRPr lang="ru-RU" sz="18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6272034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1" grpId="0"/>
      <p:bldP spid="19472" grpId="0"/>
      <p:bldP spid="1947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7" name="Rectangle 9"/>
          <p:cNvSpPr>
            <a:spLocks noGrp="1" noChangeArrowheads="1"/>
          </p:cNvSpPr>
          <p:nvPr>
            <p:ph sz="quarter" idx="4294967295"/>
          </p:nvPr>
        </p:nvSpPr>
        <p:spPr>
          <a:xfrm>
            <a:off x="892680" y="381000"/>
            <a:ext cx="8229600" cy="57451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2400" b="1" dirty="0" smtClean="0">
                <a:solidFill>
                  <a:srgbClr val="00CC00"/>
                </a:solidFill>
              </a:rPr>
              <a:t>Умовний</a:t>
            </a:r>
            <a:r>
              <a:rPr lang="uk-UA" sz="2400" dirty="0" smtClean="0"/>
              <a:t> – виражає дію чи стан, бажані або можливі за певних умов, і відповідає на питання: </a:t>
            </a:r>
            <a:r>
              <a:rPr lang="uk-UA" sz="2400" b="1" i="1" dirty="0" smtClean="0">
                <a:solidFill>
                  <a:srgbClr val="FF0000"/>
                </a:solidFill>
              </a:rPr>
              <a:t>що зробив би? що робила б? що зробили б?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2400" u="sng" dirty="0" smtClean="0">
                <a:solidFill>
                  <a:srgbClr val="3333FF"/>
                </a:solidFill>
              </a:rPr>
              <a:t>Наприклад:</a:t>
            </a:r>
            <a:r>
              <a:rPr lang="uk-UA" sz="2400" dirty="0" smtClean="0"/>
              <a:t> </a:t>
            </a:r>
            <a:r>
              <a:rPr lang="uk-UA" sz="2400" i="1" dirty="0" smtClean="0">
                <a:solidFill>
                  <a:srgbClr val="7030A0"/>
                </a:solidFill>
              </a:rPr>
              <a:t>Пішов би я в Україну, пішов би додому…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uk-UA" sz="2400" dirty="0" smtClean="0">
              <a:solidFill>
                <a:srgbClr val="66FF33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uk-UA" sz="2400" dirty="0" smtClean="0">
              <a:solidFill>
                <a:srgbClr val="66FF33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2400" dirty="0" smtClean="0">
                <a:solidFill>
                  <a:srgbClr val="00CC00"/>
                </a:solidFill>
              </a:rPr>
              <a:t>Наказовий</a:t>
            </a:r>
            <a:r>
              <a:rPr lang="uk-UA" sz="2400" dirty="0" smtClean="0"/>
              <a:t> – виражає наказ прохання, пораду, заклик до виконання дії, і відповідає на питання: </a:t>
            </a:r>
            <a:r>
              <a:rPr lang="uk-UA" sz="2400" b="1" i="1" dirty="0" smtClean="0">
                <a:solidFill>
                  <a:srgbClr val="FF0000"/>
                </a:solidFill>
              </a:rPr>
              <a:t>що роби? що зроби? що робімо? що робіть? що зробіть?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2400" u="sng" dirty="0" smtClean="0">
                <a:solidFill>
                  <a:srgbClr val="3333FF"/>
                </a:solidFill>
              </a:rPr>
              <a:t>Наприклад:</a:t>
            </a:r>
            <a:r>
              <a:rPr lang="uk-UA" sz="2400" dirty="0" smtClean="0"/>
              <a:t> </a:t>
            </a:r>
            <a:r>
              <a:rPr lang="uk-UA" sz="2400" i="1" dirty="0" smtClean="0">
                <a:solidFill>
                  <a:srgbClr val="7030A0"/>
                </a:solidFill>
              </a:rPr>
              <a:t>Правди в брехні не розмішуй.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2400" i="1" dirty="0" smtClean="0">
                <a:solidFill>
                  <a:srgbClr val="7030A0"/>
                </a:solidFill>
              </a:rPr>
              <a:t>                  Вогонь і жар душі у слово перелий.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2400" i="1" dirty="0" smtClean="0">
                <a:solidFill>
                  <a:srgbClr val="7030A0"/>
                </a:solidFill>
              </a:rPr>
              <a:t>                  Ходімо в ліс. 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2400" i="1" dirty="0" smtClean="0">
                <a:solidFill>
                  <a:srgbClr val="7030A0"/>
                </a:solidFill>
              </a:rPr>
              <a:t>                 Посадімо сад.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2400" i="1" dirty="0" smtClean="0">
                <a:solidFill>
                  <a:srgbClr val="7030A0"/>
                </a:solidFill>
              </a:rPr>
              <a:t>                 Мерщій біжіть сюди.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ru-RU" sz="2800" i="1" dirty="0" smtClean="0">
              <a:solidFill>
                <a:schemeClr val="hlink"/>
              </a:solidFill>
            </a:endParaRPr>
          </a:p>
        </p:txBody>
      </p:sp>
      <p:sp>
        <p:nvSpPr>
          <p:cNvPr id="22538" name="WordArt 10" descr="Белый мрамор"/>
          <p:cNvSpPr>
            <a:spLocks noChangeArrowheads="1" noChangeShapeType="1" noTextEdit="1"/>
          </p:cNvSpPr>
          <p:nvPr/>
        </p:nvSpPr>
        <p:spPr bwMode="auto">
          <a:xfrm>
            <a:off x="290512" y="426339"/>
            <a:ext cx="5810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r"/>
            <a:r>
              <a:rPr lang="ru-RU" sz="3600" kern="10" dirty="0">
                <a:ln w="9525">
                  <a:round/>
                  <a:headEnd/>
                  <a:tailEnd/>
                </a:ln>
                <a:solidFill>
                  <a:srgbClr val="D20FE1"/>
                </a:solidFill>
                <a:latin typeface="Arial"/>
                <a:cs typeface="Arial"/>
              </a:rPr>
              <a:t>Б) </a:t>
            </a:r>
          </a:p>
        </p:txBody>
      </p:sp>
      <p:sp>
        <p:nvSpPr>
          <p:cNvPr id="22539" name="WordArt 11" descr="Белый мрамор"/>
          <p:cNvSpPr>
            <a:spLocks noChangeArrowheads="1" noChangeShapeType="1" noTextEdit="1"/>
          </p:cNvSpPr>
          <p:nvPr/>
        </p:nvSpPr>
        <p:spPr bwMode="auto">
          <a:xfrm>
            <a:off x="290512" y="2828544"/>
            <a:ext cx="5810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solidFill>
                  <a:srgbClr val="D20FE1"/>
                </a:solidFill>
                <a:latin typeface="Arial"/>
                <a:cs typeface="Arial"/>
              </a:rPr>
              <a:t>В) </a:t>
            </a:r>
          </a:p>
        </p:txBody>
      </p:sp>
      <p:sp>
        <p:nvSpPr>
          <p:cNvPr id="22540" name="WordArt 12"/>
          <p:cNvSpPr>
            <a:spLocks noChangeArrowheads="1" noChangeShapeType="1" noTextEdit="1"/>
          </p:cNvSpPr>
          <p:nvPr/>
        </p:nvSpPr>
        <p:spPr bwMode="auto">
          <a:xfrm>
            <a:off x="2057400" y="2133600"/>
            <a:ext cx="4829175" cy="6096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2000" kern="10" dirty="0" err="1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CC00"/>
                </a:solidFill>
                <a:latin typeface="Times New Roman"/>
                <a:cs typeface="Times New Roman"/>
              </a:rPr>
              <a:t>Змінюється</a:t>
            </a:r>
            <a:r>
              <a:rPr lang="ru-RU" sz="2000" kern="10" dirty="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CC00"/>
                </a:solidFill>
                <a:latin typeface="Times New Roman"/>
                <a:cs typeface="Times New Roman"/>
              </a:rPr>
              <a:t> за родами та числами</a:t>
            </a:r>
            <a:r>
              <a:rPr lang="ru-RU" sz="2000" kern="10" dirty="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22541" name="WordArt 13"/>
          <p:cNvSpPr>
            <a:spLocks noChangeArrowheads="1" noChangeShapeType="1" noTextEdit="1"/>
          </p:cNvSpPr>
          <p:nvPr/>
        </p:nvSpPr>
        <p:spPr bwMode="auto">
          <a:xfrm>
            <a:off x="1981200" y="5949280"/>
            <a:ext cx="4800600" cy="6096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2000" kern="10" dirty="0" err="1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CC00"/>
                </a:solidFill>
                <a:latin typeface="Times New Roman"/>
                <a:cs typeface="Times New Roman"/>
              </a:rPr>
              <a:t>Змінюється</a:t>
            </a:r>
            <a:r>
              <a:rPr lang="ru-RU" sz="2000" kern="10" dirty="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CC00"/>
                </a:solidFill>
                <a:latin typeface="Times New Roman"/>
                <a:cs typeface="Times New Roman"/>
              </a:rPr>
              <a:t> за особами та числами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smtClean="0">
                <a:solidFill>
                  <a:srgbClr val="C00000"/>
                </a:solidFill>
              </a:rPr>
              <a:t>8</a:t>
            </a:fld>
            <a:endParaRPr lang="ru-RU" sz="14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614106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225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25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25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25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5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5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225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25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25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25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25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25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25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25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253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25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25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25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253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25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25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25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253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225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25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25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253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8" grpId="0"/>
      <p:bldP spid="22539" grpId="0" animBg="1"/>
      <p:bldP spid="22540" grpId="0" animBg="1"/>
      <p:bldP spid="225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914400"/>
            <a:ext cx="9144000" cy="59436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endParaRPr lang="uk-UA" sz="2400" dirty="0" smtClean="0"/>
          </a:p>
          <a:p>
            <a:pPr eaLnBrk="1" hangingPunct="1">
              <a:buFontTx/>
              <a:buNone/>
              <a:defRPr/>
            </a:pPr>
            <a:endParaRPr lang="uk-UA" sz="2400" dirty="0" smtClean="0"/>
          </a:p>
          <a:p>
            <a:pPr eaLnBrk="1" hangingPunct="1">
              <a:buFontTx/>
              <a:buNone/>
              <a:defRPr/>
            </a:pPr>
            <a:r>
              <a:rPr lang="uk-UA" sz="2800" dirty="0" smtClean="0"/>
              <a:t>має закінчення -</a:t>
            </a:r>
            <a:r>
              <a:rPr lang="ru-RU" sz="2800" i="1" dirty="0" err="1" smtClean="0">
                <a:solidFill>
                  <a:srgbClr val="FF0000"/>
                </a:solidFill>
              </a:rPr>
              <a:t>уть</a:t>
            </a:r>
            <a:r>
              <a:rPr lang="uk-UA" sz="2800" dirty="0" smtClean="0"/>
              <a:t>, або </a:t>
            </a:r>
            <a:r>
              <a:rPr lang="uk-UA" sz="2800" dirty="0" err="1" smtClean="0"/>
              <a:t>-</a:t>
            </a:r>
            <a:r>
              <a:rPr lang="uk-UA" sz="2800" i="1" dirty="0" err="1" smtClean="0">
                <a:solidFill>
                  <a:srgbClr val="FF0000"/>
                </a:solidFill>
              </a:rPr>
              <a:t>ють</a:t>
            </a:r>
            <a:r>
              <a:rPr lang="uk-UA" sz="2800" dirty="0" smtClean="0"/>
              <a:t>: </a:t>
            </a:r>
            <a:r>
              <a:rPr lang="uk-UA" sz="2800" i="1" dirty="0" smtClean="0">
                <a:solidFill>
                  <a:srgbClr val="7030A0"/>
                </a:solidFill>
              </a:rPr>
              <a:t>можуть, знають</a:t>
            </a:r>
            <a:r>
              <a:rPr lang="uk-UA" sz="2800" dirty="0" smtClean="0"/>
              <a:t>. 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/>
              <a:t>В усіх особових закінченнях дієслова мають літеру </a:t>
            </a:r>
            <a:r>
              <a:rPr lang="uk-UA" sz="2800" b="1" dirty="0" smtClean="0"/>
              <a:t>Е</a:t>
            </a:r>
            <a:r>
              <a:rPr lang="uk-UA" sz="2800" dirty="0" smtClean="0"/>
              <a:t> або </a:t>
            </a:r>
            <a:r>
              <a:rPr lang="uk-UA" sz="2800" b="1" dirty="0" smtClean="0"/>
              <a:t>Є</a:t>
            </a:r>
            <a:r>
              <a:rPr lang="uk-UA" sz="2800" dirty="0" smtClean="0"/>
              <a:t>: </a:t>
            </a:r>
            <a:r>
              <a:rPr lang="uk-UA" sz="2800" i="1" dirty="0" smtClean="0">
                <a:solidFill>
                  <a:srgbClr val="7030A0"/>
                </a:solidFill>
              </a:rPr>
              <a:t>їдеш</a:t>
            </a:r>
            <a:r>
              <a:rPr lang="uk-UA" sz="2800" dirty="0" smtClean="0">
                <a:solidFill>
                  <a:srgbClr val="7030A0"/>
                </a:solidFill>
              </a:rPr>
              <a:t>, </a:t>
            </a:r>
            <a:r>
              <a:rPr lang="uk-UA" sz="2800" i="1" dirty="0" smtClean="0">
                <a:solidFill>
                  <a:srgbClr val="7030A0"/>
                </a:solidFill>
              </a:rPr>
              <a:t>малюєш</a:t>
            </a:r>
            <a:r>
              <a:rPr lang="uk-UA" sz="2800" dirty="0" smtClean="0">
                <a:solidFill>
                  <a:srgbClr val="7030A0"/>
                </a:solidFill>
              </a:rPr>
              <a:t>.</a:t>
            </a:r>
          </a:p>
          <a:p>
            <a:pPr eaLnBrk="1" hangingPunct="1">
              <a:buFontTx/>
              <a:buNone/>
              <a:defRPr/>
            </a:pPr>
            <a:endParaRPr lang="uk-UA" sz="2800" dirty="0" smtClean="0">
              <a:solidFill>
                <a:schemeClr val="folHlink"/>
              </a:solidFill>
            </a:endParaRPr>
          </a:p>
          <a:p>
            <a:pPr eaLnBrk="1" hangingPunct="1">
              <a:buFontTx/>
              <a:buNone/>
              <a:defRPr/>
            </a:pPr>
            <a:endParaRPr lang="uk-UA" sz="2400" dirty="0" smtClean="0">
              <a:solidFill>
                <a:schemeClr val="folHlink"/>
              </a:solidFill>
            </a:endParaRPr>
          </a:p>
          <a:p>
            <a:pPr eaLnBrk="1" hangingPunct="1">
              <a:buFontTx/>
              <a:buNone/>
              <a:defRPr/>
            </a:pPr>
            <a:endParaRPr lang="uk-UA" sz="2400" dirty="0" smtClean="0"/>
          </a:p>
          <a:p>
            <a:pPr eaLnBrk="1" hangingPunct="1">
              <a:buFontTx/>
              <a:buNone/>
              <a:defRPr/>
            </a:pPr>
            <a:r>
              <a:rPr lang="uk-UA" sz="2800" dirty="0" smtClean="0"/>
              <a:t>має закінчення </a:t>
            </a:r>
            <a:r>
              <a:rPr lang="uk-UA" sz="2800" dirty="0" err="1" smtClean="0"/>
              <a:t>–</a:t>
            </a:r>
            <a:r>
              <a:rPr lang="uk-UA" sz="2800" i="1" dirty="0" err="1" smtClean="0">
                <a:solidFill>
                  <a:srgbClr val="FF0000"/>
                </a:solidFill>
              </a:rPr>
              <a:t>ать</a:t>
            </a:r>
            <a:r>
              <a:rPr lang="uk-UA" sz="2800" dirty="0" smtClean="0"/>
              <a:t>, або </a:t>
            </a:r>
            <a:r>
              <a:rPr lang="uk-UA" sz="2800" dirty="0" err="1" smtClean="0"/>
              <a:t>–</a:t>
            </a:r>
            <a:r>
              <a:rPr lang="uk-UA" sz="2800" i="1" dirty="0" err="1" smtClean="0">
                <a:solidFill>
                  <a:srgbClr val="FF0000"/>
                </a:solidFill>
              </a:rPr>
              <a:t>ять</a:t>
            </a:r>
            <a:r>
              <a:rPr lang="uk-UA" sz="2800" dirty="0" smtClean="0"/>
              <a:t>: </a:t>
            </a:r>
            <a:r>
              <a:rPr lang="uk-UA" sz="2800" i="1" dirty="0" smtClean="0">
                <a:solidFill>
                  <a:srgbClr val="7030A0"/>
                </a:solidFill>
              </a:rPr>
              <a:t>лет</a:t>
            </a:r>
            <a:r>
              <a:rPr lang="uk-UA" sz="2800" i="1" u="sng" dirty="0" smtClean="0">
                <a:solidFill>
                  <a:srgbClr val="7030A0"/>
                </a:solidFill>
              </a:rPr>
              <a:t>ять</a:t>
            </a:r>
            <a:r>
              <a:rPr lang="uk-UA" sz="2800" i="1" dirty="0" smtClean="0">
                <a:solidFill>
                  <a:srgbClr val="7030A0"/>
                </a:solidFill>
              </a:rPr>
              <a:t>, сто</a:t>
            </a:r>
            <a:r>
              <a:rPr lang="uk-UA" sz="2800" i="1" u="sng" dirty="0" smtClean="0">
                <a:solidFill>
                  <a:srgbClr val="7030A0"/>
                </a:solidFill>
              </a:rPr>
              <a:t>ять</a:t>
            </a:r>
            <a:r>
              <a:rPr lang="uk-UA" sz="2800" dirty="0" smtClean="0">
                <a:solidFill>
                  <a:srgbClr val="7030A0"/>
                </a:solidFill>
              </a:rPr>
              <a:t>, леж</a:t>
            </a:r>
            <a:r>
              <a:rPr lang="uk-UA" sz="2800" u="sng" dirty="0" smtClean="0">
                <a:solidFill>
                  <a:srgbClr val="7030A0"/>
                </a:solidFill>
              </a:rPr>
              <a:t>ать</a:t>
            </a:r>
          </a:p>
          <a:p>
            <a:pPr eaLnBrk="1" hangingPunct="1">
              <a:buFontTx/>
              <a:buNone/>
              <a:defRPr/>
            </a:pPr>
            <a:r>
              <a:rPr lang="uk-UA" sz="2800" dirty="0" smtClean="0"/>
              <a:t>В особових закінченнях дієслова мають літеру </a:t>
            </a:r>
            <a:r>
              <a:rPr lang="uk-UA" sz="2800" b="1" dirty="0" smtClean="0"/>
              <a:t>И</a:t>
            </a:r>
            <a:r>
              <a:rPr lang="uk-UA" sz="2800" dirty="0" smtClean="0"/>
              <a:t> або </a:t>
            </a:r>
            <a:r>
              <a:rPr lang="uk-UA" sz="2800" b="1" dirty="0" smtClean="0"/>
              <a:t>Ї</a:t>
            </a:r>
            <a:r>
              <a:rPr lang="uk-UA" sz="2800" dirty="0" smtClean="0"/>
              <a:t>: </a:t>
            </a:r>
            <a:r>
              <a:rPr lang="uk-UA" sz="2800" i="1" dirty="0" smtClean="0">
                <a:solidFill>
                  <a:schemeClr val="accent1"/>
                </a:solidFill>
              </a:rPr>
              <a:t>леж</a:t>
            </a:r>
            <a:r>
              <a:rPr lang="uk-UA" sz="2800" i="1" u="sng" dirty="0" smtClean="0">
                <a:solidFill>
                  <a:schemeClr val="accent1"/>
                </a:solidFill>
              </a:rPr>
              <a:t>и</a:t>
            </a:r>
            <a:r>
              <a:rPr lang="uk-UA" sz="2800" i="1" dirty="0" smtClean="0">
                <a:solidFill>
                  <a:schemeClr val="accent1"/>
                </a:solidFill>
              </a:rPr>
              <a:t>ш, сто</a:t>
            </a:r>
            <a:r>
              <a:rPr lang="uk-UA" sz="2800" i="1" u="sng" dirty="0" smtClean="0">
                <a:solidFill>
                  <a:schemeClr val="accent1"/>
                </a:solidFill>
              </a:rPr>
              <a:t>ї</a:t>
            </a:r>
            <a:r>
              <a:rPr lang="uk-UA" sz="2800" i="1" dirty="0" smtClean="0">
                <a:solidFill>
                  <a:schemeClr val="accent1"/>
                </a:solidFill>
              </a:rPr>
              <a:t>ш</a:t>
            </a:r>
            <a:r>
              <a:rPr lang="uk-UA" sz="2800" dirty="0" smtClean="0">
                <a:solidFill>
                  <a:schemeClr val="accent1"/>
                </a:solidFill>
              </a:rPr>
              <a:t>.</a:t>
            </a:r>
            <a:endParaRPr lang="ru-RU" sz="2800" dirty="0" smtClean="0">
              <a:solidFill>
                <a:schemeClr val="accent1"/>
              </a:solidFill>
            </a:endParaRPr>
          </a:p>
        </p:txBody>
      </p:sp>
      <p:sp>
        <p:nvSpPr>
          <p:cNvPr id="32772" name="WordArt 4"/>
          <p:cNvSpPr>
            <a:spLocks noChangeArrowheads="1" noChangeShapeType="1" noTextEdit="1"/>
          </p:cNvSpPr>
          <p:nvPr/>
        </p:nvSpPr>
        <p:spPr bwMode="auto">
          <a:xfrm>
            <a:off x="152400" y="304800"/>
            <a:ext cx="8763000" cy="6572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Д і є с л о в а   д і л я т ь с я   н а:</a:t>
            </a:r>
          </a:p>
        </p:txBody>
      </p:sp>
      <p:sp>
        <p:nvSpPr>
          <p:cNvPr id="32774" name="WordArt 6"/>
          <p:cNvSpPr>
            <a:spLocks noChangeArrowheads="1" noChangeShapeType="1" noTextEdit="1"/>
          </p:cNvSpPr>
          <p:nvPr/>
        </p:nvSpPr>
        <p:spPr bwMode="auto">
          <a:xfrm>
            <a:off x="228600" y="1143000"/>
            <a:ext cx="2819400" cy="914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перша дієвідміна </a:t>
            </a:r>
          </a:p>
        </p:txBody>
      </p:sp>
      <p:sp>
        <p:nvSpPr>
          <p:cNvPr id="32775" name="WordArt 7"/>
          <p:cNvSpPr>
            <a:spLocks noChangeArrowheads="1" noChangeShapeType="1" noTextEdit="1"/>
          </p:cNvSpPr>
          <p:nvPr/>
        </p:nvSpPr>
        <p:spPr bwMode="auto">
          <a:xfrm>
            <a:off x="240072" y="3356992"/>
            <a:ext cx="2438400" cy="9906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друга </a:t>
            </a:r>
            <a:r>
              <a:rPr lang="ru-RU" sz="3600" kern="10" dirty="0" err="1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дієвідміна</a:t>
            </a:r>
            <a:r>
              <a:rPr lang="ru-RU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smtClean="0">
                <a:solidFill>
                  <a:srgbClr val="C00000"/>
                </a:solidFill>
              </a:rPr>
              <a:t>9</a:t>
            </a:fld>
            <a:endParaRPr lang="ru-RU" sz="14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8835056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4" grpId="0" animBg="1"/>
      <p:bldP spid="3277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179512" y="1600200"/>
            <a:ext cx="8431088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uk-UA" sz="3600" b="1" i="1" dirty="0" smtClean="0">
              <a:solidFill>
                <a:srgbClr val="FFFF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sz="4400" b="1" i="1" dirty="0" smtClean="0">
                <a:solidFill>
                  <a:srgbClr val="00CC00"/>
                </a:solidFill>
              </a:rPr>
              <a:t>У реченнях дієслова найчастіше виконують роль присудків.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uk-UA" sz="4400" u="sng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uk-UA" sz="4400" u="sng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uk-UA" sz="1800" u="sng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uk-UA" u="sng" dirty="0" smtClean="0">
                <a:solidFill>
                  <a:srgbClr val="3333FF"/>
                </a:solidFill>
              </a:rPr>
              <a:t>Наприклад:</a:t>
            </a:r>
            <a:r>
              <a:rPr lang="uk-UA" dirty="0" smtClean="0"/>
              <a:t> </a:t>
            </a:r>
            <a:r>
              <a:rPr lang="uk-UA" i="1" dirty="0" smtClean="0">
                <a:solidFill>
                  <a:srgbClr val="7030A0"/>
                </a:solidFill>
              </a:rPr>
              <a:t>Чужих країв ніколи я не   бачив.</a:t>
            </a:r>
            <a:endParaRPr lang="ru-RU" i="1" dirty="0" smtClean="0">
              <a:solidFill>
                <a:srgbClr val="7030A0"/>
              </a:solidFill>
            </a:endParaRPr>
          </a:p>
        </p:txBody>
      </p:sp>
      <p:sp>
        <p:nvSpPr>
          <p:cNvPr id="27653" name="WordArt 5"/>
          <p:cNvSpPr>
            <a:spLocks noChangeArrowheads="1" noChangeShapeType="1" noTextEdit="1"/>
          </p:cNvSpPr>
          <p:nvPr/>
        </p:nvSpPr>
        <p:spPr bwMode="auto">
          <a:xfrm>
            <a:off x="762000" y="304800"/>
            <a:ext cx="7772400" cy="9144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</a:rPr>
              <a:t>С и н т а к  с и ч  н а    р о л  ь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smtClean="0">
                <a:solidFill>
                  <a:srgbClr val="C00000"/>
                </a:solidFill>
              </a:rPr>
              <a:t>10</a:t>
            </a:fld>
            <a:endParaRPr lang="ru-RU" sz="14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7645146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200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107504" y="838200"/>
            <a:ext cx="9036496" cy="6019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uk-UA" sz="2400" dirty="0" smtClean="0">
                <a:solidFill>
                  <a:srgbClr val="0000FF"/>
                </a:solidFill>
              </a:rPr>
              <a:t>1. Початкова форма, на яке питання відповідає.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uk-UA" sz="2400" dirty="0" smtClean="0">
                <a:solidFill>
                  <a:srgbClr val="0000FF"/>
                </a:solidFill>
              </a:rPr>
              <a:t>2. Дієслівна форма: інфінітив, особова форма, рід, безособові дієслова, </a:t>
            </a:r>
            <a:r>
              <a:rPr lang="uk-UA" sz="2400" dirty="0" err="1" smtClean="0">
                <a:solidFill>
                  <a:srgbClr val="0000FF"/>
                </a:solidFill>
              </a:rPr>
              <a:t>дієслова</a:t>
            </a:r>
            <a:r>
              <a:rPr lang="uk-UA" sz="2400" dirty="0" smtClean="0">
                <a:solidFill>
                  <a:srgbClr val="0000FF"/>
                </a:solidFill>
              </a:rPr>
              <a:t> на </a:t>
            </a:r>
            <a:r>
              <a:rPr lang="uk-UA" sz="2400" dirty="0" err="1" smtClean="0">
                <a:solidFill>
                  <a:srgbClr val="0000FF"/>
                </a:solidFill>
              </a:rPr>
              <a:t>-но-</a:t>
            </a:r>
            <a:r>
              <a:rPr lang="uk-UA" sz="2400" dirty="0" smtClean="0">
                <a:solidFill>
                  <a:srgbClr val="0000FF"/>
                </a:solidFill>
              </a:rPr>
              <a:t>, </a:t>
            </a:r>
            <a:r>
              <a:rPr lang="uk-UA" sz="2400" dirty="0" err="1" smtClean="0">
                <a:solidFill>
                  <a:srgbClr val="0000FF"/>
                </a:solidFill>
              </a:rPr>
              <a:t>-то-</a:t>
            </a:r>
            <a:r>
              <a:rPr lang="uk-UA" sz="2400" dirty="0" smtClean="0">
                <a:solidFill>
                  <a:srgbClr val="0000FF"/>
                </a:solidFill>
              </a:rPr>
              <a:t>, дієприкметник, дієприслівник.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uk-UA" sz="2400" dirty="0" smtClean="0">
                <a:solidFill>
                  <a:srgbClr val="0000FF"/>
                </a:solidFill>
              </a:rPr>
              <a:t>3. Вид доконаний, недоконаний.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uk-UA" sz="2400" dirty="0" smtClean="0">
                <a:solidFill>
                  <a:srgbClr val="0000FF"/>
                </a:solidFill>
              </a:rPr>
              <a:t>4. Спосіб: дійсний, умовний, наказовий.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uk-UA" sz="2400" dirty="0" smtClean="0">
                <a:solidFill>
                  <a:srgbClr val="0000FF"/>
                </a:solidFill>
              </a:rPr>
              <a:t>5. Час: теперішній, минулий, майбутній (проста, складна чи складена форма)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uk-UA" sz="2400" dirty="0" smtClean="0">
                <a:solidFill>
                  <a:srgbClr val="0000FF"/>
                </a:solidFill>
              </a:rPr>
              <a:t>6. Якщо теперішній чи майбутній час, то треба визначити особу і число: 1-ша, 2-га, 3-тя особа однини чи множини.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uk-UA" sz="2400" dirty="0" smtClean="0">
                <a:solidFill>
                  <a:srgbClr val="0000FF"/>
                </a:solidFill>
              </a:rPr>
              <a:t>7. Якщо минулий час, умовний спосіб, то треба визначити рід в однині.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uk-UA" sz="2400" dirty="0" smtClean="0">
                <a:solidFill>
                  <a:srgbClr val="0000FF"/>
                </a:solidFill>
              </a:rPr>
              <a:t>8. Дієвідміна: перша, друга.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uk-UA" sz="2400" dirty="0" smtClean="0">
                <a:solidFill>
                  <a:srgbClr val="0000FF"/>
                </a:solidFill>
              </a:rPr>
              <a:t>9. Якщо дієприкметник, то назвати такі граматичні ознаки: активний чи пасивний, час, вид, рід, число, відмінок.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uk-UA" sz="2400" dirty="0" smtClean="0">
                <a:solidFill>
                  <a:srgbClr val="0000FF"/>
                </a:solidFill>
              </a:rPr>
              <a:t>10. Якщо дієприслівник, то назвати такі граматичні ознаки: час, вид.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uk-UA" sz="2400" dirty="0" smtClean="0">
                <a:solidFill>
                  <a:srgbClr val="0000FF"/>
                </a:solidFill>
              </a:rPr>
              <a:t>11. Синтаксична роль у реченні.</a:t>
            </a:r>
            <a:endParaRPr lang="ru-RU" sz="2400" dirty="0" smtClean="0">
              <a:solidFill>
                <a:srgbClr val="0000FF"/>
              </a:solidFill>
            </a:endParaRPr>
          </a:p>
        </p:txBody>
      </p:sp>
      <p:sp>
        <p:nvSpPr>
          <p:cNvPr id="33796" name="WordArt 4"/>
          <p:cNvSpPr>
            <a:spLocks noChangeArrowheads="1" noChangeShapeType="1" noTextEdit="1"/>
          </p:cNvSpPr>
          <p:nvPr/>
        </p:nvSpPr>
        <p:spPr bwMode="auto">
          <a:xfrm>
            <a:off x="196655" y="188640"/>
            <a:ext cx="8712969" cy="64536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ru-RU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Impact"/>
              </a:rPr>
              <a:t>С х е м а    м о р ф о л о г і ч н о г о    а н а л і з у    д і є с л о в а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smtClean="0">
                <a:solidFill>
                  <a:srgbClr val="C00000"/>
                </a:solidFill>
              </a:rPr>
              <a:t>11</a:t>
            </a:fld>
            <a:endParaRPr lang="ru-RU" sz="14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8061511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9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4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6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17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smtClean="0">
                <a:solidFill>
                  <a:srgbClr val="C00000"/>
                </a:solidFill>
              </a:rPr>
              <a:t>12</a:t>
            </a:fld>
            <a:endParaRPr lang="ru-RU" sz="1400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916832"/>
            <a:ext cx="69127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Вправа №1           </a:t>
            </a:r>
            <a:r>
              <a:rPr lang="uk-UA" sz="3200" b="1" u="sng" dirty="0" smtClean="0">
                <a:solidFill>
                  <a:srgbClr val="D20FE1"/>
                </a:solidFill>
              </a:rPr>
              <a:t>Мозковий штурм</a:t>
            </a:r>
            <a:endParaRPr lang="uk-UA" sz="3200" dirty="0" smtClean="0">
              <a:solidFill>
                <a:srgbClr val="D20FE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Утворіть </a:t>
            </a:r>
            <a:r>
              <a:rPr lang="uk-UA" sz="32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всі часові форми </a:t>
            </a:r>
            <a:r>
              <a:rPr lang="uk-UA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слова:</a:t>
            </a:r>
            <a:r>
              <a:rPr lang="uk-UA" sz="32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2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щебетати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29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23528" y="404664"/>
            <a:ext cx="8424936" cy="6048672"/>
          </a:xfrm>
        </p:spPr>
        <p:txBody>
          <a:bodyPr>
            <a:normAutofit/>
          </a:bodyPr>
          <a:lstStyle/>
          <a:p>
            <a:pPr algn="l"/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Вправа№2                        </a:t>
            </a:r>
            <a:r>
              <a:rPr lang="uk-UA" b="1" u="sng" dirty="0" smtClean="0">
                <a:solidFill>
                  <a:srgbClr val="D20FE1"/>
                </a:solidFill>
              </a:rPr>
              <a:t>Знайди мене</a:t>
            </a:r>
            <a:endParaRPr lang="uk-UA" b="1" dirty="0" smtClean="0">
              <a:solidFill>
                <a:srgbClr val="D20FE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uk-UA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Визначити часові форми дієслів дійсного способу, виділити характерні граматичні показники (особа, число, рід):</a:t>
            </a:r>
          </a:p>
          <a:p>
            <a:pPr marL="342900" indent="-342900" algn="l">
              <a:buAutoNum type="arabicPeriod"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Правда очі коле. </a:t>
            </a:r>
          </a:p>
          <a:p>
            <a:pPr marL="342900" indent="-342900" algn="l">
              <a:buAutoNum type="arabicPeriod"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 посієш, те й збережеш. </a:t>
            </a:r>
          </a:p>
          <a:p>
            <a:pPr marL="342900" indent="-342900" algn="l">
              <a:buAutoNum type="arabicPeriod"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Сивина навчить </a:t>
            </a:r>
            <a:r>
              <a:rPr lang="uk-UA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кохну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мить берегти. </a:t>
            </a:r>
          </a:p>
          <a:p>
            <a:pPr marL="342900" indent="-342900" algn="l">
              <a:buAutoNum type="arabicPeriod"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Високо літав, та низько впав. </a:t>
            </a:r>
          </a:p>
          <a:p>
            <a:pPr marL="342900" indent="-342900" algn="l">
              <a:buAutoNum type="arabicPeriod"/>
            </a:pPr>
            <a:r>
              <a:rPr lang="uk-UA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Пошануєш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батька і неньку, то буде тобі скрізь гладенько.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buAutoNum type="arabicPeriod" startAt="6"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Задер носа, що й кочергою не дістанеш.</a:t>
            </a:r>
          </a:p>
          <a:p>
            <a:pPr algn="l"/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   Чого Івась не навчиться, того й Іван не знатиме.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smtClean="0">
                <a:solidFill>
                  <a:srgbClr val="C00000"/>
                </a:solidFill>
              </a:rPr>
              <a:t>13</a:t>
            </a:fld>
            <a:endParaRPr lang="ru-RU" sz="1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58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smtClean="0">
                <a:solidFill>
                  <a:srgbClr val="C00000"/>
                </a:solidFill>
              </a:rPr>
              <a:t>14</a:t>
            </a:fld>
            <a:endParaRPr lang="ru-RU" sz="1400" dirty="0">
              <a:solidFill>
                <a:srgbClr val="C00000"/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238125" y="276225"/>
            <a:ext cx="8448675" cy="5849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Вправа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uk-UA" b="1" u="sng" dirty="0" smtClean="0">
                <a:solidFill>
                  <a:srgbClr val="D20FE1"/>
                </a:solidFill>
                <a:latin typeface="Times New Roman" pitchFamily="18" charset="0"/>
                <a:cs typeface="Times New Roman" pitchFamily="18" charset="0"/>
              </a:rPr>
              <a:t>Головоломка від дієслова</a:t>
            </a:r>
            <a:endParaRPr lang="en-US" b="1" u="sng" dirty="0" smtClean="0">
              <a:solidFill>
                <a:srgbClr val="D20FE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Утворити форми </a:t>
            </a:r>
            <a:r>
              <a:rPr lang="uk-UA" sz="2400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наказового способу</a:t>
            </a:r>
            <a:r>
              <a:rPr lang="uk-UA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виділити формотворчі афікси:</a:t>
            </a:r>
          </a:p>
          <a:p>
            <a:pPr marL="0" indent="0">
              <a:buNone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ягти, дихати, квітнути, стукнути, писати, відрізати, провітрити, вийти, вечоріти, дозволити, грати, мережити, годувати, пекти, промовити, глянути, посікти.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64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z="1400" smtClean="0">
                <a:solidFill>
                  <a:srgbClr val="C00000"/>
                </a:solidFill>
              </a:rPr>
              <a:t>15</a:t>
            </a:fld>
            <a:endParaRPr lang="ru-RU" sz="1400" dirty="0">
              <a:solidFill>
                <a:srgbClr val="C00000"/>
              </a:solidFill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251521" y="188640"/>
            <a:ext cx="8644830" cy="61565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Вправа №4                              </a:t>
            </a:r>
            <a:r>
              <a:rPr lang="uk-UA" b="1" u="sng" dirty="0">
                <a:solidFill>
                  <a:srgbClr val="D20FE1"/>
                </a:solidFill>
              </a:rPr>
              <a:t>Юні </a:t>
            </a:r>
            <a:r>
              <a:rPr lang="uk-UA" b="1" u="sng" dirty="0" smtClean="0">
                <a:solidFill>
                  <a:srgbClr val="D20FE1"/>
                </a:solidFill>
              </a:rPr>
              <a:t>пошуковці</a:t>
            </a:r>
            <a:endParaRPr lang="uk-UA" dirty="0" smtClean="0">
              <a:solidFill>
                <a:srgbClr val="D20FE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Визначити способи дієслів і виділити граматичні показники:</a:t>
            </a:r>
          </a:p>
          <a:p>
            <a:pPr marL="457200" indent="-457200">
              <a:buAutoNum type="arabicPeriod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Хай завжди буде сонце.</a:t>
            </a:r>
          </a:p>
          <a:p>
            <a:pPr marL="457200" indent="-457200">
              <a:buAutoNum type="arabicPeriod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Берись дружно – не буде сутужно.</a:t>
            </a:r>
          </a:p>
          <a:p>
            <a:pPr marL="457200" indent="-457200">
              <a:buAutoNum type="arabicPeriod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Питай не старого, а бувалого.</a:t>
            </a:r>
          </a:p>
          <a:p>
            <a:pPr marL="457200" indent="-457200">
              <a:buAutoNum type="arabicPeriod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Хотіла б я піснею стати (Леся Українка).</a:t>
            </a:r>
          </a:p>
          <a:p>
            <a:pPr marL="457200" indent="-457200">
              <a:buAutoNum type="arabicPeriod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Сказав би словечко, та вовк недалечко.</a:t>
            </a:r>
          </a:p>
          <a:p>
            <a:pPr marL="457200" indent="-457200">
              <a:buAutoNum type="arabicPeriod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Заснути б отут просто неба.</a:t>
            </a:r>
          </a:p>
          <a:p>
            <a:pPr marL="457200" indent="-457200">
              <a:buAutoNum type="arabicPeriod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Не їж у шапці, бо твоя дружина матиме дурного чоловіка.</a:t>
            </a:r>
          </a:p>
          <a:p>
            <a:pPr marL="457200" indent="-457200">
              <a:buAutoNum type="arabicPeriod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Хто мусить, той і камінь укусить.</a:t>
            </a:r>
          </a:p>
          <a:p>
            <a:pPr marL="457200" indent="-457200">
              <a:buAutoNum type="arabicPeriod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Якби хліб та одежа, то їв би козак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лежа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І риба б співала, якби голос мала.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10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4|3.8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|1.9|2|3.8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8|3.3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5|3.5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3|2.2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2|1|4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6|2|5.8|4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5|6.4|3|1.5|1.3|5.1|7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4|1.7|7.4|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5|3.2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934</Words>
  <Application>Microsoft Office PowerPoint</Application>
  <PresentationFormat>Экран (4:3)</PresentationFormat>
  <Paragraphs>133</Paragraphs>
  <Slides>15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Impact</vt:lpstr>
      <vt:lpstr>Times New Roman</vt:lpstr>
      <vt:lpstr>Wingdings</vt:lpstr>
      <vt:lpstr>Тема Office</vt:lpstr>
      <vt:lpstr>Дієслово - </vt:lpstr>
      <vt:lpstr>Презентация PowerPoint</vt:lpstr>
      <vt:lpstr>Презентация PowerPoint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Пользователь</cp:lastModifiedBy>
  <cp:revision>38</cp:revision>
  <dcterms:modified xsi:type="dcterms:W3CDTF">2024-02-25T08:45:17Z</dcterms:modified>
</cp:coreProperties>
</file>