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91" r:id="rId2"/>
    <p:sldId id="259" r:id="rId3"/>
    <p:sldId id="261" r:id="rId4"/>
    <p:sldId id="293" r:id="rId5"/>
    <p:sldId id="296" r:id="rId6"/>
    <p:sldId id="294" r:id="rId7"/>
    <p:sldId id="295" r:id="rId8"/>
    <p:sldId id="270" r:id="rId9"/>
    <p:sldId id="289" r:id="rId10"/>
    <p:sldId id="288" r:id="rId11"/>
    <p:sldId id="286" r:id="rId12"/>
    <p:sldId id="285" r:id="rId13"/>
    <p:sldId id="284" r:id="rId14"/>
    <p:sldId id="283" r:id="rId15"/>
    <p:sldId id="282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615" autoAdjust="0"/>
    <p:restoredTop sz="86391" autoAdjust="0"/>
  </p:normalViewPr>
  <p:slideViewPr>
    <p:cSldViewPr>
      <p:cViewPr varScale="1">
        <p:scale>
          <a:sx n="50" d="100"/>
          <a:sy n="50" d="100"/>
        </p:scale>
        <p:origin x="288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DE2301-E90F-48E8-B56A-36EE58CE8E81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3D36A-9775-424D-BDB3-D4C9C42DA9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432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D36A-9775-424D-BDB3-D4C9C42DA971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501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25000">
    <p:dissolve/>
    <p:sndAc>
      <p:stSnd>
        <p:snd r:embed="rId1" name="typ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D2BD9E6-6D4A-4FD4-9157-410A527B5D1A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6F82A5F-6E84-4449-9987-07924B8109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25000">
    <p:dissolve/>
    <p:sndAc>
      <p:stSnd>
        <p:snd r:embed="rId13" name="type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7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34766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uk-UA" sz="2800" smtClean="0"/>
              <a:t>Фразеологія (від грецького phrasis - вираження, logos - вчення) — розділ мовознавства, в якому вивчаються лексично неподільні поєднання слів. </a:t>
            </a:r>
            <a:br>
              <a:rPr lang="uk-UA" sz="2800" smtClean="0"/>
            </a:br>
            <a:r>
              <a:rPr lang="uk-UA" sz="2800" smtClean="0"/>
              <a:t/>
            </a:r>
            <a:br>
              <a:rPr lang="uk-UA" sz="2800" smtClean="0"/>
            </a:br>
            <a:r>
              <a:rPr lang="uk-UA" sz="2800" smtClean="0"/>
              <a:t/>
            </a:r>
            <a:br>
              <a:rPr lang="uk-UA" sz="2800" smtClean="0"/>
            </a:br>
            <a:r>
              <a:rPr lang="uk-UA" sz="2800" smtClean="0"/>
              <a:t/>
            </a:r>
            <a:br>
              <a:rPr lang="uk-UA" sz="2800" smtClean="0"/>
            </a:br>
            <a:endParaRPr lang="ru-RU" sz="280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000125" y="285750"/>
            <a:ext cx="7572375" cy="19288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i="1" smtClean="0">
                <a:solidFill>
                  <a:srgbClr val="3333FF"/>
                </a:solidFill>
              </a:rPr>
              <a:t> </a:t>
            </a:r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 autoUpdateAnimBg="0" advAuto="200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714348" y="571480"/>
            <a:ext cx="2643206" cy="55721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rtlCol="0" anchor="ctr"/>
          <a:lstStyle/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sz="2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sz="20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sz="2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sz="20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sz="20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Ф</a:t>
            </a:r>
            <a:r>
              <a:rPr kumimoji="0" lang="uk-UA" sz="2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разеологічні </a:t>
            </a:r>
            <a:r>
              <a:rPr kumimoji="0" lang="uk-UA" sz="2000" b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зрощення-</a:t>
            </a:r>
            <a:endParaRPr kumimoji="0" lang="uk-UA" sz="20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/>
              <a:t>семантично неподільні фразеологізми з цілісним немотивованим </a:t>
            </a:r>
            <a:r>
              <a:rPr lang="uk-UA" sz="2000" dirty="0" smtClean="0"/>
              <a:t>значенням</a:t>
            </a: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r>
              <a:rPr lang="uk-UA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(байдики </a:t>
            </a:r>
            <a:r>
              <a:rPr lang="uk-UA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бити – </a:t>
            </a:r>
            <a:r>
              <a:rPr lang="uk-UA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ледарювати)</a:t>
            </a:r>
            <a:endParaRPr kumimoji="0" lang="uk-UA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dirty="0">
              <a:solidFill>
                <a:schemeClr val="tx1"/>
              </a:solidFill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kumimoji="0" lang="uk-UA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dirty="0">
              <a:solidFill>
                <a:schemeClr val="tx1"/>
              </a:solidFill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kumimoji="0" lang="uk-UA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dirty="0">
              <a:solidFill>
                <a:schemeClr val="tx1"/>
              </a:solidFill>
              <a:latin typeface="Arial" pitchFamily="34" charset="0"/>
              <a:ea typeface="Times New Roman" pitchFamily="18" charset="0"/>
            </a:endParaRPr>
          </a:p>
          <a:p>
            <a:pPr lvl="0" indent="34290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( байдики бити – ледарювати)</a:t>
            </a:r>
            <a:br>
              <a:rPr kumimoji="0" lang="uk-UA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endParaRPr kumimoji="0" lang="uk-UA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sz="2400" dirty="0">
              <a:solidFill>
                <a:schemeClr val="tx1"/>
              </a:solidFill>
              <a:latin typeface="Arial" pitchFamily="34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kumimoji="0" lang="uk-UA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lang="uk-UA" sz="2400" dirty="0">
              <a:solidFill>
                <a:schemeClr val="tx1"/>
              </a:solidFill>
              <a:latin typeface="Arial" pitchFamily="34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kumimoji="0" lang="uk-UA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indent="342900" algn="ctr" fontAlgn="base">
              <a:spcBef>
                <a:spcPct val="0"/>
              </a:spcBef>
              <a:spcAft>
                <a:spcPct val="0"/>
              </a:spcAft>
            </a:pPr>
            <a:endParaRPr kumimoji="0" lang="uk-UA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57554" y="642918"/>
            <a:ext cx="2643206" cy="557216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Фразеологічні </a:t>
            </a:r>
            <a:r>
              <a:rPr lang="uk-UA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єдності-</a:t>
            </a:r>
            <a:r>
              <a:rPr lang="uk-UA" sz="2400" dirty="0"/>
              <a:t> </a:t>
            </a:r>
            <a:r>
              <a:rPr lang="uk-UA" sz="2000" dirty="0">
                <a:solidFill>
                  <a:schemeClr val="tx1"/>
                </a:solidFill>
              </a:rPr>
              <a:t>неподільні одиниці, цілісне значення яких певною мірою мотивується значенням </a:t>
            </a:r>
            <a:r>
              <a:rPr lang="uk-UA" sz="2000" dirty="0" smtClean="0">
                <a:solidFill>
                  <a:schemeClr val="tx1"/>
                </a:solidFill>
              </a:rPr>
              <a:t>компонентів</a:t>
            </a:r>
          </a:p>
          <a:p>
            <a:pPr algn="ctr"/>
            <a:r>
              <a:rPr lang="uk-U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uk-UA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ні пари з уст – </a:t>
            </a:r>
            <a:r>
              <a:rPr lang="uk-UA" sz="2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мовчати)</a:t>
            </a:r>
            <a:endParaRPr lang="uk-U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i="1" dirty="0"/>
          </a:p>
          <a:p>
            <a:pPr algn="ctr"/>
            <a:endParaRPr lang="uk-UA" i="1" dirty="0" smtClean="0"/>
          </a:p>
          <a:p>
            <a:pPr algn="ctr"/>
            <a:endParaRPr lang="uk-UA" i="1" dirty="0"/>
          </a:p>
          <a:p>
            <a:pPr algn="ctr"/>
            <a:endParaRPr lang="uk-UA" i="1" dirty="0" smtClean="0"/>
          </a:p>
          <a:p>
            <a:pPr algn="ctr"/>
            <a:endParaRPr lang="uk-UA" i="1" dirty="0"/>
          </a:p>
          <a:p>
            <a:pPr algn="ctr"/>
            <a:r>
              <a:rPr lang="uk-UA" dirty="0" smtClean="0"/>
              <a:t> </a:t>
            </a:r>
          </a:p>
          <a:p>
            <a:pPr algn="ctr"/>
            <a:endParaRPr lang="uk-UA" dirty="0"/>
          </a:p>
          <a:p>
            <a:pPr algn="ctr"/>
            <a:endParaRPr lang="uk-UA" dirty="0" smtClean="0"/>
          </a:p>
          <a:p>
            <a:pPr algn="ctr"/>
            <a:endParaRPr lang="uk-UA" dirty="0"/>
          </a:p>
          <a:p>
            <a:pPr algn="ctr"/>
            <a:endParaRPr lang="uk-UA" dirty="0" smtClean="0"/>
          </a:p>
          <a:p>
            <a:pPr algn="ctr"/>
            <a:endParaRPr lang="uk-UA" dirty="0"/>
          </a:p>
          <a:p>
            <a:pPr algn="ctr"/>
            <a:endParaRPr lang="uk-UA" dirty="0" smtClean="0"/>
          </a:p>
          <a:p>
            <a:pPr algn="ctr"/>
            <a:endParaRPr lang="uk-UA" dirty="0"/>
          </a:p>
          <a:p>
            <a:pPr algn="ctr"/>
            <a:endParaRPr lang="uk-UA" dirty="0" smtClean="0"/>
          </a:p>
          <a:p>
            <a:pPr algn="ctr"/>
            <a:endParaRPr lang="uk-UA" dirty="0"/>
          </a:p>
          <a:p>
            <a:pPr algn="ctr"/>
            <a:endParaRPr lang="uk-UA" dirty="0" smtClean="0"/>
          </a:p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00760" y="571480"/>
            <a:ext cx="2643206" cy="55721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uk-UA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Фразеологічні сполучення </a:t>
            </a:r>
            <a:r>
              <a:rPr lang="uk-UA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uk-UA" sz="2000" dirty="0" err="1" smtClean="0"/>
              <a:t>аналітичні</a:t>
            </a:r>
            <a:r>
              <a:rPr lang="uk-UA" sz="2000" dirty="0" smtClean="0"/>
              <a:t> одиниці із </a:t>
            </a:r>
            <a:r>
              <a:rPr lang="uk-UA" sz="2000" dirty="0" err="1" smtClean="0"/>
              <a:t>фразеологічно</a:t>
            </a:r>
            <a:r>
              <a:rPr lang="uk-UA" sz="2000" dirty="0" smtClean="0"/>
              <a:t> зв'язаними значеннями слів</a:t>
            </a:r>
          </a:p>
          <a:p>
            <a:pPr algn="ctr"/>
            <a:r>
              <a:rPr lang="uk-UA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(впадати в око)</a:t>
            </a:r>
          </a:p>
          <a:p>
            <a:pPr algn="ctr"/>
            <a:endParaRPr lang="uk-UA" sz="2000" dirty="0" smtClean="0"/>
          </a:p>
          <a:p>
            <a:pPr algn="ctr"/>
            <a:endParaRPr lang="uk-UA" sz="2000" dirty="0" smtClean="0"/>
          </a:p>
          <a:p>
            <a:pPr algn="ctr"/>
            <a:endParaRPr lang="uk-UA" sz="2000" dirty="0"/>
          </a:p>
          <a:p>
            <a:pPr algn="ctr"/>
            <a:endParaRPr lang="uk-UA" sz="2000" dirty="0" smtClean="0"/>
          </a:p>
          <a:p>
            <a:pPr algn="ctr"/>
            <a:endParaRPr lang="uk-UA" sz="2000" dirty="0"/>
          </a:p>
          <a:p>
            <a:pPr algn="ctr"/>
            <a:endParaRPr lang="uk-UA" sz="2000" dirty="0" smtClean="0"/>
          </a:p>
          <a:p>
            <a:pPr algn="ctr"/>
            <a:endParaRPr lang="uk-UA" sz="2000" dirty="0"/>
          </a:p>
          <a:p>
            <a:pPr algn="ctr"/>
            <a:endParaRPr lang="uk-UA" sz="2000" dirty="0" smtClean="0"/>
          </a:p>
          <a:p>
            <a:pPr algn="ctr"/>
            <a:endParaRPr lang="uk-UA" sz="2000" dirty="0"/>
          </a:p>
          <a:p>
            <a:pPr algn="ctr"/>
            <a:endParaRPr lang="uk-UA" sz="2000" dirty="0" smtClean="0"/>
          </a:p>
          <a:p>
            <a:pPr algn="ctr"/>
            <a:endParaRPr lang="uk-UA" sz="2000" dirty="0"/>
          </a:p>
          <a:p>
            <a:pPr algn="ctr"/>
            <a:endParaRPr lang="uk-UA" sz="2000" dirty="0" smtClean="0"/>
          </a:p>
          <a:p>
            <a:pPr algn="ctr"/>
            <a:endParaRPr lang="uk-UA" sz="2000" dirty="0"/>
          </a:p>
          <a:p>
            <a:pPr algn="ctr"/>
            <a:endParaRPr lang="uk-UA" sz="2000" dirty="0" smtClean="0"/>
          </a:p>
          <a:p>
            <a:pPr algn="ctr"/>
            <a:endParaRPr lang="uk-UA" sz="2000" dirty="0" smtClean="0"/>
          </a:p>
          <a:p>
            <a:pPr algn="ctr"/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dissolve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блако 14"/>
          <p:cNvSpPr/>
          <p:nvPr/>
        </p:nvSpPr>
        <p:spPr>
          <a:xfrm>
            <a:off x="214282" y="428604"/>
            <a:ext cx="3000396" cy="178595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Цілісність значення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блако 15"/>
          <p:cNvSpPr/>
          <p:nvPr/>
        </p:nvSpPr>
        <p:spPr>
          <a:xfrm>
            <a:off x="5786446" y="285728"/>
            <a:ext cx="3571868" cy="242889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Відносна постійність компетентного складу та структури</a:t>
            </a:r>
            <a:endParaRPr lang="ru-RU" sz="20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блако 16"/>
          <p:cNvSpPr/>
          <p:nvPr/>
        </p:nvSpPr>
        <p:spPr>
          <a:xfrm>
            <a:off x="4071934" y="4214818"/>
            <a:ext cx="4500594" cy="157163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Відтворюваність</a:t>
            </a:r>
            <a:endParaRPr lang="ru-RU" sz="24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олнце 18"/>
          <p:cNvSpPr/>
          <p:nvPr/>
        </p:nvSpPr>
        <p:spPr>
          <a:xfrm>
            <a:off x="1785918" y="214290"/>
            <a:ext cx="5715040" cy="442915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b="1" i="1" dirty="0" smtClean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Ознаки фразеологізмів</a:t>
            </a:r>
            <a:endParaRPr lang="ru-RU" sz="2200" b="1" dirty="0">
              <a:ln w="11430"/>
              <a:solidFill>
                <a:schemeClr val="tx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блако 19"/>
          <p:cNvSpPr/>
          <p:nvPr/>
        </p:nvSpPr>
        <p:spPr>
          <a:xfrm>
            <a:off x="214282" y="4000504"/>
            <a:ext cx="3643370" cy="150019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Експресивність</a:t>
            </a:r>
            <a:endParaRPr lang="ru-RU" sz="24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7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8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  <p:bldP spid="19" grpId="1" animBg="1"/>
      <p:bldP spid="19" grpId="2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book117.pn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6000750" y="500063"/>
            <a:ext cx="2357438" cy="3481387"/>
          </a:xfrm>
        </p:spPr>
      </p:pic>
      <p:sp>
        <p:nvSpPr>
          <p:cNvPr id="11267" name="Текст 3"/>
          <p:cNvSpPr>
            <a:spLocks noGrp="1"/>
          </p:cNvSpPr>
          <p:nvPr>
            <p:ph type="body" sz="half" idx="2"/>
          </p:nvPr>
        </p:nvSpPr>
        <p:spPr>
          <a:xfrm>
            <a:off x="1071563" y="571500"/>
            <a:ext cx="4429125" cy="292893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uk-UA" sz="3200" b="1" smtClean="0">
                <a:solidFill>
                  <a:srgbClr val="FF0000"/>
                </a:solidFill>
              </a:rPr>
              <a:t>   ПОДУМАЙ!!!</a:t>
            </a:r>
          </a:p>
          <a:p>
            <a:pPr eaLnBrk="1" hangingPunct="1"/>
            <a:r>
              <a:rPr lang="uk-UA" sz="2400" smtClean="0"/>
              <a:t>Дібрати фразеологічні звороти зі словами: </a:t>
            </a:r>
            <a:r>
              <a:rPr lang="uk-UA" sz="2400" i="1" smtClean="0"/>
              <a:t>рука, палець, голова, вода.</a:t>
            </a:r>
          </a:p>
          <a:p>
            <a:pPr eaLnBrk="1" hangingPunct="1"/>
            <a:r>
              <a:rPr lang="uk-UA" sz="2400" smtClean="0"/>
              <a:t>Наприклад: майстер на всі руки, золоті руки, рукою подати, рука руку миє, взяти себе в руки</a:t>
            </a:r>
            <a:endParaRPr lang="ru-RU" sz="2400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0" y="357188"/>
          <a:ext cx="3929090" cy="585791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964545"/>
                <a:gridCol w="1964545"/>
              </a:tblGrid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err="1">
                          <a:latin typeface="Times New Roman"/>
                          <a:ea typeface="Calibri"/>
                          <a:cs typeface="Times New Roman"/>
                        </a:rPr>
                        <a:t>Ахілесова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Calibri"/>
                          <a:cs typeface="Times New Roman"/>
                        </a:rPr>
                        <a:t>Точити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кліпати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Calibri"/>
                          <a:cs typeface="Times New Roman"/>
                        </a:rPr>
                        <a:t>носа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богатирський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голівонька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задирати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світ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робота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очима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брехню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сон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буйна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шлях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вигравати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кипить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гарячий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вік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життєвий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uk-UA" sz="1400">
                          <a:latin typeface="Times New Roman"/>
                          <a:ea typeface="Calibri"/>
                          <a:cs typeface="Times New Roman"/>
                        </a:rPr>
                        <a:t>’ята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25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Calibri"/>
                          <a:cs typeface="Times New Roman"/>
                        </a:rPr>
                        <a:t>золотий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latin typeface="Times New Roman"/>
                          <a:ea typeface="Calibri"/>
                          <a:cs typeface="Times New Roman"/>
                        </a:rPr>
                        <a:t>час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256" name="Текст 3"/>
          <p:cNvSpPr>
            <a:spLocks noGrp="1"/>
          </p:cNvSpPr>
          <p:nvPr>
            <p:ph type="body" sz="half" idx="2"/>
          </p:nvPr>
        </p:nvSpPr>
        <p:spPr>
          <a:xfrm>
            <a:off x="1214438" y="285750"/>
            <a:ext cx="3000375" cy="2714625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uk-UA" sz="2800" b="1" dirty="0" smtClean="0">
                <a:solidFill>
                  <a:srgbClr val="3333FF"/>
                </a:solidFill>
              </a:rPr>
              <a:t>Гра-пошук  «А де ж моя пара?»</a:t>
            </a:r>
            <a:endParaRPr lang="ru-RU" sz="2800" dirty="0" smtClean="0">
              <a:solidFill>
                <a:srgbClr val="3333FF"/>
              </a:solidFill>
            </a:endParaRPr>
          </a:p>
          <a:p>
            <a:pPr eaLnBrk="1" hangingPunct="1"/>
            <a:r>
              <a:rPr lang="uk-UA" sz="2000" b="1" dirty="0" smtClean="0"/>
              <a:t> </a:t>
            </a:r>
            <a:r>
              <a:rPr lang="uk-UA" sz="2400" b="1" dirty="0" smtClean="0">
                <a:solidFill>
                  <a:srgbClr val="CC00FF"/>
                </a:solidFill>
              </a:rPr>
              <a:t>Відшукайте потрібні слова до першої колонки, щоб утворилися фразеологізми</a:t>
            </a:r>
            <a:endParaRPr lang="ru-RU" sz="2400" dirty="0" smtClean="0">
              <a:solidFill>
                <a:srgbClr val="CC00FF"/>
              </a:solidFill>
            </a:endParaRPr>
          </a:p>
          <a:p>
            <a:pPr eaLnBrk="1" hangingPunct="1"/>
            <a:r>
              <a:rPr lang="uk-UA" sz="2400" b="1" dirty="0" smtClean="0">
                <a:solidFill>
                  <a:srgbClr val="CC00FF"/>
                </a:solidFill>
              </a:rPr>
              <a:t> </a:t>
            </a:r>
            <a:endParaRPr lang="ru-RU" sz="2400" dirty="0" smtClean="0">
              <a:solidFill>
                <a:srgbClr val="CC00FF"/>
              </a:solidFill>
            </a:endParaRP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Текст 3"/>
          <p:cNvSpPr>
            <a:spLocks noGrp="1"/>
          </p:cNvSpPr>
          <p:nvPr>
            <p:ph type="body" sz="half" idx="2"/>
          </p:nvPr>
        </p:nvSpPr>
        <p:spPr>
          <a:xfrm>
            <a:off x="1214438" y="428625"/>
            <a:ext cx="5143500" cy="5929313"/>
          </a:xfrm>
        </p:spPr>
        <p:txBody>
          <a:bodyPr/>
          <a:lstStyle/>
          <a:p>
            <a:pPr eaLnBrk="1" hangingPunct="1"/>
            <a:r>
              <a:rPr lang="uk-UA" sz="2800" dirty="0" smtClean="0">
                <a:solidFill>
                  <a:srgbClr val="C00000"/>
                </a:solidFill>
              </a:rPr>
              <a:t> «Будь уважним і кмітливим»</a:t>
            </a:r>
            <a:endParaRPr lang="ru-RU" sz="2800" dirty="0" smtClean="0">
              <a:solidFill>
                <a:srgbClr val="C00000"/>
              </a:solidFill>
            </a:endParaRPr>
          </a:p>
          <a:p>
            <a:pPr eaLnBrk="1" hangingPunct="1"/>
            <a:r>
              <a:rPr lang="uk-UA" sz="2000" dirty="0" smtClean="0"/>
              <a:t>На картках записано початок фразеологізмів, учням потрібно дописати їх.</a:t>
            </a:r>
            <a:endParaRPr lang="ru-RU" sz="2000" dirty="0" smtClean="0"/>
          </a:p>
          <a:p>
            <a:pPr eaLnBrk="1" hangingPunct="1"/>
            <a:r>
              <a:rPr lang="uk-UA" sz="2000" dirty="0" smtClean="0"/>
              <a:t>1. Без труда ...(</a:t>
            </a:r>
            <a:r>
              <a:rPr lang="uk-UA" sz="2000" i="1" dirty="0" smtClean="0"/>
              <a:t>нема плода</a:t>
            </a:r>
            <a:r>
              <a:rPr lang="uk-UA" sz="2000" dirty="0" smtClean="0"/>
              <a:t>).</a:t>
            </a:r>
            <a:endParaRPr lang="ru-RU" sz="2000" dirty="0" smtClean="0"/>
          </a:p>
          <a:p>
            <a:pPr eaLnBrk="1" hangingPunct="1"/>
            <a:r>
              <a:rPr lang="uk-UA" sz="2000" dirty="0" smtClean="0"/>
              <a:t>2. Гора з горою не сходиться, а ...(</a:t>
            </a:r>
            <a:r>
              <a:rPr lang="uk-UA" sz="2000" i="1" dirty="0" smtClean="0"/>
              <a:t>людина з людиною зійдеться).</a:t>
            </a:r>
            <a:endParaRPr lang="ru-RU" sz="2000" i="1" dirty="0" smtClean="0"/>
          </a:p>
          <a:p>
            <a:pPr eaLnBrk="1" hangingPunct="1"/>
            <a:r>
              <a:rPr lang="uk-UA" sz="2000" dirty="0" smtClean="0"/>
              <a:t>3. Працювати не розгинаючи ...(</a:t>
            </a:r>
            <a:r>
              <a:rPr lang="uk-UA" sz="2000" i="1" dirty="0" smtClean="0"/>
              <a:t>спини</a:t>
            </a:r>
            <a:r>
              <a:rPr lang="uk-UA" sz="2000" dirty="0" smtClean="0"/>
              <a:t>).</a:t>
            </a:r>
            <a:endParaRPr lang="ru-RU" sz="2000" dirty="0" smtClean="0"/>
          </a:p>
          <a:p>
            <a:pPr eaLnBrk="1" hangingPunct="1"/>
            <a:r>
              <a:rPr lang="uk-UA" sz="2000" dirty="0" smtClean="0"/>
              <a:t>4. Грошей мало — не біда, як ...(</a:t>
            </a:r>
            <a:r>
              <a:rPr lang="uk-UA" sz="2000" i="1" dirty="0" smtClean="0"/>
              <a:t>є друзів череда).</a:t>
            </a:r>
            <a:endParaRPr lang="ru-RU" sz="2000" i="1" dirty="0" smtClean="0"/>
          </a:p>
          <a:p>
            <a:pPr eaLnBrk="1" hangingPunct="1"/>
            <a:r>
              <a:rPr lang="uk-UA" sz="2000" dirty="0" smtClean="0"/>
              <a:t>5. Щоб рибу їсти, треба ...(</a:t>
            </a:r>
            <a:r>
              <a:rPr lang="uk-UA" sz="2000" i="1" dirty="0" smtClean="0"/>
              <a:t>в воду лізти</a:t>
            </a:r>
            <a:r>
              <a:rPr lang="uk-UA" sz="2000" dirty="0" smtClean="0"/>
              <a:t>).</a:t>
            </a:r>
            <a:endParaRPr lang="ru-RU" sz="2000" dirty="0" smtClean="0"/>
          </a:p>
          <a:p>
            <a:pPr eaLnBrk="1" hangingPunct="1"/>
            <a:r>
              <a:rPr lang="uk-UA" sz="2000" dirty="0" smtClean="0"/>
              <a:t>6. Не краса красить, а ...(</a:t>
            </a:r>
            <a:r>
              <a:rPr lang="uk-UA" sz="2000" i="1" dirty="0" smtClean="0"/>
              <a:t>розум</a:t>
            </a:r>
            <a:r>
              <a:rPr lang="uk-UA" sz="2000" dirty="0" smtClean="0"/>
              <a:t>).</a:t>
            </a:r>
            <a:endParaRPr lang="ru-RU" sz="2000" dirty="0" smtClean="0"/>
          </a:p>
          <a:p>
            <a:pPr eaLnBrk="1" hangingPunct="1"/>
            <a:r>
              <a:rPr lang="uk-UA" sz="2000" dirty="0" smtClean="0"/>
              <a:t>7. Близько лікоть, та ...(</a:t>
            </a:r>
            <a:r>
              <a:rPr lang="uk-UA" sz="2000" i="1" dirty="0" smtClean="0"/>
              <a:t>не вкусиш</a:t>
            </a:r>
            <a:r>
              <a:rPr lang="uk-UA" sz="2000" dirty="0" smtClean="0"/>
              <a:t>).</a:t>
            </a:r>
            <a:endParaRPr lang="ru-RU" sz="2000" dirty="0" smtClean="0"/>
          </a:p>
          <a:p>
            <a:pPr eaLnBrk="1" hangingPunct="1"/>
            <a:r>
              <a:rPr lang="uk-UA" sz="2000" dirty="0" smtClean="0"/>
              <a:t>8. Діло майстра ...(в</a:t>
            </a:r>
            <a:r>
              <a:rPr lang="uk-UA" sz="2000" i="1" dirty="0" smtClean="0"/>
              <a:t>еличає</a:t>
            </a:r>
            <a:r>
              <a:rPr lang="uk-UA" sz="2000" dirty="0" smtClean="0"/>
              <a:t>).</a:t>
            </a:r>
            <a:endParaRPr lang="ru-RU" sz="2000" dirty="0" smtClean="0"/>
          </a:p>
          <a:p>
            <a:pPr eaLnBrk="1" hangingPunct="1"/>
            <a:r>
              <a:rPr lang="uk-UA" sz="2000" dirty="0" smtClean="0"/>
              <a:t>9. Не май сто кіп у полі, май ...(</a:t>
            </a:r>
            <a:r>
              <a:rPr lang="uk-UA" sz="2000" i="1" dirty="0" smtClean="0"/>
              <a:t>друзів доволі).</a:t>
            </a:r>
            <a:endParaRPr lang="ru-RU" sz="2000" i="1" dirty="0" smtClean="0"/>
          </a:p>
          <a:p>
            <a:pPr eaLnBrk="1" hangingPunct="1"/>
            <a:r>
              <a:rPr lang="uk-UA" sz="2000" dirty="0" smtClean="0"/>
              <a:t>10. Наука в ліс не веде, а з ...(</a:t>
            </a:r>
            <a:r>
              <a:rPr lang="uk-UA" sz="2000" i="1" dirty="0" smtClean="0"/>
              <a:t>лісу виводить</a:t>
            </a:r>
            <a:r>
              <a:rPr lang="uk-UA" sz="2000" dirty="0" smtClean="0"/>
              <a:t>).</a:t>
            </a:r>
            <a:endParaRPr lang="ru-RU" sz="2000" dirty="0" smtClean="0"/>
          </a:p>
          <a:p>
            <a:pPr eaLnBrk="1" hangingPunct="1"/>
            <a:endParaRPr lang="ru-RU" sz="1600" dirty="0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Текст 3"/>
          <p:cNvSpPr>
            <a:spLocks noGrp="1"/>
          </p:cNvSpPr>
          <p:nvPr>
            <p:ph type="body" sz="half" idx="2"/>
          </p:nvPr>
        </p:nvSpPr>
        <p:spPr>
          <a:xfrm>
            <a:off x="3857625" y="357188"/>
            <a:ext cx="4865688" cy="600075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uk-UA" sz="2400" b="1" smtClean="0">
                <a:solidFill>
                  <a:srgbClr val="00B050"/>
                </a:solidFill>
              </a:rPr>
              <a:t>Завдання  «Є голова на плечах»</a:t>
            </a:r>
            <a:r>
              <a:rPr lang="uk-UA" b="1" smtClean="0"/>
              <a:t/>
            </a:r>
            <a:br>
              <a:rPr lang="uk-UA" b="1" smtClean="0"/>
            </a:br>
            <a:endParaRPr lang="ru-RU" smtClean="0"/>
          </a:p>
          <a:p>
            <a:pPr eaLnBrk="1" hangingPunct="1"/>
            <a:r>
              <a:rPr lang="uk-UA" sz="2000" i="1" smtClean="0"/>
              <a:t>До поданих фразеологізмів доберіть із довідки усталені вирази з протилежним  значенням, у дужках поясніть лексичне значення.</a:t>
            </a:r>
            <a:r>
              <a:rPr lang="uk-UA" sz="2000" smtClean="0"/>
              <a:t/>
            </a:r>
            <a:br>
              <a:rPr lang="uk-UA" sz="2000" smtClean="0"/>
            </a:br>
            <a:r>
              <a:rPr lang="uk-UA" sz="2000" b="1" i="1" smtClean="0"/>
              <a:t>Зразок. Бити байдики (ледарювати) – гнути спину (працювати).</a:t>
            </a:r>
            <a:br>
              <a:rPr lang="uk-UA" sz="2000" b="1" i="1" smtClean="0"/>
            </a:br>
            <a:endParaRPr lang="ru-RU" sz="2000" smtClean="0"/>
          </a:p>
          <a:p>
            <a:pPr eaLnBrk="1" hangingPunct="1"/>
            <a:r>
              <a:rPr lang="uk-UA" sz="2000" smtClean="0"/>
              <a:t>Тримати язик за зубами, пасти задніх, на всіх парах, душа в душу, без сьомої клепки в голові, язик без кісток, хвіст бубликом тримати, хоч віником мети.</a:t>
            </a:r>
            <a:br>
              <a:rPr lang="uk-UA" sz="2000" smtClean="0"/>
            </a:br>
            <a:endParaRPr lang="ru-RU" sz="2000" smtClean="0"/>
          </a:p>
          <a:p>
            <a:pPr eaLnBrk="1" hangingPunct="1"/>
            <a:r>
              <a:rPr lang="uk-UA" sz="2000" b="1" u="sng" smtClean="0"/>
              <a:t>Довідка. </a:t>
            </a:r>
            <a:r>
              <a:rPr lang="uk-UA" sz="2000" smtClean="0"/>
              <a:t>Як у воду опущений, мати голову на плечах, дерти горло, хоч відбавляй, води в рот набрав, бути в авангарді, як сонна муха, як кішка із собакою.</a:t>
            </a:r>
            <a:endParaRPr lang="ru-RU" sz="2000" smtClean="0"/>
          </a:p>
          <a:p>
            <a:pPr eaLnBrk="1" hangingPunct="1"/>
            <a:r>
              <a:rPr lang="uk-UA" sz="2000" smtClean="0"/>
              <a:t> </a:t>
            </a:r>
            <a:endParaRPr lang="ru-RU" sz="2000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AutoShape 14"/>
          <p:cNvSpPr>
            <a:spLocks noChangeArrowheads="1"/>
          </p:cNvSpPr>
          <p:nvPr/>
        </p:nvSpPr>
        <p:spPr bwMode="auto">
          <a:xfrm>
            <a:off x="342900" y="460375"/>
            <a:ext cx="2171700" cy="342900"/>
          </a:xfrm>
          <a:prstGeom prst="flowChartAlternateProcess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іменник-прикметник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2514600" y="688975"/>
            <a:ext cx="6858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/>
          <p:cNvSpPr>
            <a:spLocks noChangeArrowheads="1"/>
          </p:cNvSpPr>
          <p:nvPr/>
        </p:nvSpPr>
        <p:spPr bwMode="auto">
          <a:xfrm>
            <a:off x="285720" y="1142984"/>
            <a:ext cx="2286000" cy="342900"/>
          </a:xfrm>
          <a:prstGeom prst="flowChartAlternateProcess">
            <a:avLst/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іменник-іменник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auto">
          <a:xfrm>
            <a:off x="2643174" y="1285860"/>
            <a:ext cx="5715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/>
          <p:cNvSpPr>
            <a:spLocks noChangeArrowheads="1"/>
          </p:cNvSpPr>
          <p:nvPr/>
        </p:nvSpPr>
        <p:spPr bwMode="auto">
          <a:xfrm>
            <a:off x="214282" y="1928802"/>
            <a:ext cx="2286000" cy="342900"/>
          </a:xfrm>
          <a:prstGeom prst="flowChartAlternateProcess">
            <a:avLst/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іменник-числівник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2643174" y="2071678"/>
            <a:ext cx="5715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2571736" y="4500570"/>
            <a:ext cx="4572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/>
          <p:cNvSpPr>
            <a:spLocks noChangeArrowheads="1"/>
          </p:cNvSpPr>
          <p:nvPr/>
        </p:nvSpPr>
        <p:spPr bwMode="auto">
          <a:xfrm>
            <a:off x="214282" y="4143380"/>
            <a:ext cx="2286000" cy="571500"/>
          </a:xfrm>
          <a:prstGeom prst="flowChartAlternateProcess">
            <a:avLst/>
          </a:prstGeom>
          <a:gradFill rotWithShape="0">
            <a:gsLst>
              <a:gs pos="0">
                <a:srgbClr val="FFFFFF"/>
              </a:gs>
              <a:gs pos="100000">
                <a:srgbClr val="FBD4B4"/>
              </a:gs>
            </a:gsLst>
            <a:lin ang="54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прикметник-іменникова конструкція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2571736" y="3286124"/>
            <a:ext cx="3429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3200400" y="285728"/>
            <a:ext cx="572931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біла ворона, крокодилячі сльози, стара гвардія, битий шлях, глуха тетеря, стара карга, золоте руно;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3214678" y="857232"/>
            <a:ext cx="578647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сіль землі, собака на сіні, ні роду ні племені, хід конем, ні світ ні зоря, хліб і сіль, груші на вербі;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3000364" y="2714620"/>
            <a:ext cx="614363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тримати язика за зубами, ніде голці впасти, клювати носом, піймати </a:t>
            </a:r>
            <a:r>
              <a:rPr kumimoji="0" lang="uk-UA" sz="1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облизня</a:t>
            </a:r>
            <a:r>
              <a:rPr kumimoji="0" lang="uk-UA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шукати </a:t>
            </a:r>
            <a:r>
              <a:rPr kumimoji="0" lang="uk-UA" sz="1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вітра</a:t>
            </a:r>
            <a:r>
              <a:rPr kumimoji="0" lang="uk-UA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в полі, покласти зуби на полицю.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3286116" y="1500174"/>
            <a:ext cx="5143536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i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i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i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i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i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i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гострий на язик, швидкий на розправу, тугий на вухо.</a:t>
            </a:r>
            <a:endParaRPr kumimoji="0" 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50" name="AutoShape 26"/>
          <p:cNvSpPr>
            <a:spLocks noChangeArrowheads="1"/>
          </p:cNvSpPr>
          <p:nvPr/>
        </p:nvSpPr>
        <p:spPr bwMode="auto">
          <a:xfrm>
            <a:off x="142844" y="3143248"/>
            <a:ext cx="2286000" cy="342900"/>
          </a:xfrm>
          <a:prstGeom prst="flowChartAlternateProcess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дієслово-іменник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214678" y="1857364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600" i="1" dirty="0" smtClean="0">
                <a:latin typeface="Arial" pitchFamily="34" charset="0"/>
                <a:ea typeface="Times New Roman" pitchFamily="18" charset="0"/>
              </a:rPr>
              <a:t>за тридесять земель, сім чудес світу, на сьомому небі, одним махом, перша скрипка;</a:t>
            </a:r>
            <a:endParaRPr lang="ru-RU" sz="1600" dirty="0" smtClean="0">
              <a:latin typeface="Arial" pitchFamily="34" charset="0"/>
            </a:endParaRPr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8" grpId="0" animBg="1"/>
      <p:bldP spid="1036" grpId="0" animBg="1"/>
      <p:bldP spid="1032" grpId="0" animBg="1"/>
      <p:bldP spid="1030" grpId="0" animBg="1"/>
      <p:bldP spid="10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304800"/>
            <a:ext cx="8243887" cy="1431925"/>
          </a:xfrm>
        </p:spPr>
        <p:txBody>
          <a:bodyPr/>
          <a:lstStyle/>
          <a:p>
            <a:pPr eaLnBrk="1" hangingPunct="1"/>
            <a:r>
              <a:rPr lang="uk-UA" smtClean="0"/>
              <a:t>Купити кота в мішку – це… </a:t>
            </a:r>
            <a:endParaRPr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916113"/>
            <a:ext cx="8077200" cy="4114800"/>
          </a:xfrm>
        </p:spPr>
        <p:txBody>
          <a:bodyPr/>
          <a:lstStyle/>
          <a:p>
            <a:pPr eaLnBrk="1" hangingPunct="1"/>
            <a:r>
              <a:rPr lang="uk-UA" sz="3600" i="1" smtClean="0"/>
              <a:t> придбати щось, не знаючи його суті</a:t>
            </a:r>
            <a:r>
              <a:rPr lang="ru-RU" sz="3600" smtClean="0"/>
              <a:t> </a:t>
            </a:r>
          </a:p>
          <a:p>
            <a:pPr eaLnBrk="1" hangingPunct="1"/>
            <a:r>
              <a:rPr lang="uk-UA" sz="3600" i="1" smtClean="0"/>
              <a:t> вередувати</a:t>
            </a:r>
            <a:r>
              <a:rPr lang="ru-RU" sz="3600" smtClean="0"/>
              <a:t> </a:t>
            </a:r>
          </a:p>
          <a:p>
            <a:pPr eaLnBrk="1" hangingPunct="1"/>
            <a:r>
              <a:rPr lang="uk-UA" sz="3600" i="1" smtClean="0"/>
              <a:t> не зважає на небезпеку</a:t>
            </a:r>
            <a:r>
              <a:rPr lang="ru-RU" sz="3600" smtClean="0"/>
              <a:t> </a:t>
            </a:r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4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64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54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Лускати зі сміху – це … </a:t>
            </a:r>
            <a:endParaRPr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4000" i="1" smtClean="0"/>
              <a:t>дуже сміятися, реготати</a:t>
            </a:r>
            <a:r>
              <a:rPr lang="ru-RU" sz="4000" smtClean="0"/>
              <a:t> </a:t>
            </a:r>
          </a:p>
          <a:p>
            <a:pPr eaLnBrk="1" hangingPunct="1"/>
            <a:r>
              <a:rPr lang="uk-UA" sz="4000" i="1" smtClean="0"/>
              <a:t>готувати неприємності</a:t>
            </a:r>
            <a:r>
              <a:rPr lang="ru-RU" sz="4000" smtClean="0"/>
              <a:t> </a:t>
            </a:r>
          </a:p>
          <a:p>
            <a:pPr eaLnBrk="1" hangingPunct="1"/>
            <a:r>
              <a:rPr lang="uk-UA" sz="4000" i="1" smtClean="0"/>
              <a:t>позбутися чогось</a:t>
            </a:r>
            <a:r>
              <a:rPr lang="ru-RU" sz="4000" smtClean="0"/>
              <a:t> </a:t>
            </a:r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6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76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66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На краю землі</a:t>
            </a:r>
            <a:r>
              <a:rPr smtClean="0"/>
              <a:t> – це…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4000" i="1" smtClean="0"/>
              <a:t>нічого не знати</a:t>
            </a:r>
            <a:endParaRPr lang="uk-UA" sz="4000" i="1" smtClean="0"/>
          </a:p>
          <a:p>
            <a:pPr eaLnBrk="1" hangingPunct="1"/>
            <a:r>
              <a:rPr lang="uk-UA" sz="4000" i="1" smtClean="0"/>
              <a:t>заважати</a:t>
            </a:r>
            <a:r>
              <a:rPr lang="ru-RU" sz="4000" smtClean="0"/>
              <a:t> </a:t>
            </a:r>
          </a:p>
          <a:p>
            <a:pPr eaLnBrk="1" hangingPunct="1"/>
            <a:r>
              <a:rPr lang="ru-RU" sz="4000" smtClean="0"/>
              <a:t> </a:t>
            </a:r>
            <a:r>
              <a:rPr lang="uk-UA" sz="4000" i="1" smtClean="0"/>
              <a:t>десь далеко</a:t>
            </a:r>
            <a:endParaRPr lang="ru-RU" sz="4000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4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640"/>
                            </p:stCondLst>
                            <p:childTnLst>
                              <p:par>
                                <p:cTn id="1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Пекти раків – це…</a:t>
            </a:r>
            <a:endParaRPr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4000" i="1" smtClean="0"/>
              <a:t>червоніти</a:t>
            </a:r>
            <a:r>
              <a:rPr lang="ru-RU" sz="4000" smtClean="0"/>
              <a:t> </a:t>
            </a:r>
          </a:p>
          <a:p>
            <a:pPr eaLnBrk="1" hangingPunct="1"/>
            <a:r>
              <a:rPr lang="uk-UA" sz="4000" smtClean="0"/>
              <a:t> </a:t>
            </a:r>
            <a:r>
              <a:rPr lang="uk-UA" sz="4000" i="1" smtClean="0"/>
              <a:t>готувати їсти</a:t>
            </a:r>
          </a:p>
          <a:p>
            <a:pPr eaLnBrk="1" hangingPunct="1"/>
            <a:r>
              <a:rPr lang="uk-UA" sz="4000" i="1" smtClean="0"/>
              <a:t> прибирати в оселі</a:t>
            </a:r>
            <a:endParaRPr lang="ru-RU" sz="4000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1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7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Підкласти свиню – це…</a:t>
            </a:r>
            <a:endParaRPr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4000" i="1" smtClean="0"/>
              <a:t> зробити неприємність</a:t>
            </a:r>
            <a:r>
              <a:rPr lang="ru-RU" sz="4000" smtClean="0"/>
              <a:t> </a:t>
            </a:r>
          </a:p>
          <a:p>
            <a:pPr eaLnBrk="1" hangingPunct="1"/>
            <a:r>
              <a:rPr lang="uk-UA" sz="4000" smtClean="0"/>
              <a:t> </a:t>
            </a:r>
            <a:r>
              <a:rPr lang="uk-UA" sz="4000" i="1" smtClean="0"/>
              <a:t>просити за когось</a:t>
            </a:r>
            <a:r>
              <a:rPr lang="ru-RU" sz="4000" smtClean="0"/>
              <a:t> </a:t>
            </a:r>
          </a:p>
          <a:p>
            <a:pPr eaLnBrk="1" hangingPunct="1"/>
            <a:r>
              <a:rPr lang="ru-RU" sz="4000" smtClean="0"/>
              <a:t> підробити документ</a:t>
            </a:r>
            <a:r>
              <a:rPr lang="uk-UA" sz="4000" smtClean="0"/>
              <a:t> </a:t>
            </a:r>
            <a:endParaRPr lang="ru-RU" sz="4000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60"/>
                            </p:stCondLst>
                            <p:childTnLst>
                              <p:par>
                                <p:cTn id="1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760"/>
                            </p:stCondLst>
                            <p:childTnLst>
                              <p:par>
                                <p:cTn id="1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760"/>
                            </p:stCondLst>
                            <p:childTnLst>
                              <p:par>
                                <p:cTn id="2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04800"/>
            <a:ext cx="8820150" cy="1431925"/>
          </a:xfrm>
        </p:spPr>
        <p:txBody>
          <a:bodyPr/>
          <a:lstStyle/>
          <a:p>
            <a:pPr eaLnBrk="1" hangingPunct="1"/>
            <a:r>
              <a:rPr lang="uk-UA" smtClean="0"/>
              <a:t>Побажати попутного вітру – це…</a:t>
            </a:r>
            <a:endParaRPr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4000" i="1" smtClean="0"/>
              <a:t>знайти скарб</a:t>
            </a:r>
          </a:p>
          <a:p>
            <a:pPr eaLnBrk="1" hangingPunct="1"/>
            <a:r>
              <a:rPr lang="uk-UA" sz="4000" i="1" smtClean="0"/>
              <a:t> побажати успіху</a:t>
            </a:r>
            <a:r>
              <a:rPr lang="ru-RU" sz="4000" smtClean="0"/>
              <a:t> </a:t>
            </a:r>
          </a:p>
          <a:p>
            <a:pPr eaLnBrk="1" hangingPunct="1"/>
            <a:r>
              <a:rPr lang="uk-UA" sz="4000" i="1" smtClean="0"/>
              <a:t>змерзнути</a:t>
            </a:r>
          </a:p>
          <a:p>
            <a:pPr eaLnBrk="1" hangingPunct="1"/>
            <a:endParaRPr lang="ru-RU" sz="4000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8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8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38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Потрапити в халепу-це… </a:t>
            </a:r>
            <a:endParaRPr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8077200" cy="4114800"/>
          </a:xfrm>
        </p:spPr>
        <p:txBody>
          <a:bodyPr/>
          <a:lstStyle/>
          <a:p>
            <a:pPr eaLnBrk="1" hangingPunct="1"/>
            <a:r>
              <a:rPr lang="uk-UA" sz="3600" i="1" smtClean="0"/>
              <a:t>потрапити в неприємну ситуацію</a:t>
            </a:r>
            <a:r>
              <a:rPr lang="ru-RU" sz="3600" smtClean="0"/>
              <a:t> </a:t>
            </a:r>
          </a:p>
          <a:p>
            <a:pPr eaLnBrk="1" hangingPunct="1"/>
            <a:r>
              <a:rPr lang="uk-UA" sz="3600" smtClean="0"/>
              <a:t> </a:t>
            </a:r>
            <a:r>
              <a:rPr lang="uk-UA" sz="3600" i="1" smtClean="0"/>
              <a:t>впасти</a:t>
            </a:r>
          </a:p>
          <a:p>
            <a:pPr eaLnBrk="1" hangingPunct="1"/>
            <a:r>
              <a:rPr lang="uk-UA" sz="3600" i="1" smtClean="0"/>
              <a:t>приховувати недоліки</a:t>
            </a:r>
            <a:r>
              <a:rPr lang="ru-RU" sz="3600" smtClean="0"/>
              <a:t> </a:t>
            </a:r>
            <a:endParaRPr lang="uk-UA" sz="3600" smtClean="0"/>
          </a:p>
          <a:p>
            <a:pPr eaLnBrk="1" hangingPunct="1"/>
            <a:endParaRPr lang="ru-RU" sz="3600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304800"/>
            <a:ext cx="8316912" cy="1431925"/>
          </a:xfrm>
        </p:spPr>
        <p:txBody>
          <a:bodyPr/>
          <a:lstStyle/>
          <a:p>
            <a:pPr eaLnBrk="1" hangingPunct="1"/>
            <a:r>
              <a:rPr lang="uk-UA" smtClean="0"/>
              <a:t>Прийде коза до воза – це… </a:t>
            </a:r>
            <a:endParaRPr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4000" i="1" smtClean="0"/>
              <a:t> доведеться звернутися</a:t>
            </a:r>
            <a:r>
              <a:rPr lang="ru-RU" sz="4000" smtClean="0"/>
              <a:t> </a:t>
            </a:r>
          </a:p>
          <a:p>
            <a:pPr eaLnBrk="1" hangingPunct="1"/>
            <a:r>
              <a:rPr lang="uk-UA" sz="4000" smtClean="0"/>
              <a:t> </a:t>
            </a:r>
            <a:r>
              <a:rPr lang="uk-UA" sz="4000" i="1" smtClean="0"/>
              <a:t>знайти правильне рішення</a:t>
            </a:r>
          </a:p>
          <a:p>
            <a:pPr eaLnBrk="1" hangingPunct="1"/>
            <a:r>
              <a:rPr lang="uk-UA" sz="4000" smtClean="0"/>
              <a:t> </a:t>
            </a:r>
            <a:r>
              <a:rPr lang="uk-UA" sz="4000" i="1" smtClean="0"/>
              <a:t>відвертати чиюсь увагу</a:t>
            </a:r>
            <a:r>
              <a:rPr lang="ru-RU" sz="4000" smtClean="0"/>
              <a:t> </a:t>
            </a:r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4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40"/>
                            </p:stCondLst>
                            <p:childTnLst>
                              <p:par>
                                <p:cTn id="1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840"/>
                            </p:stCondLst>
                            <p:childTnLst>
                              <p:par>
                                <p:cTn id="2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Різати слух – це… </a:t>
            </a:r>
            <a:endParaRPr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3600" i="1" smtClean="0"/>
              <a:t>добре в чомусь розумітися</a:t>
            </a:r>
            <a:endParaRPr lang="ru-RU" sz="3600" smtClean="0"/>
          </a:p>
          <a:p>
            <a:pPr eaLnBrk="1" hangingPunct="1"/>
            <a:r>
              <a:rPr lang="uk-UA" sz="3600" smtClean="0"/>
              <a:t> </a:t>
            </a:r>
            <a:r>
              <a:rPr lang="uk-UA" sz="3600" i="1" smtClean="0"/>
              <a:t>майструвати</a:t>
            </a:r>
          </a:p>
          <a:p>
            <a:pPr eaLnBrk="1" hangingPunct="1"/>
            <a:r>
              <a:rPr lang="uk-UA" sz="3600" smtClean="0"/>
              <a:t> </a:t>
            </a:r>
            <a:r>
              <a:rPr lang="uk-UA" sz="3600" i="1" smtClean="0"/>
              <a:t>неприємно звучати, дратувати</a:t>
            </a:r>
            <a:endParaRPr lang="ru-RU" sz="3600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1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uk-UA" smtClean="0"/>
              <a:t>Танцювати під чужу дудку – це…</a:t>
            </a:r>
            <a:endParaRPr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3600" i="1" smtClean="0"/>
              <a:t>виконувати чиїсь побажання, вказівки</a:t>
            </a:r>
            <a:r>
              <a:rPr lang="ru-RU" sz="3600" smtClean="0"/>
              <a:t> </a:t>
            </a:r>
          </a:p>
          <a:p>
            <a:pPr eaLnBrk="1" hangingPunct="1"/>
            <a:r>
              <a:rPr lang="uk-UA" sz="3600" smtClean="0"/>
              <a:t> </a:t>
            </a:r>
            <a:r>
              <a:rPr lang="uk-UA" sz="3600" i="1" smtClean="0"/>
              <a:t>не слухати нікого</a:t>
            </a:r>
          </a:p>
          <a:p>
            <a:pPr eaLnBrk="1" hangingPunct="1"/>
            <a:r>
              <a:rPr lang="uk-UA" sz="3600" i="1" smtClean="0"/>
              <a:t> шкодити</a:t>
            </a:r>
            <a:r>
              <a:rPr lang="ru-RU" sz="3600" smtClean="0"/>
              <a:t> </a:t>
            </a:r>
            <a:endParaRPr lang="uk-UA" sz="3600" i="1" smtClean="0"/>
          </a:p>
          <a:p>
            <a:pPr eaLnBrk="1" hangingPunct="1"/>
            <a:endParaRPr lang="ru-RU" sz="3600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4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4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40"/>
                            </p:stCondLst>
                            <p:childTnLst>
                              <p:par>
                                <p:cTn id="2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Тримати марку – це…</a:t>
            </a:r>
            <a:endParaRPr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8077200" cy="4114800"/>
          </a:xfrm>
        </p:spPr>
        <p:txBody>
          <a:bodyPr/>
          <a:lstStyle/>
          <a:p>
            <a:pPr eaLnBrk="1" hangingPunct="1"/>
            <a:r>
              <a:rPr lang="uk-UA" sz="3600" b="1" i="1" smtClean="0"/>
              <a:t>ходити з високо піднятою головою</a:t>
            </a:r>
          </a:p>
          <a:p>
            <a:pPr eaLnBrk="1" hangingPunct="1"/>
            <a:r>
              <a:rPr lang="uk-UA" sz="3600" b="1" i="1" smtClean="0"/>
              <a:t> підтримувати свою репутацію</a:t>
            </a:r>
            <a:r>
              <a:rPr lang="ru-RU" sz="3600" b="1" i="1" smtClean="0"/>
              <a:t> </a:t>
            </a:r>
          </a:p>
          <a:p>
            <a:pPr eaLnBrk="1" hangingPunct="1"/>
            <a:r>
              <a:rPr lang="uk-UA" sz="3600" b="1" i="1" smtClean="0"/>
              <a:t>жити у злагоді</a:t>
            </a:r>
            <a:endParaRPr lang="ru-RU" sz="3600" b="1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80"/>
                            </p:stCondLst>
                            <p:childTnLst>
                              <p:par>
                                <p:cTn id="11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180"/>
                            </p:stCondLst>
                            <p:childTnLst>
                              <p:par>
                                <p:cTn id="1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80"/>
                            </p:stCondLst>
                            <p:childTnLst>
                              <p:par>
                                <p:cTn id="27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826375" cy="1431925"/>
          </a:xfrm>
        </p:spPr>
        <p:txBody>
          <a:bodyPr/>
          <a:lstStyle/>
          <a:p>
            <a:pPr eaLnBrk="1" hangingPunct="1"/>
            <a:r>
              <a:rPr lang="uk-UA" sz="3600" smtClean="0"/>
              <a:t>Тримати язик за зубами – це…</a:t>
            </a:r>
            <a:endParaRPr sz="360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3600" i="1" smtClean="0"/>
              <a:t> </a:t>
            </a:r>
            <a:r>
              <a:rPr lang="uk-UA" sz="3600" b="1" i="1" smtClean="0"/>
              <a:t>вносити розлад</a:t>
            </a:r>
            <a:r>
              <a:rPr lang="ru-RU" sz="3600" smtClean="0"/>
              <a:t> </a:t>
            </a:r>
          </a:p>
          <a:p>
            <a:pPr eaLnBrk="1" hangingPunct="1"/>
            <a:r>
              <a:rPr lang="uk-UA" sz="3600" b="1" i="1" smtClean="0"/>
              <a:t>не додержуватись обіцянки</a:t>
            </a:r>
          </a:p>
          <a:p>
            <a:pPr eaLnBrk="1" hangingPunct="1"/>
            <a:r>
              <a:rPr lang="uk-UA" sz="3600" b="1" i="1" smtClean="0"/>
              <a:t> мовчати</a:t>
            </a:r>
            <a:endParaRPr lang="ru-RU" sz="3600" b="1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96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960"/>
                            </p:stCondLst>
                            <p:childTnLst>
                              <p:par>
                                <p:cTn id="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960"/>
                            </p:stCondLst>
                            <p:childTnLst>
                              <p:par>
                                <p:cTn id="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Умити руки – це…</a:t>
            </a:r>
            <a:endParaRPr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700213"/>
            <a:ext cx="8077200" cy="4114800"/>
          </a:xfrm>
        </p:spPr>
        <p:txBody>
          <a:bodyPr/>
          <a:lstStyle/>
          <a:p>
            <a:pPr eaLnBrk="1" hangingPunct="1"/>
            <a:r>
              <a:rPr lang="uk-UA" sz="3600" b="1" i="1" smtClean="0"/>
              <a:t>бути чистим</a:t>
            </a:r>
          </a:p>
          <a:p>
            <a:pPr eaLnBrk="1" hangingPunct="1"/>
            <a:r>
              <a:rPr lang="uk-UA" sz="3600" b="1" i="1" smtClean="0"/>
              <a:t>сердито про когось говорити </a:t>
            </a:r>
          </a:p>
          <a:p>
            <a:pPr eaLnBrk="1" hangingPunct="1"/>
            <a:r>
              <a:rPr lang="uk-UA" sz="3600" b="1" i="1" smtClean="0"/>
              <a:t>ухилятися щось робити,</a:t>
            </a:r>
          </a:p>
          <a:p>
            <a:pPr eaLnBrk="1" hangingPunct="1">
              <a:buFont typeface="Wingdings" pitchFamily="2" charset="2"/>
              <a:buNone/>
            </a:pPr>
            <a:r>
              <a:rPr lang="uk-UA" sz="3600" b="1" i="1" smtClean="0"/>
              <a:t>знімати з себе відповідальність</a:t>
            </a:r>
            <a:r>
              <a:rPr lang="ru-RU" sz="3600" b="1" smtClean="0"/>
              <a:t> </a:t>
            </a:r>
          </a:p>
          <a:p>
            <a:pPr eaLnBrk="1" hangingPunct="1"/>
            <a:endParaRPr lang="ru-RU" sz="3600" b="1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6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6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6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60"/>
                            </p:stCondLst>
                            <p:childTnLst>
                              <p:par>
                                <p:cTn id="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dirty="0" smtClean="0"/>
              <a:t> Упасти з неба – це… </a:t>
            </a:r>
            <a:endParaRPr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3600" b="1" i="1" dirty="0" smtClean="0"/>
              <a:t> сподобатися</a:t>
            </a:r>
          </a:p>
          <a:p>
            <a:pPr eaLnBrk="1" hangingPunct="1"/>
            <a:r>
              <a:rPr lang="uk-UA" sz="3600" b="1" i="1" dirty="0" smtClean="0"/>
              <a:t> набити гулю </a:t>
            </a:r>
            <a:endParaRPr lang="ru-RU" sz="3600" b="1" dirty="0" smtClean="0"/>
          </a:p>
          <a:p>
            <a:pPr eaLnBrk="1" hangingPunct="1"/>
            <a:r>
              <a:rPr lang="uk-UA" sz="3600" b="1" i="1" dirty="0" smtClean="0"/>
              <a:t> несподівано з </a:t>
            </a:r>
            <a:r>
              <a:rPr lang="uk-UA" sz="3600" b="1" i="1" dirty="0" err="1" smtClean="0"/>
              <a:t>'явитися</a:t>
            </a:r>
            <a:endParaRPr lang="ru-RU" sz="3600" b="1" i="1" dirty="0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4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4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64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mtClean="0"/>
              <a:t>   Утерти маку – це…</a:t>
            </a:r>
            <a:endParaRPr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sz="3600" b="1" i="1" smtClean="0"/>
              <a:t> приготувати щось смачне</a:t>
            </a:r>
          </a:p>
          <a:p>
            <a:pPr eaLnBrk="1" hangingPunct="1"/>
            <a:r>
              <a:rPr lang="uk-UA" sz="3600" b="1" i="1" smtClean="0"/>
              <a:t> суворо покарати когось</a:t>
            </a:r>
            <a:r>
              <a:rPr lang="ru-RU" sz="3600" b="1" i="1" smtClean="0"/>
              <a:t> </a:t>
            </a:r>
          </a:p>
          <a:p>
            <a:pPr eaLnBrk="1" hangingPunct="1"/>
            <a:r>
              <a:rPr lang="uk-UA" sz="3600" b="1" i="1" smtClean="0"/>
              <a:t> насмішити</a:t>
            </a:r>
          </a:p>
          <a:p>
            <a:pPr eaLnBrk="1" hangingPunct="1"/>
            <a:endParaRPr lang="ru-RU" sz="3600" b="1" i="1" smtClean="0"/>
          </a:p>
        </p:txBody>
      </p:sp>
    </p:spTree>
  </p:cSld>
  <p:clrMapOvr>
    <a:masterClrMapping/>
  </p:clrMapOvr>
  <p:transition spd="slow" advTm="25000"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2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628</TotalTime>
  <Words>649</Words>
  <Application>Microsoft Office PowerPoint</Application>
  <PresentationFormat>Экран (4:3)</PresentationFormat>
  <Paragraphs>206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Arial</vt:lpstr>
      <vt:lpstr>Calibri</vt:lpstr>
      <vt:lpstr>Corbel</vt:lpstr>
      <vt:lpstr>Gill Sans MT</vt:lpstr>
      <vt:lpstr>Times New Roman</vt:lpstr>
      <vt:lpstr>Verdana</vt:lpstr>
      <vt:lpstr>Wingdings</vt:lpstr>
      <vt:lpstr>Wingdings 2</vt:lpstr>
      <vt:lpstr>Солнцестояние</vt:lpstr>
      <vt:lpstr>Фразеологія (від грецького phrasis - вираження, logos - вчення) — розділ мовознавства, в якому вивчаються лексично неподільні поєднання слів.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Купити кота в мішку – це… </vt:lpstr>
      <vt:lpstr>Лускати зі сміху – це … </vt:lpstr>
      <vt:lpstr>На краю землі – це…</vt:lpstr>
      <vt:lpstr>Пекти раків – це…</vt:lpstr>
      <vt:lpstr>Підкласти свиню – це…</vt:lpstr>
      <vt:lpstr>Побажати попутного вітру – це…</vt:lpstr>
      <vt:lpstr>Потрапити в халепу-це… </vt:lpstr>
      <vt:lpstr>Прийде коза до воза – це… </vt:lpstr>
      <vt:lpstr>Різати слух – це… </vt:lpstr>
      <vt:lpstr>Танцювати під чужу дудку – це…</vt:lpstr>
      <vt:lpstr>Тримати марку – це…</vt:lpstr>
      <vt:lpstr>Тримати язик за зубами – це…</vt:lpstr>
      <vt:lpstr> Умити руки – це…</vt:lpstr>
      <vt:lpstr> Упасти з неба – це… </vt:lpstr>
      <vt:lpstr>   Утерти маку – це…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66</cp:revision>
  <dcterms:created xsi:type="dcterms:W3CDTF">2012-05-14T10:45:52Z</dcterms:created>
  <dcterms:modified xsi:type="dcterms:W3CDTF">2024-03-17T09:17:00Z</dcterms:modified>
</cp:coreProperties>
</file>