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449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848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84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63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783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793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366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03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7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482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583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87D58-CA1B-413B-8F72-61A911CBCC47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3FFB3-C9E5-4AD4-8E5F-CDFA23B8D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438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Архив\фони презентацыъ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11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52552" y="3645024"/>
            <a:ext cx="2952328" cy="100811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uk-UA" dirty="0" smtClean="0"/>
              <a:t>Підготувала учитель </a:t>
            </a:r>
          </a:p>
          <a:p>
            <a:pPr algn="l"/>
            <a:r>
              <a:rPr lang="uk-UA" dirty="0" smtClean="0"/>
              <a:t>української мови та літератури</a:t>
            </a:r>
          </a:p>
          <a:p>
            <a:pPr algn="l"/>
            <a:r>
              <a:rPr lang="uk-UA" dirty="0" smtClean="0"/>
              <a:t>Охтирської ЗОШ І-ІІІ ступенів №8 </a:t>
            </a:r>
          </a:p>
          <a:p>
            <a:pPr algn="l"/>
            <a:r>
              <a:rPr lang="uk-UA" dirty="0" smtClean="0"/>
              <a:t>Захарченко Маргарита Сергіївна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260648"/>
            <a:ext cx="6624736" cy="29854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Урок  </a:t>
            </a:r>
            <a:r>
              <a:rPr lang="uk-UA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української мови </a:t>
            </a:r>
            <a:r>
              <a:rPr lang="uk-UA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uk-UA" sz="4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Групи слів за значенням. Тренувальні вправи»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7907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Архив\фони презентацыъ\8960b851be2c1657ee1e5375e764209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1" b="8467"/>
          <a:stretch/>
        </p:blipFill>
        <p:spPr bwMode="auto">
          <a:xfrm>
            <a:off x="1475656" y="0"/>
            <a:ext cx="60047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155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рхив\фони презентацыъ\8fa22a2a3cccf0d6dd699296f306dee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5" r="1539"/>
          <a:stretch/>
        </p:blipFill>
        <p:spPr bwMode="auto">
          <a:xfrm>
            <a:off x="395536" y="1412776"/>
            <a:ext cx="8449057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uk-UA" sz="3200" dirty="0"/>
              <a:t>Щасливі ми, що народилися на такій чудовій, мальовничій землі – у нашій славній </a:t>
            </a:r>
            <a:r>
              <a:rPr lang="uk-UA" sz="3200" dirty="0" smtClean="0"/>
              <a:t>Україні!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91156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Архив\фони презентацыъ\img2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7"/>
          <a:stretch/>
        </p:blipFill>
        <p:spPr bwMode="auto">
          <a:xfrm>
            <a:off x="6864" y="116632"/>
            <a:ext cx="9144000" cy="664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29614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Подорож </a:t>
            </a:r>
            <a:r>
              <a:rPr lang="uk-UA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 </a:t>
            </a:r>
            <a:r>
              <a:rPr lang="uk-UA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мовної </a:t>
            </a:r>
            <a:r>
              <a:rPr lang="uk-UA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країни </a:t>
            </a:r>
            <a:r>
              <a:rPr lang="uk-UA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«Лексикології»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9552" y="1628800"/>
            <a:ext cx="8136904" cy="4010000"/>
          </a:xfrm>
        </p:spPr>
        <p:txBody>
          <a:bodyPr>
            <a:normAutofit/>
          </a:bodyPr>
          <a:lstStyle/>
          <a:p>
            <a:pPr lvl="0" algn="l"/>
            <a:r>
              <a:rPr lang="uk-UA" sz="2800" b="1" i="1" dirty="0">
                <a:solidFill>
                  <a:schemeClr val="tx1"/>
                </a:solidFill>
              </a:rPr>
              <a:t>Для того, щоб подорож була вдалою, </a:t>
            </a:r>
            <a:r>
              <a:rPr lang="uk-UA" sz="2800" b="1" i="1" u="sng" dirty="0">
                <a:solidFill>
                  <a:schemeClr val="tx1"/>
                </a:solidFill>
              </a:rPr>
              <a:t>ви повинні</a:t>
            </a:r>
            <a:r>
              <a:rPr lang="uk-UA" sz="2800" b="1" i="1" dirty="0">
                <a:solidFill>
                  <a:schemeClr val="tx1"/>
                </a:solidFill>
              </a:rPr>
              <a:t>:</a:t>
            </a:r>
            <a:endParaRPr lang="ru-RU" sz="2800" b="1" i="1" dirty="0">
              <a:solidFill>
                <a:schemeClr val="tx1"/>
              </a:solidFill>
            </a:endParaRPr>
          </a:p>
          <a:p>
            <a:pPr algn="l"/>
            <a:r>
              <a:rPr lang="uk-UA" sz="2000" b="1" u="sng" dirty="0">
                <a:solidFill>
                  <a:srgbClr val="C00000"/>
                </a:solidFill>
              </a:rPr>
              <a:t>Знати:</a:t>
            </a:r>
            <a:r>
              <a:rPr lang="uk-UA" sz="2000" b="1" dirty="0">
                <a:solidFill>
                  <a:srgbClr val="C00000"/>
                </a:solidFill>
              </a:rPr>
              <a:t> </a:t>
            </a:r>
            <a:r>
              <a:rPr lang="uk-UA" sz="2000" dirty="0">
                <a:solidFill>
                  <a:schemeClr val="tx1"/>
                </a:solidFill>
              </a:rPr>
              <a:t>визначення груп слів за значенням.</a:t>
            </a:r>
            <a:endParaRPr lang="ru-RU" sz="2000" dirty="0">
              <a:solidFill>
                <a:schemeClr val="tx1"/>
              </a:solidFill>
            </a:endParaRPr>
          </a:p>
          <a:p>
            <a:pPr algn="l"/>
            <a:r>
              <a:rPr lang="uk-UA" sz="2000" b="1" u="sng" dirty="0">
                <a:solidFill>
                  <a:srgbClr val="C00000"/>
                </a:solidFill>
              </a:rPr>
              <a:t>Уміти</a:t>
            </a:r>
            <a:r>
              <a:rPr lang="uk-UA" sz="2000" b="1" dirty="0">
                <a:solidFill>
                  <a:srgbClr val="C00000"/>
                </a:solidFill>
              </a:rPr>
              <a:t>: </a:t>
            </a:r>
            <a:r>
              <a:rPr lang="uk-UA" sz="2000" dirty="0">
                <a:solidFill>
                  <a:schemeClr val="tx1"/>
                </a:solidFill>
              </a:rPr>
              <a:t>добирати синоніми, омоніми, антоніми до слів лексичної </a:t>
            </a:r>
            <a:r>
              <a:rPr lang="uk-UA" sz="2000" dirty="0" smtClean="0">
                <a:solidFill>
                  <a:schemeClr val="tx1"/>
                </a:solidFill>
              </a:rPr>
              <a:t>системи </a:t>
            </a:r>
            <a:r>
              <a:rPr lang="uk-UA" sz="2000" dirty="0">
                <a:solidFill>
                  <a:schemeClr val="tx1"/>
                </a:solidFill>
              </a:rPr>
              <a:t>української мови; аналізувати групи слів, порівнювати їх між собою й робити висновки.</a:t>
            </a:r>
            <a:endParaRPr lang="ru-RU" sz="2000" dirty="0">
              <a:solidFill>
                <a:schemeClr val="tx1"/>
              </a:solidFill>
            </a:endParaRPr>
          </a:p>
          <a:p>
            <a:pPr algn="l"/>
            <a:r>
              <a:rPr lang="uk-UA" sz="2000" b="1" u="sng" dirty="0">
                <a:solidFill>
                  <a:srgbClr val="C00000"/>
                </a:solidFill>
              </a:rPr>
              <a:t>Нормувати:</a:t>
            </a:r>
            <a:r>
              <a:rPr lang="uk-UA" sz="2000" b="1" dirty="0">
                <a:solidFill>
                  <a:srgbClr val="C00000"/>
                </a:solidFill>
              </a:rPr>
              <a:t> </a:t>
            </a:r>
            <a:r>
              <a:rPr lang="uk-UA" sz="2000" dirty="0">
                <a:solidFill>
                  <a:schemeClr val="tx1"/>
                </a:solidFill>
              </a:rPr>
              <a:t>використовувати вивчені лексичні мовні засоби в мовленнєвих ситуаціях, удосконалюючи мовне оформлення висловлювання; уживати слова відповідно до їх значень.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4248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рхив\фони презентацыъ\img_s616347_1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88"/>
          <a:stretch/>
        </p:blipFill>
        <p:spPr bwMode="auto">
          <a:xfrm>
            <a:off x="-1" y="0"/>
            <a:ext cx="96240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Митниця</a:t>
            </a:r>
            <a:r>
              <a:rPr lang="uk-UA" b="1" dirty="0"/>
              <a:t> – </a:t>
            </a:r>
            <a:r>
              <a:rPr lang="uk-UA" dirty="0"/>
              <a:t>державний заклад, що контролює проходження вантажу через  кодон країни.</a:t>
            </a:r>
            <a:endParaRPr lang="ru-RU" dirty="0"/>
          </a:p>
          <a:p>
            <a:r>
              <a:rPr lang="uk-UA" b="1" dirty="0">
                <a:solidFill>
                  <a:srgbClr val="C00000"/>
                </a:solidFill>
              </a:rPr>
              <a:t>Мито</a:t>
            </a:r>
            <a:r>
              <a:rPr lang="uk-UA" b="1" dirty="0"/>
              <a:t> – </a:t>
            </a:r>
            <a:r>
              <a:rPr lang="uk-UA" dirty="0"/>
              <a:t>державний грошовий збір з товарів, що походять через кордон під контролем митного управління</a:t>
            </a:r>
            <a:r>
              <a:rPr lang="uk-UA" dirty="0" smtClean="0"/>
              <a:t>.</a:t>
            </a:r>
          </a:p>
          <a:p>
            <a:r>
              <a:rPr lang="uk-UA" b="1" dirty="0">
                <a:solidFill>
                  <a:srgbClr val="C00000"/>
                </a:solidFill>
              </a:rPr>
              <a:t>Митник</a:t>
            </a:r>
            <a:r>
              <a:rPr lang="uk-UA" b="1" dirty="0"/>
              <a:t> – </a:t>
            </a:r>
            <a:r>
              <a:rPr lang="uk-UA" dirty="0"/>
              <a:t>працівник митниці</a:t>
            </a:r>
            <a:r>
              <a:rPr lang="uk-UA" dirty="0" smtClean="0"/>
              <a:t>.</a:t>
            </a:r>
          </a:p>
          <a:p>
            <a:pPr marL="0" indent="0" algn="ctr">
              <a:buNone/>
            </a:pPr>
            <a:r>
              <a:rPr lang="uk-UA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Чим сплатимо мито? 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32744" y="260648"/>
            <a:ext cx="3219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Митниця!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2356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Архив\фони презентацыъ\img_s616347_1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3"/>
          <a:stretch/>
        </p:blipFill>
        <p:spPr bwMode="auto">
          <a:xfrm>
            <a:off x="-59299" y="-243408"/>
            <a:ext cx="935561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482" y="1484784"/>
            <a:ext cx="8229600" cy="4680520"/>
          </a:xfrm>
        </p:spPr>
        <p:txBody>
          <a:bodyPr>
            <a:normAutofit fontScale="47500" lnSpcReduction="20000"/>
          </a:bodyPr>
          <a:lstStyle/>
          <a:p>
            <a:r>
              <a:rPr lang="uk-UA" sz="4400" dirty="0"/>
              <a:t>У якому розділі науки про мову вивчається лексичне значення слів?</a:t>
            </a:r>
            <a:endParaRPr lang="ru-RU" sz="4400" dirty="0"/>
          </a:p>
          <a:p>
            <a:r>
              <a:rPr lang="uk-UA" sz="4400" dirty="0"/>
              <a:t>-  Які значення має слово?</a:t>
            </a:r>
            <a:endParaRPr lang="ru-RU" sz="4400" dirty="0"/>
          </a:p>
          <a:p>
            <a:r>
              <a:rPr lang="uk-UA" sz="4400" dirty="0"/>
              <a:t>-  Як ви розумієте, що таке лексичне значення, граматичне значення?</a:t>
            </a:r>
            <a:endParaRPr lang="ru-RU" sz="4400" dirty="0"/>
          </a:p>
          <a:p>
            <a:r>
              <a:rPr lang="uk-UA" sz="4400" dirty="0"/>
              <a:t>- Яке значення – лексичне чи граматичне – слів мито, митник, митниця дізнавалися?</a:t>
            </a:r>
            <a:endParaRPr lang="ru-RU" sz="4400" dirty="0"/>
          </a:p>
          <a:p>
            <a:r>
              <a:rPr lang="uk-UA" sz="4400" dirty="0"/>
              <a:t>- Як називаються слова, що мають одне лексичне значення? Кілька лексичних значень? Навести приклади.</a:t>
            </a:r>
            <a:endParaRPr lang="ru-RU" sz="4400" dirty="0"/>
          </a:p>
          <a:p>
            <a:r>
              <a:rPr lang="uk-UA" sz="4400" dirty="0"/>
              <a:t>- У яких значеннях можуть уживатися багатозначні слова?</a:t>
            </a:r>
            <a:endParaRPr lang="ru-RU" sz="4400" dirty="0"/>
          </a:p>
          <a:p>
            <a:r>
              <a:rPr lang="uk-UA" sz="4400" dirty="0"/>
              <a:t>- У якому значенні вжито в словосполученні медовий пиріг багатозначне слово?</a:t>
            </a:r>
            <a:endParaRPr lang="ru-RU" sz="4400" dirty="0"/>
          </a:p>
          <a:p>
            <a:r>
              <a:rPr lang="uk-UA" sz="4400" dirty="0"/>
              <a:t>- А у словосполученні медовий погляд?</a:t>
            </a:r>
            <a:endParaRPr lang="ru-RU" sz="4400" dirty="0"/>
          </a:p>
          <a:p>
            <a:r>
              <a:rPr lang="uk-UA" sz="4400" dirty="0"/>
              <a:t>- Які групи слів за значенням ви знаєте?</a:t>
            </a:r>
            <a:endParaRPr lang="ru-RU" sz="4400" dirty="0"/>
          </a:p>
          <a:p>
            <a:r>
              <a:rPr lang="uk-UA" sz="4400" dirty="0"/>
              <a:t>- Які слова називаємо антонімами? Омонімами? Синонімами</a:t>
            </a:r>
            <a:r>
              <a:rPr lang="uk-UA" sz="4400" dirty="0" smtClean="0"/>
              <a:t>?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6632"/>
            <a:ext cx="44247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Інтерактивна гра </a:t>
            </a:r>
            <a:endParaRPr lang="uk-UA" sz="36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uk-UA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</a:t>
            </a:r>
            <a:r>
              <a:rPr lang="uk-UA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Лексичний футбол"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9549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Архив\фони презентацыъ\hol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r>
              <a:rPr lang="uk-UA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«……..»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Назва </a:t>
            </a:r>
            <a:r>
              <a:rPr lang="uk-UA" dirty="0"/>
              <a:t>станції відсутня. </a:t>
            </a:r>
            <a:r>
              <a:rPr lang="uk-UA" dirty="0" smtClean="0"/>
              <a:t>Спробуйте </a:t>
            </a:r>
            <a:r>
              <a:rPr lang="uk-UA" dirty="0"/>
              <a:t>відновити назву станції за </a:t>
            </a:r>
            <a:r>
              <a:rPr lang="uk-UA" dirty="0" err="1"/>
              <a:t>віршем</a:t>
            </a:r>
            <a:r>
              <a:rPr lang="uk-UA" dirty="0"/>
              <a:t>-підказкою </a:t>
            </a:r>
            <a:r>
              <a:rPr lang="uk-UA" dirty="0" err="1" smtClean="0"/>
              <a:t>О.Підсухи</a:t>
            </a:r>
            <a:r>
              <a:rPr lang="uk-UA" dirty="0" smtClean="0"/>
              <a:t>. </a:t>
            </a:r>
          </a:p>
          <a:p>
            <a:pPr marL="0" indent="0">
              <a:buNone/>
            </a:pPr>
            <a:r>
              <a:rPr lang="uk-UA" i="1" u="sng" dirty="0" smtClean="0"/>
              <a:t>Для цього виконайте завдання</a:t>
            </a:r>
            <a:r>
              <a:rPr lang="uk-UA" i="1" u="sng" dirty="0"/>
              <a:t>: </a:t>
            </a:r>
            <a:endParaRPr lang="uk-UA" i="1" u="sng" dirty="0" smtClean="0"/>
          </a:p>
          <a:p>
            <a:pPr marL="0" indent="0">
              <a:buNone/>
            </a:pPr>
            <a:r>
              <a:rPr lang="uk-UA" i="1" dirty="0" err="1" smtClean="0"/>
              <a:t>випишіть</a:t>
            </a:r>
            <a:r>
              <a:rPr lang="uk-UA" dirty="0" smtClean="0"/>
              <a:t> слова близькі за значенням</a:t>
            </a:r>
            <a:r>
              <a:rPr lang="uk-UA" i="1" dirty="0" smtClean="0"/>
              <a:t>,</a:t>
            </a:r>
            <a:r>
              <a:rPr lang="uk-UA" dirty="0" smtClean="0"/>
              <a:t> але різні за звучанням та написанням </a:t>
            </a:r>
            <a:r>
              <a:rPr lang="uk-UA" dirty="0" smtClean="0"/>
              <a:t>до слів</a:t>
            </a:r>
            <a:r>
              <a:rPr lang="uk-UA" i="1" dirty="0" smtClean="0"/>
              <a:t> </a:t>
            </a:r>
            <a:r>
              <a:rPr lang="uk-UA" b="1" i="1" dirty="0" smtClean="0"/>
              <a:t>ліс, заметіль. </a:t>
            </a: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32656"/>
            <a:ext cx="2489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Станція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3288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Архив\фони презентацыъ\PrirodaSlideMin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"/>
            <a:ext cx="9252520" cy="694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60240" y="620688"/>
            <a:ext cx="7092280" cy="55054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i="1" dirty="0" smtClean="0"/>
              <a:t>             Ой</a:t>
            </a:r>
            <a:r>
              <a:rPr lang="uk-UA" i="1" dirty="0"/>
              <a:t>, яка чудова українська мова, </a:t>
            </a:r>
            <a:endParaRPr lang="ru-RU" dirty="0"/>
          </a:p>
          <a:p>
            <a:pPr marL="0" indent="0">
              <a:buNone/>
            </a:pPr>
            <a:r>
              <a:rPr lang="uk-UA" i="1" dirty="0" smtClean="0"/>
              <a:t>            Де </a:t>
            </a:r>
            <a:r>
              <a:rPr lang="uk-UA" i="1" dirty="0"/>
              <a:t>береться все це, звідкіля і </a:t>
            </a:r>
            <a:r>
              <a:rPr lang="uk-UA" i="1" dirty="0" smtClean="0"/>
              <a:t>як?</a:t>
            </a:r>
            <a:endParaRPr lang="ru-RU" dirty="0" smtClean="0"/>
          </a:p>
          <a:p>
            <a:pPr marL="0" indent="0">
              <a:buNone/>
            </a:pPr>
            <a:r>
              <a:rPr lang="uk-UA" i="1" dirty="0" smtClean="0"/>
              <a:t>Є в ній ліс, лісок, лісочок,</a:t>
            </a:r>
            <a:endParaRPr lang="ru-RU" dirty="0" smtClean="0"/>
          </a:p>
          <a:p>
            <a:pPr marL="0" indent="0">
              <a:buNone/>
            </a:pPr>
            <a:r>
              <a:rPr lang="uk-UA" i="1" dirty="0" smtClean="0"/>
              <a:t>Пуща, гай, діброва,</a:t>
            </a:r>
            <a:endParaRPr lang="ru-RU" dirty="0" smtClean="0"/>
          </a:p>
          <a:p>
            <a:pPr marL="0" indent="0">
              <a:buNone/>
            </a:pPr>
            <a:r>
              <a:rPr lang="uk-UA" i="1" dirty="0" smtClean="0"/>
              <a:t>Бір</a:t>
            </a:r>
            <a:r>
              <a:rPr lang="uk-UA" i="1" dirty="0"/>
              <a:t>, перелісок, чорноліс.</a:t>
            </a:r>
            <a:endParaRPr lang="ru-RU" dirty="0"/>
          </a:p>
          <a:p>
            <a:pPr marL="0" indent="0">
              <a:buNone/>
            </a:pPr>
            <a:r>
              <a:rPr lang="uk-UA" i="1" dirty="0" smtClean="0"/>
              <a:t>Є </a:t>
            </a:r>
            <a:r>
              <a:rPr lang="uk-UA" i="1" dirty="0"/>
              <a:t>іще й байрак.</a:t>
            </a:r>
            <a:endParaRPr lang="ru-RU" dirty="0"/>
          </a:p>
          <a:p>
            <a:pPr marL="0" indent="0">
              <a:buNone/>
            </a:pPr>
            <a:r>
              <a:rPr lang="uk-UA" i="1" dirty="0"/>
              <a:t>          </a:t>
            </a:r>
            <a:r>
              <a:rPr lang="uk-UA" i="1" dirty="0" smtClean="0"/>
              <a:t>І </a:t>
            </a:r>
            <a:r>
              <a:rPr lang="uk-UA" i="1" dirty="0"/>
              <a:t>така ж розкішна, і гнучка, як мрія,</a:t>
            </a:r>
            <a:endParaRPr lang="ru-RU" dirty="0"/>
          </a:p>
          <a:p>
            <a:pPr marL="0" indent="0">
              <a:buNone/>
            </a:pPr>
            <a:r>
              <a:rPr lang="uk-UA" i="1" dirty="0"/>
              <a:t>         </a:t>
            </a:r>
            <a:r>
              <a:rPr lang="uk-UA" i="1" dirty="0" smtClean="0"/>
              <a:t>Можна </a:t>
            </a:r>
            <a:r>
              <a:rPr lang="uk-UA" i="1" dirty="0"/>
              <a:t>"звідкіля" і "звідки",</a:t>
            </a:r>
            <a:endParaRPr lang="ru-RU" dirty="0"/>
          </a:p>
          <a:p>
            <a:pPr marL="0" indent="0">
              <a:buNone/>
            </a:pPr>
            <a:r>
              <a:rPr lang="uk-UA" i="1" dirty="0"/>
              <a:t>         </a:t>
            </a:r>
            <a:r>
              <a:rPr lang="uk-UA" i="1" dirty="0" smtClean="0"/>
              <a:t>Можна </a:t>
            </a:r>
            <a:r>
              <a:rPr lang="uk-UA" i="1" dirty="0"/>
              <a:t>і "звідкіль".</a:t>
            </a:r>
            <a:endParaRPr lang="ru-RU" dirty="0"/>
          </a:p>
          <a:p>
            <a:pPr marL="0" indent="0">
              <a:buNone/>
            </a:pPr>
            <a:r>
              <a:rPr lang="uk-UA" i="1" dirty="0"/>
              <a:t>        </a:t>
            </a:r>
            <a:r>
              <a:rPr lang="uk-UA" i="1" dirty="0" smtClean="0"/>
              <a:t>Є </a:t>
            </a:r>
            <a:r>
              <a:rPr lang="uk-UA" i="1" dirty="0"/>
              <a:t>у ній хурделиця, віхола, завія,</a:t>
            </a:r>
            <a:endParaRPr lang="ru-RU" dirty="0"/>
          </a:p>
          <a:p>
            <a:pPr marL="0" indent="0">
              <a:buNone/>
            </a:pPr>
            <a:r>
              <a:rPr lang="uk-UA" i="1" dirty="0"/>
              <a:t>      </a:t>
            </a:r>
            <a:r>
              <a:rPr lang="uk-UA" i="1" dirty="0" smtClean="0"/>
              <a:t>  Завірюха</a:t>
            </a:r>
            <a:r>
              <a:rPr lang="uk-UA" i="1" dirty="0"/>
              <a:t>, хуртовина, хуга, заметіль.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8773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79419" y="286158"/>
            <a:ext cx="3008313" cy="1162050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95536" y="980728"/>
            <a:ext cx="8075240" cy="1201812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lvl="0"/>
            <a:r>
              <a:rPr lang="uk-UA" sz="2000" b="1" dirty="0"/>
              <a:t>Дібрати якомога більше синонімів до вказаного слова. </a:t>
            </a:r>
            <a:endParaRPr lang="uk-UA" sz="2000" b="1" dirty="0" smtClean="0"/>
          </a:p>
          <a:p>
            <a:pPr lvl="0"/>
            <a:r>
              <a:rPr lang="uk-UA" sz="2000" dirty="0" smtClean="0"/>
              <a:t>(</a:t>
            </a:r>
            <a:r>
              <a:rPr lang="uk-UA" sz="2000" i="1" dirty="0"/>
              <a:t>Кожна група учнів отримує аркуш із вказаним словом. Члени групи по черзі добирають синоніми, передаючи аркуш один одному та записуючи на ньому дібране слово олівцями різних кольорів.</a:t>
            </a:r>
            <a:r>
              <a:rPr lang="uk-UA" sz="2000" dirty="0"/>
              <a:t>)</a:t>
            </a:r>
            <a:endParaRPr lang="ru-RU" sz="2000" dirty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452279">
            <a:off x="6257773" y="774771"/>
            <a:ext cx="286023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2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  <a:r>
              <a:rPr lang="uk-UA" sz="3200" b="1" i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 </a:t>
            </a:r>
            <a:r>
              <a:rPr lang="uk-UA" sz="3200" b="1" i="1" u="sng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"Графіті</a:t>
            </a:r>
            <a:r>
              <a:rPr lang="uk-UA" sz="3200" b="1" i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pSp>
        <p:nvGrpSpPr>
          <p:cNvPr id="10" name="Группа 9"/>
          <p:cNvGrpSpPr/>
          <p:nvPr/>
        </p:nvGrpSpPr>
        <p:grpSpPr>
          <a:xfrm rot="21399388">
            <a:off x="465032" y="2357635"/>
            <a:ext cx="2391143" cy="2452969"/>
            <a:chOff x="251520" y="2348880"/>
            <a:chExt cx="2391143" cy="2452969"/>
          </a:xfrm>
        </p:grpSpPr>
        <p:pic>
          <p:nvPicPr>
            <p:cNvPr id="9220" name="Picture 4" descr="D:\Архив\фони презентацыъ\63973435_BV_SweetRoses_Elemento42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2348880"/>
              <a:ext cx="2391143" cy="24529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539552" y="2929845"/>
              <a:ext cx="180019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dirty="0" smtClean="0"/>
                <a:t>Ходити</a:t>
              </a:r>
              <a:endParaRPr lang="ru-RU" sz="40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 rot="532789">
            <a:off x="4727515" y="4139319"/>
            <a:ext cx="3126182" cy="2692369"/>
            <a:chOff x="1671800" y="4131178"/>
            <a:chExt cx="3126182" cy="2692369"/>
          </a:xfrm>
        </p:grpSpPr>
        <p:pic>
          <p:nvPicPr>
            <p:cNvPr id="9224" name="Picture 8" descr="D:\Архив\фони презентацыъ\sticky_note_PNG18935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10075">
              <a:off x="1671800" y="4131178"/>
              <a:ext cx="3126182" cy="26923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2119277" y="5113871"/>
              <a:ext cx="223669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dirty="0" smtClean="0"/>
                <a:t>Швидкий</a:t>
              </a:r>
              <a:endParaRPr lang="ru-RU" sz="40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3159982" y="2061948"/>
            <a:ext cx="2736304" cy="2448272"/>
            <a:chOff x="3131840" y="2059652"/>
            <a:chExt cx="2736304" cy="2448272"/>
          </a:xfrm>
        </p:grpSpPr>
        <p:pic>
          <p:nvPicPr>
            <p:cNvPr id="9222" name="Picture 6" descr="D:\Архив\фони презентацыъ\941164885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2059652"/>
              <a:ext cx="2736304" cy="2448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3393152" y="2929845"/>
              <a:ext cx="22322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dirty="0" smtClean="0"/>
                <a:t>Говорити</a:t>
              </a:r>
              <a:endParaRPr lang="ru-RU" sz="40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827189" y="3276924"/>
            <a:ext cx="3456384" cy="3497288"/>
            <a:chOff x="4888558" y="3360712"/>
            <a:chExt cx="3456384" cy="3497288"/>
          </a:xfrm>
        </p:grpSpPr>
        <p:pic>
          <p:nvPicPr>
            <p:cNvPr id="9229" name="Picture 13" descr="D:\Архив\фони презентацыъ\40d229f92be3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8558" y="3360712"/>
              <a:ext cx="3456384" cy="34972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5349132" y="4816829"/>
              <a:ext cx="253523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dirty="0" smtClean="0"/>
                <a:t>Красивий</a:t>
              </a:r>
              <a:endParaRPr lang="ru-RU" sz="4000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6290606" y="2215188"/>
            <a:ext cx="2667744" cy="2455045"/>
            <a:chOff x="6290606" y="2215188"/>
            <a:chExt cx="2667744" cy="2455045"/>
          </a:xfrm>
        </p:grpSpPr>
        <p:pic>
          <p:nvPicPr>
            <p:cNvPr id="9223" name="Picture 7" descr="D:\Архив\фони презентацыъ\sticky_note_PNG18889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0606" y="2215188"/>
              <a:ext cx="2667744" cy="24550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/>
            <p:cNvSpPr txBox="1"/>
            <p:nvPr/>
          </p:nvSpPr>
          <p:spPr>
            <a:xfrm>
              <a:off x="6877980" y="3006769"/>
              <a:ext cx="180019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4000" dirty="0" smtClean="0"/>
                <a:t>Думати</a:t>
              </a:r>
              <a:endParaRPr lang="ru-RU" sz="4000" dirty="0"/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371194" y="16059"/>
            <a:ext cx="4956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Станція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«Синоніми»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0949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8944" y="1772816"/>
            <a:ext cx="8509520" cy="4752528"/>
          </a:xfrm>
        </p:spPr>
        <p:txBody>
          <a:bodyPr>
            <a:normAutofit/>
          </a:bodyPr>
          <a:lstStyle/>
          <a:p>
            <a:pPr algn="l"/>
            <a:r>
              <a:rPr lang="uk-UA" sz="2800" i="1" dirty="0">
                <a:solidFill>
                  <a:schemeClr val="tx1"/>
                </a:solidFill>
              </a:rPr>
              <a:t>Ми </a:t>
            </a:r>
            <a:r>
              <a:rPr lang="uk-UA" sz="2800" i="1" u="sng" dirty="0">
                <a:solidFill>
                  <a:schemeClr val="tx1"/>
                </a:solidFill>
              </a:rPr>
              <a:t>щасливі</a:t>
            </a:r>
            <a:r>
              <a:rPr lang="uk-UA" sz="2800" i="1" dirty="0">
                <a:solidFill>
                  <a:schemeClr val="tx1"/>
                </a:solidFill>
              </a:rPr>
              <a:t>, що </a:t>
            </a:r>
            <a:r>
              <a:rPr lang="uk-UA" sz="2800" i="1" u="sng" dirty="0">
                <a:solidFill>
                  <a:schemeClr val="tx1"/>
                </a:solidFill>
              </a:rPr>
              <a:t>народилися</a:t>
            </a:r>
            <a:r>
              <a:rPr lang="uk-UA" sz="2800" i="1" dirty="0">
                <a:solidFill>
                  <a:schemeClr val="tx1"/>
                </a:solidFill>
              </a:rPr>
              <a:t> на такій </a:t>
            </a:r>
            <a:r>
              <a:rPr lang="uk-UA" sz="2800" i="1" u="sng" dirty="0">
                <a:solidFill>
                  <a:schemeClr val="tx1"/>
                </a:solidFill>
              </a:rPr>
              <a:t>чудовій</a:t>
            </a:r>
            <a:r>
              <a:rPr lang="uk-UA" sz="2800" i="1" dirty="0">
                <a:solidFill>
                  <a:schemeClr val="tx1"/>
                </a:solidFill>
              </a:rPr>
              <a:t>, мальовничій землі. Земля ця – наша </a:t>
            </a:r>
            <a:r>
              <a:rPr lang="uk-UA" sz="2800" i="1" u="sng" dirty="0">
                <a:solidFill>
                  <a:schemeClr val="tx1"/>
                </a:solidFill>
              </a:rPr>
              <a:t>славна</a:t>
            </a:r>
            <a:r>
              <a:rPr lang="uk-UA" sz="2800" i="1" dirty="0">
                <a:solidFill>
                  <a:schemeClr val="tx1"/>
                </a:solidFill>
              </a:rPr>
              <a:t> Україна. На цій землі </a:t>
            </a:r>
            <a:r>
              <a:rPr lang="uk-UA" sz="2800" i="1" u="sng" dirty="0">
                <a:solidFill>
                  <a:schemeClr val="tx1"/>
                </a:solidFill>
              </a:rPr>
              <a:t>жили</a:t>
            </a:r>
            <a:r>
              <a:rPr lang="uk-UA" sz="2800" i="1" dirty="0">
                <a:solidFill>
                  <a:schemeClr val="tx1"/>
                </a:solidFill>
              </a:rPr>
              <a:t> прадіди, діди, на цій землі живуть наші батьки. Це наша </a:t>
            </a:r>
            <a:r>
              <a:rPr lang="uk-UA" sz="2800" i="1" u="sng" dirty="0">
                <a:solidFill>
                  <a:schemeClr val="tx1"/>
                </a:solidFill>
              </a:rPr>
              <a:t>рідна</a:t>
            </a:r>
            <a:r>
              <a:rPr lang="uk-UA" sz="2800" i="1" dirty="0">
                <a:solidFill>
                  <a:schemeClr val="tx1"/>
                </a:solidFill>
              </a:rPr>
              <a:t> земля, адже тут корінь роду українського, що сягає сивої давнини. І де б не були, скрізь відчуваємо поклик рідної землі. Адже кожен </a:t>
            </a:r>
            <a:r>
              <a:rPr lang="uk-UA" sz="2800" i="1" u="sng" dirty="0">
                <a:solidFill>
                  <a:schemeClr val="tx1"/>
                </a:solidFill>
              </a:rPr>
              <a:t>шанує</a:t>
            </a:r>
            <a:r>
              <a:rPr lang="uk-UA" sz="2800" i="1" dirty="0">
                <a:solidFill>
                  <a:schemeClr val="tx1"/>
                </a:solidFill>
              </a:rPr>
              <a:t> і </a:t>
            </a:r>
            <a:r>
              <a:rPr lang="uk-UA" sz="2800" i="1" u="sng" dirty="0">
                <a:solidFill>
                  <a:schemeClr val="tx1"/>
                </a:solidFill>
              </a:rPr>
              <a:t>любить</a:t>
            </a:r>
            <a:r>
              <a:rPr lang="uk-UA" sz="2800" i="1" dirty="0">
                <a:solidFill>
                  <a:schemeClr val="tx1"/>
                </a:solidFill>
              </a:rPr>
              <a:t> свою рідну </a:t>
            </a:r>
            <a:r>
              <a:rPr lang="uk-UA" sz="2800" i="1" dirty="0" smtClean="0">
                <a:solidFill>
                  <a:schemeClr val="tx1"/>
                </a:solidFill>
              </a:rPr>
              <a:t>землю.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</a:rPr>
              <a:t>Яка </a:t>
            </a:r>
            <a:r>
              <a:rPr lang="uk-UA" sz="2000" dirty="0">
                <a:solidFill>
                  <a:schemeClr val="tx1"/>
                </a:solidFill>
              </a:rPr>
              <a:t>основна думка </a:t>
            </a:r>
            <a:r>
              <a:rPr lang="uk-UA" sz="2000" dirty="0" smtClean="0">
                <a:solidFill>
                  <a:schemeClr val="tx1"/>
                </a:solidFill>
              </a:rPr>
              <a:t>тексту?</a:t>
            </a:r>
            <a:endParaRPr lang="ru-RU" sz="20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uk-UA" sz="2000" dirty="0" smtClean="0">
                <a:solidFill>
                  <a:schemeClr val="tx1"/>
                </a:solidFill>
              </a:rPr>
              <a:t>Яка </a:t>
            </a:r>
            <a:r>
              <a:rPr lang="uk-UA" sz="2000" dirty="0">
                <a:solidFill>
                  <a:schemeClr val="tx1"/>
                </a:solidFill>
              </a:rPr>
              <a:t>роль синонімів у мовленні</a:t>
            </a:r>
            <a:r>
              <a:rPr lang="uk-UA" sz="2000" dirty="0" smtClean="0">
                <a:solidFill>
                  <a:schemeClr val="tx1"/>
                </a:solidFill>
              </a:rPr>
              <a:t>?</a:t>
            </a:r>
          </a:p>
          <a:p>
            <a:pPr marL="457200" lvl="0" indent="-457200" algn="l">
              <a:buFont typeface="Arial" panose="020B0604020202020204" pitchFamily="34" charset="0"/>
              <a:buChar char="•"/>
            </a:pPr>
            <a:r>
              <a:rPr lang="uk-UA" sz="2100" dirty="0">
                <a:solidFill>
                  <a:schemeClr val="tx1"/>
                </a:solidFill>
              </a:rPr>
              <a:t>До виділених у тексті слів дібрати протилежні за значенням. Як гадаєте, називається наступна станція?</a:t>
            </a:r>
            <a:endParaRPr lang="ru-RU" sz="21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100" dirty="0">
              <a:solidFill>
                <a:schemeClr val="tx1"/>
              </a:solidFill>
            </a:endParaRPr>
          </a:p>
          <a:p>
            <a:pPr algn="l"/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66363"/>
            <a:ext cx="425116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 </a:t>
            </a:r>
            <a:r>
              <a:rPr lang="uk-UA" sz="36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"Розумне перо</a:t>
            </a:r>
            <a:r>
              <a:rPr lang="uk-UA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79512" y="812694"/>
            <a:ext cx="7990656" cy="948712"/>
          </a:xfrm>
        </p:spPr>
        <p:txBody>
          <a:bodyPr>
            <a:normAutofit/>
          </a:bodyPr>
          <a:lstStyle/>
          <a:p>
            <a:pPr algn="l"/>
            <a:r>
              <a:rPr lang="uk-UA" sz="2400" b="1" u="sng" dirty="0"/>
              <a:t>Завдання: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відредагувати  </a:t>
            </a:r>
            <a:r>
              <a:rPr lang="uk-UA" sz="2400" dirty="0"/>
              <a:t>текст та виявити тип помилки</a:t>
            </a:r>
            <a:r>
              <a:rPr lang="uk-UA" sz="2400" dirty="0" smtClean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79727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Архив\фони презентацыъ\MorGorod_Slide_m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64" y="-193286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6848" y="1519576"/>
            <a:ext cx="7941568" cy="51845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sz="2200" i="1" dirty="0" smtClean="0"/>
              <a:t>Визначити</a:t>
            </a:r>
            <a:r>
              <a:rPr lang="uk-UA" sz="2200" i="1" dirty="0"/>
              <a:t>, яке слово зайве. Чому? Дібрати до слова, що є третім зайвим, антонім. Скласти речення із парою антонімів</a:t>
            </a:r>
            <a:r>
              <a:rPr lang="uk-UA" sz="2200" i="1" dirty="0" smtClean="0"/>
              <a:t>.</a:t>
            </a:r>
          </a:p>
          <a:p>
            <a:pPr marL="0" indent="0">
              <a:buNone/>
            </a:pPr>
            <a:endParaRPr lang="uk-UA" sz="2000" i="1" dirty="0" smtClean="0"/>
          </a:p>
          <a:p>
            <a:pPr marL="0" indent="0">
              <a:buNone/>
            </a:pPr>
            <a:r>
              <a:rPr lang="uk-UA" sz="2000" b="1" u="sng" dirty="0" smtClean="0">
                <a:solidFill>
                  <a:srgbClr val="C00000"/>
                </a:solidFill>
              </a:rPr>
              <a:t>Група </a:t>
            </a:r>
            <a:r>
              <a:rPr lang="uk-UA" sz="2000" b="1" dirty="0" smtClean="0">
                <a:solidFill>
                  <a:srgbClr val="C00000"/>
                </a:solidFill>
              </a:rPr>
              <a:t>І. </a:t>
            </a:r>
            <a:r>
              <a:rPr lang="uk-UA" sz="2000" dirty="0" smtClean="0"/>
              <a:t>1.День</a:t>
            </a:r>
            <a:r>
              <a:rPr lang="uk-UA" sz="2000" dirty="0"/>
              <a:t>, ніч, ранок.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2.Веселий</a:t>
            </a:r>
            <a:r>
              <a:rPr lang="uk-UA" sz="2000" dirty="0"/>
              <a:t>, швидкий, сумний.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3.Казати</a:t>
            </a:r>
            <a:r>
              <a:rPr lang="uk-UA" sz="2000" dirty="0"/>
              <a:t>, мовчати, стояти</a:t>
            </a:r>
            <a:r>
              <a:rPr lang="uk-UA" sz="2000" dirty="0" smtClean="0"/>
              <a:t>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uk-UA" sz="2000" b="1" u="sng" dirty="0" smtClean="0">
                <a:solidFill>
                  <a:srgbClr val="C00000"/>
                </a:solidFill>
              </a:rPr>
              <a:t>Група </a:t>
            </a:r>
            <a:r>
              <a:rPr lang="uk-UA" sz="2000" b="1" dirty="0" smtClean="0">
                <a:solidFill>
                  <a:srgbClr val="C00000"/>
                </a:solidFill>
              </a:rPr>
              <a:t>ІІ.  </a:t>
            </a:r>
            <a:r>
              <a:rPr lang="uk-UA" sz="2000" dirty="0" smtClean="0"/>
              <a:t>1.Любити</a:t>
            </a:r>
            <a:r>
              <a:rPr lang="uk-UA" sz="2000" dirty="0"/>
              <a:t>, ненавидіти, радіти.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2.Чужий</a:t>
            </a:r>
            <a:r>
              <a:rPr lang="uk-UA" sz="2000" dirty="0"/>
              <a:t>, рідний, близький.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3.Добро</a:t>
            </a:r>
            <a:r>
              <a:rPr lang="uk-UA" sz="2000" dirty="0"/>
              <a:t>, зло, радість</a:t>
            </a:r>
            <a:r>
              <a:rPr lang="uk-UA" sz="2000" dirty="0" smtClean="0"/>
              <a:t>.</a:t>
            </a:r>
          </a:p>
          <a:p>
            <a:pPr marL="0" indent="0">
              <a:buNone/>
            </a:pPr>
            <a:endParaRPr lang="uk-UA" sz="2000" dirty="0"/>
          </a:p>
          <a:p>
            <a:pPr marL="0" indent="0">
              <a:buNone/>
            </a:pPr>
            <a:r>
              <a:rPr lang="uk-UA" sz="2000" b="1" u="sng" dirty="0" smtClean="0">
                <a:solidFill>
                  <a:srgbClr val="C00000"/>
                </a:solidFill>
              </a:rPr>
              <a:t>Група </a:t>
            </a:r>
            <a:r>
              <a:rPr lang="uk-UA" sz="2000" b="1" dirty="0" smtClean="0">
                <a:solidFill>
                  <a:srgbClr val="C00000"/>
                </a:solidFill>
              </a:rPr>
              <a:t>ІІІ.    </a:t>
            </a:r>
            <a:r>
              <a:rPr lang="uk-UA" sz="2000" dirty="0" smtClean="0"/>
              <a:t>1.Працьовитий</a:t>
            </a:r>
            <a:r>
              <a:rPr lang="uk-UA" sz="2000" dirty="0"/>
              <a:t>, ледачий, корисний.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  2.Радість</a:t>
            </a:r>
            <a:r>
              <a:rPr lang="uk-UA" sz="2000" dirty="0"/>
              <a:t>, печаль, щастя.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  3.Байдикувати</a:t>
            </a:r>
            <a:r>
              <a:rPr lang="uk-UA" sz="2000" dirty="0"/>
              <a:t>, працювати, говорити</a:t>
            </a:r>
            <a:r>
              <a:rPr lang="uk-UA" sz="2000" dirty="0" smtClean="0"/>
              <a:t>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uk-UA" sz="2000" b="1" u="sng" dirty="0" smtClean="0">
                <a:solidFill>
                  <a:srgbClr val="C00000"/>
                </a:solidFill>
              </a:rPr>
              <a:t>Група І</a:t>
            </a:r>
            <a:r>
              <a:rPr lang="en-US" sz="2000" b="1" u="sng" dirty="0" smtClean="0">
                <a:solidFill>
                  <a:srgbClr val="C00000"/>
                </a:solidFill>
              </a:rPr>
              <a:t>V</a:t>
            </a:r>
            <a:r>
              <a:rPr lang="uk-UA" sz="2000" b="1" u="sng" dirty="0" smtClean="0">
                <a:solidFill>
                  <a:srgbClr val="C00000"/>
                </a:solidFill>
              </a:rPr>
              <a:t>. </a:t>
            </a:r>
            <a:r>
              <a:rPr lang="uk-UA" sz="2000" b="1" dirty="0" smtClean="0">
                <a:solidFill>
                  <a:srgbClr val="C00000"/>
                </a:solidFill>
              </a:rPr>
              <a:t>   </a:t>
            </a:r>
            <a:r>
              <a:rPr lang="uk-UA" sz="2000" dirty="0" smtClean="0"/>
              <a:t>1.Темний</a:t>
            </a:r>
            <a:r>
              <a:rPr lang="uk-UA" sz="2000" dirty="0"/>
              <a:t>, світлий, корисний.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   2.Купувати</a:t>
            </a:r>
            <a:r>
              <a:rPr lang="uk-UA" sz="2000" dirty="0"/>
              <a:t>, продавати, любити.</a:t>
            </a:r>
            <a:endParaRPr lang="ru-RU" sz="2000" dirty="0"/>
          </a:p>
          <a:p>
            <a:pPr marL="0" indent="0">
              <a:buNone/>
            </a:pPr>
            <a:r>
              <a:rPr lang="uk-UA" sz="2000" dirty="0" smtClean="0"/>
              <a:t>                     3.Світло</a:t>
            </a:r>
            <a:r>
              <a:rPr lang="uk-UA" sz="2000" dirty="0"/>
              <a:t>, темрява, друг.</a:t>
            </a:r>
            <a:endParaRPr lang="ru-RU" sz="2000" dirty="0"/>
          </a:p>
          <a:p>
            <a:pPr marL="0" indent="0">
              <a:buNone/>
            </a:pPr>
            <a:endParaRPr lang="uk-UA" sz="2000" b="1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3600" y="32048"/>
            <a:ext cx="63248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Станція «Антоніми»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6848" y="996356"/>
            <a:ext cx="3239156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Гра "Третій зайвий"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9580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D:\Архив\фони презентацыъ\img2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3392"/>
            <a:ext cx="8229600" cy="353372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uk-UA" sz="1800" dirty="0"/>
              <a:t>Яка назва наступної станції, нам допоможе дізнатися підказка. Це вірш-жарт </a:t>
            </a:r>
            <a:r>
              <a:rPr lang="uk-UA" sz="1800" dirty="0" err="1"/>
              <a:t>Г.Бойка</a:t>
            </a:r>
            <a:r>
              <a:rPr lang="uk-UA" sz="1800" dirty="0"/>
              <a:t>: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 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                                    Ну й охочий брат мій Ігор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                                    До веселих, жвавих ігор.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                                    Де яка у світі гра є,</a:t>
            </a:r>
            <a:endParaRPr lang="ru-RU" sz="1800" dirty="0"/>
          </a:p>
          <a:p>
            <a:pPr marL="0" indent="0">
              <a:buNone/>
            </a:pPr>
            <a:r>
              <a:rPr lang="uk-UA" sz="1800" dirty="0"/>
              <a:t>                                    Залюбки у неї грає</a:t>
            </a:r>
            <a:r>
              <a:rPr lang="uk-UA" sz="1800" dirty="0" smtClean="0"/>
              <a:t>.</a:t>
            </a:r>
          </a:p>
          <a:p>
            <a:pPr marL="0" indent="0">
              <a:buNone/>
            </a:pPr>
            <a:endParaRPr lang="uk-UA" sz="1800" dirty="0" smtClean="0"/>
          </a:p>
          <a:p>
            <a:pPr marL="0" lvl="0" indent="0">
              <a:buNone/>
            </a:pPr>
            <a:r>
              <a:rPr lang="uk-UA" sz="2000" i="1" dirty="0"/>
              <a:t>Як гадаєте, яка назва станції? Чому</a:t>
            </a:r>
            <a:r>
              <a:rPr lang="uk-UA" sz="2000" i="1" dirty="0" smtClean="0"/>
              <a:t>?</a:t>
            </a:r>
          </a:p>
          <a:p>
            <a:pPr marL="0" lvl="0" indent="0">
              <a:buNone/>
            </a:pPr>
            <a:r>
              <a:rPr lang="uk-UA" sz="2000" i="1" dirty="0" smtClean="0"/>
              <a:t>Як називається такий вірш-жарт?</a:t>
            </a:r>
            <a:endParaRPr lang="ru-RU" sz="2000" i="1" dirty="0"/>
          </a:p>
          <a:p>
            <a:pPr marL="0" indent="0">
              <a:buNone/>
            </a:pPr>
            <a:endParaRPr lang="uk-UA" sz="8000" dirty="0" smtClean="0"/>
          </a:p>
          <a:p>
            <a:pPr marL="0" indent="0">
              <a:buNone/>
            </a:pPr>
            <a:endParaRPr lang="ru-RU" sz="8000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14487"/>
            <a:ext cx="511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Станція «…….»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036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Архив\фони презентацыъ\00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852936"/>
            <a:ext cx="8229600" cy="2188840"/>
          </a:xfrm>
        </p:spPr>
        <p:txBody>
          <a:bodyPr/>
          <a:lstStyle/>
          <a:p>
            <a:pPr marL="0" indent="0">
              <a:buNone/>
            </a:pPr>
            <a:r>
              <a:rPr lang="uk-UA" b="1" u="sng" dirty="0">
                <a:solidFill>
                  <a:srgbClr val="C00000"/>
                </a:solidFill>
              </a:rPr>
              <a:t>"Практик".</a:t>
            </a:r>
            <a:r>
              <a:rPr lang="uk-UA" b="1" dirty="0">
                <a:solidFill>
                  <a:srgbClr val="C00000"/>
                </a:solidFill>
              </a:rPr>
              <a:t>  </a:t>
            </a:r>
            <a:r>
              <a:rPr lang="uk-UA" dirty="0"/>
              <a:t>Із поданими словами-омонімами скласти речення або текст.</a:t>
            </a:r>
            <a:endParaRPr lang="ru-RU" dirty="0"/>
          </a:p>
          <a:p>
            <a:pPr marL="0" indent="0">
              <a:buNone/>
            </a:pPr>
            <a:r>
              <a:rPr lang="uk-UA" b="1" u="sng" dirty="0">
                <a:solidFill>
                  <a:srgbClr val="C00000"/>
                </a:solidFill>
              </a:rPr>
              <a:t>"Геній". </a:t>
            </a:r>
            <a:r>
              <a:rPr lang="uk-UA" dirty="0"/>
              <a:t>Скласти каламбури.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2988" y="1268760"/>
            <a:ext cx="32802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Творче завдання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2204864"/>
            <a:ext cx="8568952" cy="706090"/>
          </a:xfrm>
        </p:spPr>
        <p:txBody>
          <a:bodyPr>
            <a:normAutofit fontScale="90000"/>
          </a:bodyPr>
          <a:lstStyle/>
          <a:p>
            <a:pPr algn="l"/>
            <a:r>
              <a:rPr lang="uk-UA" sz="3600" b="1" i="1" dirty="0"/>
              <a:t>Дорога, мила, ніс, віз, пара, бал, Люба, ласка.</a:t>
            </a:r>
            <a:r>
              <a:rPr lang="ru-RU" i="1" dirty="0"/>
              <a:t/>
            </a:r>
            <a:br>
              <a:rPr lang="ru-RU" i="1" dirty="0"/>
            </a:br>
            <a:endParaRPr lang="ru-RU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14487"/>
            <a:ext cx="51125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Станція «Омоніми»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3106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:\Архив\фони презентацыъ\1610824430_18-p-fon-dlya-prezentatsii-ko-dnyu-goroda-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298133"/>
            <a:ext cx="7005464" cy="4261733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uk-UA" dirty="0"/>
              <a:t>Які завдання сподобалися?</a:t>
            </a:r>
            <a:endParaRPr lang="ru-RU" dirty="0"/>
          </a:p>
          <a:p>
            <a:pPr lvl="0"/>
            <a:r>
              <a:rPr lang="uk-UA" dirty="0"/>
              <a:t>Які труднощі </a:t>
            </a:r>
            <a:r>
              <a:rPr lang="uk-UA" dirty="0" smtClean="0"/>
              <a:t>виникли </a:t>
            </a:r>
            <a:r>
              <a:rPr lang="uk-UA" dirty="0"/>
              <a:t>при виконанні вправ?</a:t>
            </a:r>
            <a:endParaRPr lang="ru-RU" dirty="0"/>
          </a:p>
          <a:p>
            <a:pPr lvl="0"/>
            <a:r>
              <a:rPr lang="uk-UA" dirty="0"/>
              <a:t>Як їх слід подолати?</a:t>
            </a:r>
            <a:endParaRPr lang="ru-RU" dirty="0"/>
          </a:p>
          <a:p>
            <a:pPr lvl="0"/>
            <a:r>
              <a:rPr lang="uk-UA" dirty="0"/>
              <a:t>На які теми </a:t>
            </a:r>
            <a:r>
              <a:rPr lang="uk-UA" dirty="0" smtClean="0"/>
              <a:t>варто </a:t>
            </a:r>
            <a:r>
              <a:rPr lang="uk-UA" dirty="0"/>
              <a:t>звернути увагу?</a:t>
            </a:r>
            <a:endParaRPr lang="ru-RU" dirty="0"/>
          </a:p>
          <a:p>
            <a:pPr lvl="0"/>
            <a:r>
              <a:rPr lang="uk-UA" dirty="0"/>
              <a:t>Які зміни відбулися в знаннях?</a:t>
            </a:r>
            <a:endParaRPr lang="ru-RU" dirty="0"/>
          </a:p>
          <a:p>
            <a:pPr lvl="0"/>
            <a:r>
              <a:rPr lang="uk-UA" dirty="0"/>
              <a:t>Чи здійснилися ваші очікування від уроку? </a:t>
            </a:r>
            <a:endParaRPr lang="uk-UA" dirty="0" smtClean="0"/>
          </a:p>
          <a:p>
            <a:pPr lvl="0"/>
            <a:r>
              <a:rPr lang="uk-UA" dirty="0" smtClean="0"/>
              <a:t>Для </a:t>
            </a:r>
            <a:r>
              <a:rPr lang="uk-UA" dirty="0"/>
              <a:t>чого потрібні знання з </a:t>
            </a:r>
            <a:r>
              <a:rPr lang="uk-UA" dirty="0" smtClean="0"/>
              <a:t>теми «Лексикологія»?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116632"/>
            <a:ext cx="60747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Причал "Кінцевий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8715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Архив\фони презентацыъ\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98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u="sng" dirty="0">
                <a:solidFill>
                  <a:srgbClr val="C00000"/>
                </a:solidFill>
              </a:rPr>
              <a:t>Середній рівень.</a:t>
            </a:r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/>
              <a:t>Висловити міркування про культуру мови однолітків, уживаючи </a:t>
            </a:r>
            <a:r>
              <a:rPr lang="uk-UA" dirty="0" smtClean="0"/>
              <a:t>антоніми (5-6 речень).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uk-UA" u="sng" dirty="0">
                <a:solidFill>
                  <a:srgbClr val="C00000"/>
                </a:solidFill>
              </a:rPr>
              <a:t>Достатній рівень.</a:t>
            </a:r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/>
              <a:t>Укласти міні-словник синонімів </a:t>
            </a:r>
            <a:r>
              <a:rPr lang="uk-UA" dirty="0" smtClean="0"/>
              <a:t>(8 синонімічних </a:t>
            </a:r>
            <a:r>
              <a:rPr lang="uk-UA" dirty="0"/>
              <a:t>гнізд).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uk-UA" u="sng" dirty="0">
                <a:solidFill>
                  <a:srgbClr val="C00000"/>
                </a:solidFill>
              </a:rPr>
              <a:t>Високий рівень. </a:t>
            </a:r>
            <a:r>
              <a:rPr lang="uk-UA" dirty="0"/>
              <a:t>Використовуючи </a:t>
            </a:r>
            <a:r>
              <a:rPr lang="uk-UA" b="1" dirty="0"/>
              <a:t> </a:t>
            </a:r>
            <a:r>
              <a:rPr lang="uk-UA" dirty="0"/>
              <a:t>синоніми, образні слова, висловити любов до рідної </a:t>
            </a:r>
            <a:r>
              <a:rPr lang="uk-UA" dirty="0" smtClean="0"/>
              <a:t>мови (8-10 речень).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476672"/>
            <a:ext cx="61448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Домашнє завдання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86150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833</Words>
  <Application>Microsoft Office PowerPoint</Application>
  <PresentationFormat>Экран (4:3)</PresentationFormat>
  <Paragraphs>109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Щасливі ми, що народилися на такій чудовій, мальовничій землі – у нашій славній Україні!</vt:lpstr>
      <vt:lpstr>Подорож до мовної країни «Лексикології»</vt:lpstr>
      <vt:lpstr>Презентация PowerPoint</vt:lpstr>
      <vt:lpstr>Презентация PowerPoint</vt:lpstr>
      <vt:lpstr> «……..»</vt:lpstr>
      <vt:lpstr>Презентация PowerPoint</vt:lpstr>
      <vt:lpstr> </vt:lpstr>
      <vt:lpstr>Завдання:  відредагувати  текст та виявити тип помилки.</vt:lpstr>
      <vt:lpstr>Презентация PowerPoint</vt:lpstr>
      <vt:lpstr>Презентация PowerPoint</vt:lpstr>
      <vt:lpstr>Дорога, мила, ніс, віз, пара, бал, Люба, ласка.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Win7</dc:creator>
  <cp:lastModifiedBy>Win7</cp:lastModifiedBy>
  <cp:revision>24</cp:revision>
  <dcterms:created xsi:type="dcterms:W3CDTF">2021-12-15T16:32:36Z</dcterms:created>
  <dcterms:modified xsi:type="dcterms:W3CDTF">2021-12-15T21:25:31Z</dcterms:modified>
</cp:coreProperties>
</file>