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sldIdLst>
    <p:sldId id="272" r:id="rId2"/>
    <p:sldId id="260" r:id="rId3"/>
    <p:sldId id="259" r:id="rId4"/>
    <p:sldId id="258" r:id="rId5"/>
    <p:sldId id="267" r:id="rId6"/>
    <p:sldId id="261" r:id="rId7"/>
    <p:sldId id="265" r:id="rId8"/>
    <p:sldId id="266" r:id="rId9"/>
    <p:sldId id="262" r:id="rId10"/>
    <p:sldId id="264" r:id="rId11"/>
    <p:sldId id="268" r:id="rId12"/>
    <p:sldId id="270" r:id="rId13"/>
    <p:sldId id="269" r:id="rId14"/>
    <p:sldId id="271" r:id="rId15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983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6600FF"/>
    <a:srgbClr val="FFFF99"/>
    <a:srgbClr val="800000"/>
    <a:srgbClr val="FFCC00"/>
    <a:srgbClr val="FF9900"/>
    <a:srgbClr val="008080"/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460" autoAdjust="0"/>
  </p:normalViewPr>
  <p:slideViewPr>
    <p:cSldViewPr showGuides="1">
      <p:cViewPr varScale="1">
        <p:scale>
          <a:sx n="54" d="100"/>
          <a:sy n="54" d="100"/>
        </p:scale>
        <p:origin x="996" y="66"/>
      </p:cViewPr>
      <p:guideLst>
        <p:guide orient="horz" pos="2160"/>
        <p:guide pos="2880"/>
        <p:guide orient="horz" pos="98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>
              <a:gd name="T0" fmla="*/ 0 w 1000"/>
              <a:gd name="T1" fmla="*/ 1000 h 1000"/>
              <a:gd name="T2" fmla="*/ 0 w 1000"/>
              <a:gd name="T3" fmla="*/ 0 h 1000"/>
              <a:gd name="T4" fmla="*/ 1000 w 1000"/>
              <a:gd name="T5" fmla="*/ 0 h 10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813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r>
              <a:rPr lang="ru-RU" altLang="en-US"/>
              <a:t>Образец заголовка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ru-RU" altLang="en-US"/>
              <a:t>Образец подзаголовка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F95FCA4-1EAB-4357-9E75-3C1C61589434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733541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06A167-8635-4116-B565-E665649A8797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6294798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982763-4317-43B7-8774-4895463367F6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5227276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1EBDEF-0661-4460-80B2-FB04B5762A95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801588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1AB48B-E35F-4E8B-887B-3205FADBB976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6777084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EF4776-9604-4C34-9D45-B52FE1880A27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2227305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E25470-C94B-46B8-A40B-E8BFF2EC52D4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4046824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1E656D-834F-4C8B-AC8E-E3894A366864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9371032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7491B9-8B9D-468E-BCC8-7F7746A2CBF3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419541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FD07CA-64C5-4180-861A-7D1B18BEA030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8003375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2B5F22-8B04-4733-AED3-7ED55E6B770D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40234473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531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D07D9D-6A98-4793-8340-6A218681BD2F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7814879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A7DA46-53DB-4188-9A22-696BD7F90382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986386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30725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FAF712-ACF4-48F3-97C0-1DFB83C4C52E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4427417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текста</a:t>
            </a:r>
          </a:p>
          <a:p>
            <a:pPr lvl="1"/>
            <a:r>
              <a:rPr lang="ru-RU" altLang="en-US" smtClean="0"/>
              <a:t>Второй уровень</a:t>
            </a:r>
          </a:p>
          <a:p>
            <a:pPr lvl="2"/>
            <a:r>
              <a:rPr lang="ru-RU" altLang="en-US" smtClean="0"/>
              <a:t>Третий уровень</a:t>
            </a:r>
          </a:p>
          <a:p>
            <a:pPr lvl="3"/>
            <a:r>
              <a:rPr lang="ru-RU" altLang="en-US" smtClean="0"/>
              <a:t>Четвертый уровень</a:t>
            </a:r>
          </a:p>
          <a:p>
            <a:pPr lvl="4"/>
            <a:r>
              <a:rPr lang="ru-RU" altLang="en-US" smtClean="0"/>
              <a:t>Пятый уровень</a:t>
            </a:r>
          </a:p>
        </p:txBody>
      </p:sp>
      <p:sp>
        <p:nvSpPr>
          <p:cNvPr id="4710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+mj-lt"/>
              </a:defRPr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4710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latin typeface="+mj-lt"/>
              </a:defRPr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Garamond" panose="02020404030301010803" pitchFamily="18" charset="0"/>
              </a:defRPr>
            </a:lvl1pPr>
          </a:lstStyle>
          <a:p>
            <a:pPr>
              <a:defRPr/>
            </a:pPr>
            <a:fld id="{626EEC9D-02B4-45DB-B00A-E243D33055D7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  <p:sp>
        <p:nvSpPr>
          <p:cNvPr id="1031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>
              <a:gd name="T0" fmla="*/ 0 w 1000"/>
              <a:gd name="T1" fmla="*/ 1000 h 1000"/>
              <a:gd name="T2" fmla="*/ 0 w 1000"/>
              <a:gd name="T3" fmla="*/ 0 h 1000"/>
              <a:gd name="T4" fmla="*/ 1000 w 1000"/>
              <a:gd name="T5" fmla="*/ 0 h 10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32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  <p:sldLayoutId id="2147483733" r:id="rId12"/>
    <p:sldLayoutId id="2147483734" r:id="rId13"/>
    <p:sldLayoutId id="2147483735" r:id="rId14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anose="05000000000000000000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anose="05000000000000000000" pitchFamily="2" charset="2"/>
        <a:buChar char="q"/>
        <a:defRPr sz="2600">
          <a:solidFill>
            <a:schemeClr val="tx1"/>
          </a:solidFill>
          <a:latin typeface="+mn-lt"/>
        </a:defRPr>
      </a:lvl2pPr>
      <a:lvl3pPr marL="1022350" indent="-35083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anose="05000000000000000000" pitchFamily="2" charset="2"/>
        <a:buChar char="n"/>
        <a:defRPr sz="2200">
          <a:solidFill>
            <a:schemeClr val="tx1"/>
          </a:solidFill>
          <a:latin typeface="+mn-lt"/>
        </a:defRPr>
      </a:lvl3pPr>
      <a:lvl4pPr marL="1339850" indent="-31591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q"/>
        <a:defRPr sz="2000">
          <a:solidFill>
            <a:schemeClr val="tx1"/>
          </a:solidFill>
          <a:latin typeface="+mn-lt"/>
        </a:defRPr>
      </a:lvl4pPr>
      <a:lvl5pPr marL="1681163" indent="-3397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17" Type="http://schemas.openxmlformats.org/officeDocument/2006/relationships/image" Target="../media/image16.jpeg"/><Relationship Id="rId2" Type="http://schemas.openxmlformats.org/officeDocument/2006/relationships/image" Target="../media/image1.png"/><Relationship Id="rId16" Type="http://schemas.openxmlformats.org/officeDocument/2006/relationships/image" Target="../media/image15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5" Type="http://schemas.openxmlformats.org/officeDocument/2006/relationships/image" Target="../media/image1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ctrTitle"/>
          </p:nvPr>
        </p:nvSpPr>
        <p:spPr>
          <a:xfrm>
            <a:off x="911225" y="1560513"/>
            <a:ext cx="7623175" cy="1752600"/>
          </a:xfrm>
        </p:spPr>
        <p:txBody>
          <a:bodyPr/>
          <a:lstStyle/>
          <a:p>
            <a:r>
              <a:rPr lang="uk-UA" altLang="ru-RU" sz="5400" smtClean="0"/>
              <a:t>Іменник як частина мови</a:t>
            </a:r>
            <a:endParaRPr lang="ru-RU" altLang="ru-RU" sz="5400" smtClean="0"/>
          </a:p>
        </p:txBody>
      </p:sp>
      <p:sp>
        <p:nvSpPr>
          <p:cNvPr id="3075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uk-UA" altLang="ru-RU" smtClean="0"/>
              <a:t>                   </a:t>
            </a:r>
            <a:r>
              <a:rPr lang="uk-UA" altLang="ru-RU" sz="6000" smtClean="0"/>
              <a:t>6 клас</a:t>
            </a:r>
            <a:endParaRPr lang="ru-RU" altLang="ru-RU" sz="600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b="1" smtClean="0"/>
              <a:t>                                  </a:t>
            </a:r>
          </a:p>
        </p:txBody>
      </p:sp>
      <p:sp>
        <p:nvSpPr>
          <p:cNvPr id="4099" name="WordArt 5"/>
          <p:cNvSpPr>
            <a:spLocks noChangeArrowheads="1" noChangeShapeType="1" noTextEdit="1"/>
          </p:cNvSpPr>
          <p:nvPr/>
        </p:nvSpPr>
        <p:spPr bwMode="auto">
          <a:xfrm>
            <a:off x="1187450" y="1412875"/>
            <a:ext cx="7489825" cy="2651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80"/>
                </a:solidFill>
                <a:cs typeface="Arial" panose="020B0604020202020204" pitchFamily="34" charset="0"/>
              </a:rPr>
              <a:t>Іменник! Він узяв собі на плечі</a:t>
            </a:r>
          </a:p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80"/>
                </a:solidFill>
                <a:cs typeface="Arial" panose="020B0604020202020204" pitchFamily="34" charset="0"/>
              </a:rPr>
              <a:t>Велике діло – визначати речі ...</a:t>
            </a:r>
          </a:p>
        </p:txBody>
      </p:sp>
      <p:sp>
        <p:nvSpPr>
          <p:cNvPr id="4100" name="WordArt 7"/>
          <p:cNvSpPr>
            <a:spLocks noChangeArrowheads="1" noChangeShapeType="1" noTextEdit="1"/>
          </p:cNvSpPr>
          <p:nvPr/>
        </p:nvSpPr>
        <p:spPr bwMode="auto">
          <a:xfrm>
            <a:off x="6588125" y="4149725"/>
            <a:ext cx="2087563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3333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Д.Білоус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1412875"/>
            <a:ext cx="8362950" cy="503238"/>
          </a:xfrm>
        </p:spPr>
        <p:txBody>
          <a:bodyPr/>
          <a:lstStyle/>
          <a:p>
            <a:pPr eaLnBrk="1" hangingPunct="1"/>
            <a:r>
              <a:rPr lang="uk-UA" altLang="ru-RU" sz="2500" u="sng" smtClean="0">
                <a:solidFill>
                  <a:srgbClr val="008080"/>
                </a:solidFill>
              </a:rPr>
              <a:t>Робота у парах </a:t>
            </a:r>
            <a:r>
              <a:rPr lang="uk-UA" altLang="ru-RU" sz="2500" smtClean="0"/>
              <a:t>Учень сам вибирає суперника зі словами: </a:t>
            </a:r>
            <a:r>
              <a:rPr lang="uk-UA" altLang="ru-RU" sz="2500" smtClean="0">
                <a:solidFill>
                  <a:srgbClr val="FF9900"/>
                </a:solidFill>
              </a:rPr>
              <a:t>"Я викликаю на двобій…"</a:t>
            </a:r>
            <a:r>
              <a:rPr lang="uk-UA" altLang="ru-RU" sz="2500" smtClean="0"/>
              <a:t> і ставить запитання.</a:t>
            </a:r>
            <a:endParaRPr lang="ru-RU" altLang="ru-RU" sz="2500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638425"/>
            <a:ext cx="6707188" cy="34925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uk-UA" altLang="ru-RU" sz="2100" smtClean="0"/>
              <a:t>Наприклад: </a:t>
            </a:r>
          </a:p>
          <a:p>
            <a:pPr eaLnBrk="1" hangingPunct="1">
              <a:lnSpc>
                <a:spcPct val="90000"/>
              </a:lnSpc>
            </a:pPr>
            <a:r>
              <a:rPr lang="uk-UA" altLang="ru-RU" sz="2100" smtClean="0"/>
              <a:t>– Яка частина мови називається іменником?</a:t>
            </a:r>
          </a:p>
          <a:p>
            <a:pPr eaLnBrk="1" hangingPunct="1">
              <a:lnSpc>
                <a:spcPct val="90000"/>
              </a:lnSpc>
            </a:pPr>
            <a:r>
              <a:rPr lang="uk-UA" altLang="ru-RU" sz="2100" smtClean="0"/>
              <a:t>– Які морфологічні ознаки властиві іменникові?</a:t>
            </a:r>
          </a:p>
          <a:p>
            <a:pPr eaLnBrk="1" hangingPunct="1">
              <a:lnSpc>
                <a:spcPct val="90000"/>
              </a:lnSpc>
            </a:pPr>
            <a:r>
              <a:rPr lang="uk-UA" altLang="ru-RU" sz="2100" smtClean="0"/>
              <a:t>– Назвіть відмінки і запитання, на які вони відповідають.</a:t>
            </a:r>
          </a:p>
          <a:p>
            <a:pPr eaLnBrk="1" hangingPunct="1">
              <a:lnSpc>
                <a:spcPct val="90000"/>
              </a:lnSpc>
            </a:pPr>
            <a:r>
              <a:rPr lang="uk-UA" altLang="ru-RU" sz="2100" smtClean="0"/>
              <a:t>– Які іменники є власними назвами, а які – загальними? Наведіть приклади.</a:t>
            </a:r>
          </a:p>
          <a:p>
            <a:pPr eaLnBrk="1" hangingPunct="1">
              <a:lnSpc>
                <a:spcPct val="90000"/>
              </a:lnSpc>
            </a:pPr>
            <a:r>
              <a:rPr lang="uk-UA" altLang="ru-RU" sz="2100" smtClean="0"/>
              <a:t>– Яку синтаксичну роль виконує іменник?</a:t>
            </a:r>
            <a:endParaRPr lang="ru-RU" altLang="ru-RU" sz="2100" smtClean="0"/>
          </a:p>
        </p:txBody>
      </p:sp>
      <p:sp>
        <p:nvSpPr>
          <p:cNvPr id="5124" name="WordArt 4"/>
          <p:cNvSpPr>
            <a:spLocks noChangeArrowheads="1" noChangeShapeType="1" noTextEdit="1"/>
          </p:cNvSpPr>
          <p:nvPr/>
        </p:nvSpPr>
        <p:spPr bwMode="auto">
          <a:xfrm>
            <a:off x="2339975" y="333375"/>
            <a:ext cx="4679950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993300"/>
                  </a:solidFill>
                  <a:round/>
                  <a:headEnd/>
                  <a:tailEnd/>
                </a:ln>
                <a:solidFill>
                  <a:srgbClr val="3333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  <a:t>Лінгвістичний двобій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412875"/>
            <a:ext cx="8218487" cy="1354138"/>
          </a:xfrm>
        </p:spPr>
        <p:txBody>
          <a:bodyPr/>
          <a:lstStyle/>
          <a:p>
            <a:pPr eaLnBrk="1" hangingPunct="1"/>
            <a:r>
              <a:rPr lang="uk-UA" altLang="ru-RU" sz="2100" b="1" smtClean="0"/>
              <a:t/>
            </a:r>
            <a:br>
              <a:rPr lang="uk-UA" altLang="ru-RU" sz="2100" b="1" smtClean="0"/>
            </a:br>
            <a:r>
              <a:rPr lang="uk-UA" altLang="ru-RU" sz="2500" smtClean="0">
                <a:solidFill>
                  <a:srgbClr val="008080"/>
                </a:solidFill>
              </a:rPr>
              <a:t>Вилучити з кожного ряду "зайве" слово. Свою думку обґрунтувати. </a:t>
            </a:r>
            <a:br>
              <a:rPr lang="uk-UA" altLang="ru-RU" sz="2500" smtClean="0">
                <a:solidFill>
                  <a:srgbClr val="008080"/>
                </a:solidFill>
              </a:rPr>
            </a:br>
            <a:endParaRPr lang="ru-RU" altLang="ru-RU" sz="2500" smtClean="0">
              <a:solidFill>
                <a:srgbClr val="008080"/>
              </a:solidFill>
            </a:endParaRPr>
          </a:p>
        </p:txBody>
      </p:sp>
      <p:sp>
        <p:nvSpPr>
          <p:cNvPr id="6147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7200" y="2852738"/>
            <a:ext cx="6419850" cy="374491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uk-UA" altLang="ru-RU" smtClean="0"/>
              <a:t>Щастя, щасливчик, пощастило.</a:t>
            </a:r>
          </a:p>
          <a:p>
            <a:pPr eaLnBrk="1" hangingPunct="1">
              <a:lnSpc>
                <a:spcPct val="90000"/>
              </a:lnSpc>
            </a:pPr>
            <a:r>
              <a:rPr lang="uk-UA" altLang="ru-RU" smtClean="0"/>
              <a:t>Музика, музичний, музикант.</a:t>
            </a:r>
          </a:p>
          <a:p>
            <a:pPr eaLnBrk="1" hangingPunct="1">
              <a:lnSpc>
                <a:spcPct val="90000"/>
              </a:lnSpc>
            </a:pPr>
            <a:r>
              <a:rPr lang="uk-UA" altLang="ru-RU" smtClean="0"/>
              <a:t>Здоровий, поздоровлення, здоров’я.  </a:t>
            </a:r>
          </a:p>
          <a:p>
            <a:pPr eaLnBrk="1" hangingPunct="1">
              <a:lnSpc>
                <a:spcPct val="90000"/>
              </a:lnSpc>
            </a:pPr>
            <a:r>
              <a:rPr lang="uk-UA" altLang="ru-RU" smtClean="0"/>
              <a:t>Мова, розмова, розмовляти.</a:t>
            </a:r>
          </a:p>
          <a:p>
            <a:pPr eaLnBrk="1" hangingPunct="1">
              <a:lnSpc>
                <a:spcPct val="90000"/>
              </a:lnSpc>
            </a:pPr>
            <a:r>
              <a:rPr lang="uk-UA" altLang="ru-RU" smtClean="0"/>
              <a:t>Казка, казковий, казкар.</a:t>
            </a:r>
            <a:endParaRPr lang="ru-RU" altLang="ru-RU" smtClean="0"/>
          </a:p>
        </p:txBody>
      </p:sp>
      <p:sp>
        <p:nvSpPr>
          <p:cNvPr id="6148" name="WordArt 5"/>
          <p:cNvSpPr>
            <a:spLocks noChangeArrowheads="1" noChangeShapeType="1" noTextEdit="1"/>
          </p:cNvSpPr>
          <p:nvPr/>
        </p:nvSpPr>
        <p:spPr bwMode="auto">
          <a:xfrm>
            <a:off x="2555875" y="333375"/>
            <a:ext cx="4608513" cy="13668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>
                <a:ln w="9525">
                  <a:solidFill>
                    <a:srgbClr val="0033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cs typeface="Arial" panose="020B0604020202020204" pitchFamily="34" charset="0"/>
              </a:rPr>
              <a:t>Гра "Хто зайвий?“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55875" y="1600200"/>
            <a:ext cx="6264275" cy="4525963"/>
          </a:xfrm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uk-UA" altLang="ru-RU" sz="1700" smtClean="0"/>
          </a:p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uk-UA" altLang="ru-RU" sz="2600" smtClean="0">
                <a:solidFill>
                  <a:srgbClr val="008080"/>
                </a:solidFill>
              </a:rPr>
              <a:t>Почувши іменники, які є назвами </a:t>
            </a:r>
          </a:p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uk-UA" altLang="ru-RU" sz="2600" smtClean="0">
                <a:solidFill>
                  <a:srgbClr val="008080"/>
                </a:solidFill>
              </a:rPr>
              <a:t>істот, плещіть у долоні</a:t>
            </a:r>
          </a:p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uk-UA" altLang="ru-RU" sz="2600" smtClean="0">
              <a:solidFill>
                <a:srgbClr val="008080"/>
              </a:solidFill>
            </a:endParaRPr>
          </a:p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uk-UA" altLang="ru-RU" sz="1700" smtClean="0"/>
              <a:t>	</a:t>
            </a:r>
            <a:r>
              <a:rPr lang="uk-UA" altLang="ru-RU" sz="2600" smtClean="0"/>
              <a:t>Узлісся, місяць, мудрість, клімат, зав’язь, компас, дівчина, лікар, моряк, чистота, глибина, тюлень, турист, студент, параграф, комар, дятел, сад, теля, військо, натовп, пожежник, ставлення, суспільство, футболіст, звіробій, трава, відпочивальник.</a:t>
            </a:r>
            <a:endParaRPr lang="ru-RU" altLang="ru-RU" sz="2600" smtClean="0"/>
          </a:p>
        </p:txBody>
      </p:sp>
      <p:sp>
        <p:nvSpPr>
          <p:cNvPr id="7171" name="WordArt 5"/>
          <p:cNvSpPr>
            <a:spLocks noChangeArrowheads="1" noChangeShapeType="1" noTextEdit="1"/>
          </p:cNvSpPr>
          <p:nvPr/>
        </p:nvSpPr>
        <p:spPr bwMode="auto">
          <a:xfrm>
            <a:off x="1476375" y="549275"/>
            <a:ext cx="5903913" cy="1047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993300"/>
                  </a:solidFill>
                  <a:round/>
                  <a:headEnd/>
                  <a:tailEnd/>
                </a:ln>
                <a:solidFill>
                  <a:srgbClr val="8080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Гра «Упізнай мене»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18488" cy="1570037"/>
          </a:xfrm>
        </p:spPr>
        <p:txBody>
          <a:bodyPr/>
          <a:lstStyle/>
          <a:p>
            <a:pPr eaLnBrk="1" hangingPunct="1"/>
            <a:r>
              <a:rPr lang="uk-UA" altLang="ru-RU" sz="2500" b="1" smtClean="0"/>
              <a:t/>
            </a:r>
            <a:br>
              <a:rPr lang="uk-UA" altLang="ru-RU" sz="2500" b="1" smtClean="0"/>
            </a:br>
            <a:r>
              <a:rPr lang="uk-UA" altLang="ru-RU" sz="2500" b="1" smtClean="0"/>
              <a:t/>
            </a:r>
            <a:br>
              <a:rPr lang="uk-UA" altLang="ru-RU" sz="2500" b="1" smtClean="0"/>
            </a:br>
            <a:r>
              <a:rPr lang="uk-UA" altLang="ru-RU" sz="2500" b="1" smtClean="0"/>
              <a:t> </a:t>
            </a:r>
            <a:br>
              <a:rPr lang="uk-UA" altLang="ru-RU" sz="2500" b="1" smtClean="0"/>
            </a:br>
            <a:r>
              <a:rPr lang="uk-UA" altLang="ru-RU" sz="2500" b="1" smtClean="0">
                <a:solidFill>
                  <a:srgbClr val="008080"/>
                </a:solidFill>
              </a:rPr>
              <a:t>(«впізнати» слова, визначити їх рід)</a:t>
            </a:r>
            <a:r>
              <a:rPr lang="uk-UA" altLang="ru-RU" sz="2500" i="1" smtClean="0"/>
              <a:t/>
            </a:r>
            <a:br>
              <a:rPr lang="uk-UA" altLang="ru-RU" sz="2500" i="1" smtClean="0"/>
            </a:br>
            <a:r>
              <a:rPr lang="uk-UA" altLang="ru-RU" sz="2500" i="1" smtClean="0"/>
              <a:t/>
            </a:r>
            <a:br>
              <a:rPr lang="uk-UA" altLang="ru-RU" sz="2500" i="1" smtClean="0"/>
            </a:br>
            <a:endParaRPr lang="ru-RU" altLang="ru-RU" sz="2500" i="1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392488" y="1774825"/>
            <a:ext cx="5273675" cy="42386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uk-UA" altLang="ru-RU" i="1" smtClean="0"/>
              <a:t>Щоб ввести у речення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uk-UA" altLang="ru-RU" i="1" smtClean="0"/>
              <a:t>складноскорочені назви, 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uk-UA" altLang="ru-RU" i="1" smtClean="0"/>
              <a:t>треба визначити рід і 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uk-UA" altLang="ru-RU" i="1" smtClean="0"/>
              <a:t>число головного слова. 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uk-UA" altLang="ru-RU" i="1" smtClean="0"/>
              <a:t>Майбутні детективи, до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uk-UA" altLang="ru-RU" i="1" smtClean="0"/>
              <a:t> праці!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uk-UA" altLang="ru-RU" smtClean="0"/>
              <a:t> ЗЗОШ , ВНЗ , МО України , АЕС.</a:t>
            </a:r>
            <a:endParaRPr lang="ru-RU" altLang="ru-RU" smtClean="0"/>
          </a:p>
        </p:txBody>
      </p:sp>
      <p:sp>
        <p:nvSpPr>
          <p:cNvPr id="8196" name="WordArt 4"/>
          <p:cNvSpPr>
            <a:spLocks noChangeArrowheads="1" noChangeShapeType="1" noTextEdit="1"/>
          </p:cNvSpPr>
          <p:nvPr/>
        </p:nvSpPr>
        <p:spPr bwMode="auto">
          <a:xfrm>
            <a:off x="684213" y="260350"/>
            <a:ext cx="7991475" cy="115252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solidFill>
                  <a:srgbClr val="993366"/>
                </a:soli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cs typeface="Arial" panose="020B0604020202020204" pitchFamily="34" charset="0"/>
              </a:rPr>
              <a:t>Гра «Детективне агентство»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ru-RU" sz="3800" smtClean="0">
                <a:latin typeface="Times New Roman" panose="02020603050405020304" pitchFamily="18" charset="0"/>
              </a:rPr>
              <a:t/>
            </a:r>
            <a:br>
              <a:rPr lang="uk-UA" altLang="ru-RU" sz="3800" smtClean="0">
                <a:latin typeface="Times New Roman" panose="02020603050405020304" pitchFamily="18" charset="0"/>
              </a:rPr>
            </a:br>
            <a:endParaRPr lang="ru-RU" altLang="ru-RU" sz="3800" smtClean="0">
              <a:latin typeface="Times New Roman" panose="02020603050405020304" pitchFamily="18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7570788" cy="4530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uk-UA" altLang="ru-RU" b="1" smtClean="0">
                <a:solidFill>
                  <a:srgbClr val="008080"/>
                </a:solidFill>
                <a:latin typeface="Times New Roman" panose="02020603050405020304" pitchFamily="18" charset="0"/>
              </a:rPr>
              <a:t>Запишіть іменники у дві колонки: вжиті в 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uk-UA" altLang="ru-RU" b="1" smtClean="0">
                <a:solidFill>
                  <a:srgbClr val="008080"/>
                </a:solidFill>
                <a:latin typeface="Times New Roman" panose="02020603050405020304" pitchFamily="18" charset="0"/>
              </a:rPr>
              <a:t>однині; вжиті в множині. У кожному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uk-UA" altLang="ru-RU" b="1" smtClean="0">
                <a:solidFill>
                  <a:srgbClr val="008080"/>
                </a:solidFill>
                <a:latin typeface="Times New Roman" panose="02020603050405020304" pitchFamily="18" charset="0"/>
              </a:rPr>
              <a:t> іменнику підкресліть першу літеру. З цих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uk-UA" altLang="ru-RU" b="1" smtClean="0">
                <a:solidFill>
                  <a:srgbClr val="008080"/>
                </a:solidFill>
                <a:latin typeface="Times New Roman" panose="02020603050405020304" pitchFamily="18" charset="0"/>
              </a:rPr>
              <a:t> літер прочитаєте народне прислів’я.</a:t>
            </a:r>
          </a:p>
          <a:p>
            <a:pPr eaLnBrk="1" hangingPunct="1">
              <a:lnSpc>
                <a:spcPct val="90000"/>
              </a:lnSpc>
            </a:pPr>
            <a:r>
              <a:rPr lang="uk-UA" altLang="ru-RU" smtClean="0"/>
              <a:t>Доля, ножиці, екзамени, озеро, приклади, радощі, берег, радість, експеримент, дочка, обеліски, птахи, іграшка, абрикоси, дерева, ліс, олівець, експонати</a:t>
            </a:r>
            <a:r>
              <a:rPr lang="uk-UA" altLang="ru-RU" i="1" smtClean="0"/>
              <a:t>.</a:t>
            </a:r>
            <a:endParaRPr lang="ru-RU" altLang="ru-RU" i="1" smtClean="0"/>
          </a:p>
        </p:txBody>
      </p:sp>
      <p:sp>
        <p:nvSpPr>
          <p:cNvPr id="9220" name="WordArt 4"/>
          <p:cNvSpPr>
            <a:spLocks noChangeArrowheads="1" noChangeShapeType="1" noTextEdit="1"/>
          </p:cNvSpPr>
          <p:nvPr/>
        </p:nvSpPr>
        <p:spPr bwMode="auto">
          <a:xfrm>
            <a:off x="1258888" y="476250"/>
            <a:ext cx="6265862" cy="7921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solidFill>
                  <a:schemeClr val="accent2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Диктант з "ключем"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WordArt 4"/>
          <p:cNvSpPr>
            <a:spLocks noChangeArrowheads="1" noChangeShapeType="1" noTextEdit="1"/>
          </p:cNvSpPr>
          <p:nvPr/>
        </p:nvSpPr>
        <p:spPr bwMode="auto">
          <a:xfrm>
            <a:off x="0" y="5589588"/>
            <a:ext cx="8893175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chemeClr val="bg2"/>
                  </a:solidFill>
                  <a:round/>
                  <a:headEnd/>
                  <a:tailEnd/>
                </a:ln>
                <a:solidFill>
                  <a:srgbClr val="333333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Ключ.      Добре діло не пропаде</a:t>
            </a:r>
          </a:p>
        </p:txBody>
      </p:sp>
      <p:graphicFrame>
        <p:nvGraphicFramePr>
          <p:cNvPr id="12333" name="Group 45"/>
          <p:cNvGraphicFramePr>
            <a:graphicFrameLocks noGrp="1"/>
          </p:cNvGraphicFramePr>
          <p:nvPr>
            <p:ph/>
          </p:nvPr>
        </p:nvGraphicFramePr>
        <p:xfrm>
          <a:off x="1979613" y="188913"/>
          <a:ext cx="7164387" cy="5400675"/>
        </p:xfrm>
        <a:graphic>
          <a:graphicData uri="http://schemas.openxmlformats.org/drawingml/2006/table">
            <a:tbl>
              <a:tblPr/>
              <a:tblGrid>
                <a:gridCol w="3554412"/>
                <a:gridCol w="3609975"/>
              </a:tblGrid>
              <a:tr h="5651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uk-UA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CC"/>
                          </a:solidFill>
                          <a:effectLst/>
                          <a:latin typeface="Arial" charset="0"/>
                        </a:rPr>
                        <a:t>Однина </a:t>
                      </a: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99CC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uk-UA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CC"/>
                          </a:solidFill>
                          <a:effectLst/>
                          <a:latin typeface="Arial" charset="0"/>
                        </a:rPr>
                        <a:t>Множина</a:t>
                      </a: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99CC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uk-UA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</a:rPr>
                        <a:t>Д</a:t>
                      </a:r>
                      <a:r>
                        <a:rPr kumimoji="0" lang="uk-UA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оля</a:t>
                      </a: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uk-UA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</a:rPr>
                        <a:t>Н</a:t>
                      </a:r>
                      <a:r>
                        <a:rPr kumimoji="0" lang="uk-UA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ожиці</a:t>
                      </a: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8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uk-UA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</a:rPr>
                        <a:t>о</a:t>
                      </a:r>
                      <a:r>
                        <a:rPr kumimoji="0" lang="uk-UA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зеро</a:t>
                      </a: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uk-UA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</a:rPr>
                        <a:t>Е</a:t>
                      </a:r>
                      <a:r>
                        <a:rPr kumimoji="0" lang="uk-UA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кзамени</a:t>
                      </a: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uk-UA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uk-UA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</a:rPr>
                        <a:t>б</a:t>
                      </a:r>
                      <a:r>
                        <a:rPr kumimoji="0" lang="uk-UA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ерег</a:t>
                      </a: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uk-UA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</a:rPr>
                        <a:t>п</a:t>
                      </a:r>
                      <a:r>
                        <a:rPr kumimoji="0" lang="uk-UA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риклади</a:t>
                      </a: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8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uk-UA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</a:rPr>
                        <a:t>р</a:t>
                      </a:r>
                      <a:r>
                        <a:rPr kumimoji="0" lang="uk-UA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адість</a:t>
                      </a: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uk-UA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</a:rPr>
                        <a:t>р</a:t>
                      </a:r>
                      <a:r>
                        <a:rPr kumimoji="0" lang="uk-UA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адощі</a:t>
                      </a: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uk-UA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</a:rPr>
                        <a:t>е</a:t>
                      </a:r>
                      <a:r>
                        <a:rPr kumimoji="0" lang="uk-UA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ксперимент</a:t>
                      </a: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uk-UA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</a:rPr>
                        <a:t>о</a:t>
                      </a:r>
                      <a:r>
                        <a:rPr kumimoji="0" lang="uk-UA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беліски</a:t>
                      </a: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8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uk-UA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</a:rPr>
                        <a:t>д</a:t>
                      </a:r>
                      <a:r>
                        <a:rPr kumimoji="0" lang="uk-UA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очка</a:t>
                      </a: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uk-UA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</a:rPr>
                        <a:t>п</a:t>
                      </a:r>
                      <a:r>
                        <a:rPr kumimoji="0" lang="uk-UA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тахи</a:t>
                      </a: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uk-UA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uk-UA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</a:rPr>
                        <a:t>і</a:t>
                      </a:r>
                      <a:r>
                        <a:rPr kumimoji="0" lang="uk-UA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грашка</a:t>
                      </a: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uk-UA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</a:rPr>
                        <a:t>а</a:t>
                      </a:r>
                      <a:r>
                        <a:rPr kumimoji="0" lang="uk-UA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брикоси</a:t>
                      </a: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uk-UA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</a:rPr>
                        <a:t>л</a:t>
                      </a:r>
                      <a:r>
                        <a:rPr kumimoji="0" lang="uk-UA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іс</a:t>
                      </a: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uk-UA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</a:rPr>
                        <a:t>д</a:t>
                      </a:r>
                      <a:r>
                        <a:rPr kumimoji="0" lang="uk-UA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ерева</a:t>
                      </a: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7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uk-UA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</a:rPr>
                        <a:t>о</a:t>
                      </a:r>
                      <a:r>
                        <a:rPr kumimoji="0" lang="uk-UA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лівець</a:t>
                      </a: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uk-UA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</a:rPr>
                        <a:t>е</a:t>
                      </a:r>
                      <a:r>
                        <a:rPr kumimoji="0" lang="uk-UA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кспонати</a:t>
                      </a: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4038600" cy="1900238"/>
          </a:xfrm>
        </p:spPr>
        <p:txBody>
          <a:bodyPr/>
          <a:lstStyle/>
          <a:p>
            <a:pPr algn="just" eaLnBrk="1" hangingPunct="1">
              <a:buFont typeface="Wingdings" panose="05000000000000000000" pitchFamily="2" charset="2"/>
              <a:buNone/>
            </a:pPr>
            <a:r>
              <a:rPr lang="uk-UA" altLang="ru-RU" sz="1900" b="1" smtClean="0"/>
              <a:t>Учитель розкриває зміст певного слова, а учні повинні знайти його на картках і закрити. Виграє той, хто першим закриє усі назви на своїй картці.</a:t>
            </a:r>
            <a:endParaRPr lang="ru-RU" altLang="ru-RU" sz="1900" b="1" smtClean="0"/>
          </a:p>
          <a:p>
            <a:pPr eaLnBrk="1" hangingPunct="1"/>
            <a:endParaRPr lang="ru-RU" altLang="ru-RU" sz="1900" smtClean="0"/>
          </a:p>
        </p:txBody>
      </p:sp>
      <p:sp>
        <p:nvSpPr>
          <p:cNvPr id="11267" name="WordArt 4"/>
          <p:cNvSpPr>
            <a:spLocks noChangeArrowheads="1" noChangeShapeType="1" noTextEdit="1"/>
          </p:cNvSpPr>
          <p:nvPr/>
        </p:nvSpPr>
        <p:spPr bwMode="auto">
          <a:xfrm>
            <a:off x="1619250" y="260350"/>
            <a:ext cx="5327650" cy="936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66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Гра “Лото назв”</a:t>
            </a:r>
          </a:p>
        </p:txBody>
      </p:sp>
      <p:graphicFrame>
        <p:nvGraphicFramePr>
          <p:cNvPr id="8350" name="Group 158"/>
          <p:cNvGraphicFramePr>
            <a:graphicFrameLocks noGrp="1"/>
          </p:cNvGraphicFramePr>
          <p:nvPr>
            <p:ph sz="half" idx="2"/>
          </p:nvPr>
        </p:nvGraphicFramePr>
        <p:xfrm>
          <a:off x="4648200" y="1600200"/>
          <a:ext cx="4038600" cy="4530725"/>
        </p:xfrm>
        <a:graphic>
          <a:graphicData uri="http://schemas.openxmlformats.org/drawingml/2006/table">
            <a:tbl>
              <a:tblPr/>
              <a:tblGrid>
                <a:gridCol w="1009650"/>
                <a:gridCol w="1009650"/>
                <a:gridCol w="1009650"/>
                <a:gridCol w="1009650"/>
              </a:tblGrid>
              <a:tr h="1133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31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33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31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1295" name="Picture 161" descr="compas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700213"/>
            <a:ext cx="10287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96" name="Picture 162" descr="MB90044174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1628775"/>
            <a:ext cx="8636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97" name="Picture 163" descr="MB90043254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1628775"/>
            <a:ext cx="912812" cy="10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98" name="Picture 164" descr="MB90043637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2781300"/>
            <a:ext cx="8636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99" name="Picture 165" descr="MB90043486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2895600"/>
            <a:ext cx="86360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00" name="Picture 166" descr="MB90043483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2852738"/>
            <a:ext cx="871537" cy="94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01" name="Picture 167" descr="MB90043481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1628775"/>
            <a:ext cx="8636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02" name="Picture 168" descr="MB90043478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2852738"/>
            <a:ext cx="863600" cy="95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03" name="Picture 169" descr="MB90043390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3933825"/>
            <a:ext cx="923925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04" name="Picture 170" descr="MB90043388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3933825"/>
            <a:ext cx="890588" cy="103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05" name="Picture 171" descr="MB900434810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3965575"/>
            <a:ext cx="863600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06" name="Picture 172" descr="MB90043256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3933825"/>
            <a:ext cx="865188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07" name="Picture 173" descr="MB90043686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5013325"/>
            <a:ext cx="8636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08" name="Picture 174" descr="MB900441707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5013325"/>
            <a:ext cx="8636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09" name="Picture 175" descr="MB900434771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5027613"/>
            <a:ext cx="863600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10" name="Picture 176" descr="MH900436320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084763"/>
            <a:ext cx="863600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600200"/>
            <a:ext cx="7272337" cy="499745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uk-UA" altLang="ru-RU" sz="2100" smtClean="0">
                <a:solidFill>
                  <a:srgbClr val="008080"/>
                </a:solidFill>
              </a:rPr>
              <a:t>   </a:t>
            </a:r>
            <a:r>
              <a:rPr lang="uk-UA" altLang="ru-RU" sz="2100" b="1" smtClean="0">
                <a:solidFill>
                  <a:srgbClr val="008080"/>
                </a:solidFill>
                <a:latin typeface="Times New Roman" panose="02020603050405020304" pitchFamily="18" charset="0"/>
              </a:rPr>
              <a:t>Виразно прочитати речення. Усно визначити синтаксичну роль іменників. Зробити висновки. Яка головна думка висловлювання?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uk-UA" altLang="ru-RU" sz="2600" i="1" smtClean="0">
                <a:solidFill>
                  <a:srgbClr val="008080"/>
                </a:solidFill>
                <a:latin typeface="Times New Roman" panose="02020603050405020304" pitchFamily="18" charset="0"/>
              </a:rPr>
              <a:t>    </a:t>
            </a:r>
            <a:r>
              <a:rPr lang="uk-UA" altLang="ru-RU" sz="2600" i="1" smtClean="0">
                <a:latin typeface="Times New Roman" panose="02020603050405020304" pitchFamily="18" charset="0"/>
              </a:rPr>
              <a:t>Патріотизм починається зі ставлення до своєї мови. Поняття рідної мови виступає поряд з поняттям рідного дому, батьківської хати, материнського тепла. Культура мовлення – це духовне обличчя людини. Мова єднає між собою представників певного народу у часі і в просторі.</a:t>
            </a:r>
            <a:endParaRPr lang="ru-RU" altLang="ru-RU" sz="2600" i="1" smtClean="0">
              <a:latin typeface="Times New Roman" panose="02020603050405020304" pitchFamily="18" charset="0"/>
            </a:endParaRPr>
          </a:p>
        </p:txBody>
      </p:sp>
      <p:sp>
        <p:nvSpPr>
          <p:cNvPr id="12291" name="WordArt 4"/>
          <p:cNvSpPr>
            <a:spLocks noChangeArrowheads="1" noChangeShapeType="1" noTextEdit="1"/>
          </p:cNvSpPr>
          <p:nvPr/>
        </p:nvSpPr>
        <p:spPr bwMode="auto">
          <a:xfrm>
            <a:off x="971550" y="333375"/>
            <a:ext cx="7272338" cy="1047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333300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Творче спостереження з елементами аналізу</a:t>
            </a:r>
          </a:p>
        </p:txBody>
      </p:sp>
      <p:pic>
        <p:nvPicPr>
          <p:cNvPr id="12292" name="Picture 6" descr="lineri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968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7" descr="lineri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7138" y="0"/>
            <a:ext cx="2968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08175" y="1196975"/>
            <a:ext cx="7235825" cy="4929188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uk-UA" altLang="ru-RU" sz="3400" b="1" i="1" smtClean="0">
                <a:solidFill>
                  <a:srgbClr val="008080"/>
                </a:solidFill>
                <a:latin typeface="Times New Roman" panose="02020603050405020304" pitchFamily="18" charset="0"/>
              </a:rPr>
              <a:t>Прочитати текст. </a:t>
            </a:r>
            <a:r>
              <a:rPr lang="uk-UA" altLang="ru-RU" sz="3400" b="1" smtClean="0">
                <a:solidFill>
                  <a:srgbClr val="008080"/>
                </a:solidFill>
                <a:latin typeface="Times New Roman" panose="02020603050405020304" pitchFamily="18" charset="0"/>
              </a:rPr>
              <a:t> </a:t>
            </a:r>
            <a:r>
              <a:rPr lang="uk-UA" altLang="ru-RU" sz="3400" b="1" i="1" smtClean="0">
                <a:solidFill>
                  <a:srgbClr val="008080"/>
                </a:solidFill>
                <a:latin typeface="Times New Roman" panose="02020603050405020304" pitchFamily="18" charset="0"/>
              </a:rPr>
              <a:t>Кого мав на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uk-UA" altLang="ru-RU" sz="3400" b="1" i="1" smtClean="0">
                <a:solidFill>
                  <a:srgbClr val="008080"/>
                </a:solidFill>
                <a:latin typeface="Times New Roman" panose="02020603050405020304" pitchFamily="18" charset="0"/>
              </a:rPr>
              <a:t>увазі вчитель? Довести свою думку.</a:t>
            </a:r>
            <a:endParaRPr lang="uk-UA" altLang="ru-RU" sz="3400" b="1" smtClean="0">
              <a:solidFill>
                <a:srgbClr val="008080"/>
              </a:solidFill>
              <a:latin typeface="Times New Roman" panose="02020603050405020304" pitchFamily="18" charset="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uk-UA" altLang="ru-RU" smtClean="0"/>
              <a:t>  Учитель попросив одного з учнів: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uk-UA" altLang="ru-RU" smtClean="0"/>
              <a:t> -  Поклич, будь ласка,  Дмитренка.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uk-UA" altLang="ru-RU" smtClean="0"/>
              <a:t>Шестикласник вибіг на подвір’я і зупинився.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uk-UA" altLang="ru-RU" smtClean="0"/>
              <a:t>«Кого ж покликати, - міркував він, - Сергія чи Тетяну? Обоє мають однакове прізвище».</a:t>
            </a:r>
            <a:endParaRPr lang="ru-RU" altLang="ru-RU" smtClean="0"/>
          </a:p>
        </p:txBody>
      </p:sp>
      <p:sp>
        <p:nvSpPr>
          <p:cNvPr id="13315" name="WordArt 5"/>
          <p:cNvSpPr>
            <a:spLocks noChangeArrowheads="1" noChangeShapeType="1" noTextEdit="1"/>
          </p:cNvSpPr>
          <p:nvPr/>
        </p:nvSpPr>
        <p:spPr bwMode="auto">
          <a:xfrm>
            <a:off x="611188" y="476250"/>
            <a:ext cx="7848600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Лінгвістична задача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87450" y="1125538"/>
            <a:ext cx="7777163" cy="5732462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ru-RU" altLang="ru-RU" sz="2100" b="1" smtClean="0">
                <a:solidFill>
                  <a:srgbClr val="008080"/>
                </a:solidFill>
                <a:latin typeface="Times New Roman" panose="02020603050405020304" pitchFamily="18" charset="0"/>
              </a:rPr>
              <a:t>Перевірка знань за допомогою питань.Використання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ru-RU" altLang="ru-RU" sz="2100" b="1" smtClean="0">
                <a:solidFill>
                  <a:srgbClr val="008080"/>
                </a:solidFill>
                <a:latin typeface="Times New Roman" panose="02020603050405020304" pitchFamily="18" charset="0"/>
              </a:rPr>
              <a:t> сигнальних карток. 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100" smtClean="0"/>
              <a:t>Відповідь «так» - синій колір, відповідь «ні» - червоний. 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100" smtClean="0"/>
              <a:t>1) Карпати – власний іменник? 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100" smtClean="0"/>
              <a:t>2) Загальні іменники пишуться з великої літери? 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100" smtClean="0"/>
              <a:t>3) Іменники відповідають на питання хто? що? 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100" smtClean="0"/>
              <a:t>4) Іменники, до яких можна додати слова мій, він – чоловічого роду? 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100" smtClean="0"/>
              <a:t>5) Назви вулиць, сіл, міст пишуться з маленької літери? 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100" smtClean="0"/>
              <a:t>6) Іменники, що є назвами неістот, відповідають на питання що? 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100" smtClean="0"/>
              <a:t>7) Плечі – це іменник, що вживається у множині? 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100" smtClean="0"/>
              <a:t>8) Іменники зв’язуються з іншими словами за допомогою прийменників та закінчень? </a:t>
            </a:r>
          </a:p>
        </p:txBody>
      </p:sp>
      <p:sp>
        <p:nvSpPr>
          <p:cNvPr id="14339" name="WordArt 4"/>
          <p:cNvSpPr>
            <a:spLocks noChangeArrowheads="1" noChangeShapeType="1" noTextEdit="1"/>
          </p:cNvSpPr>
          <p:nvPr/>
        </p:nvSpPr>
        <p:spPr bwMode="auto">
          <a:xfrm>
            <a:off x="1187450" y="260350"/>
            <a:ext cx="6553200" cy="7207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«Веселі перегони»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7210425" cy="4530725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b="1" smtClean="0">
                <a:latin typeface="Times New Roman" panose="02020603050405020304" pitchFamily="18" charset="0"/>
              </a:rPr>
              <a:t>Диктант з коментуванням. </a:t>
            </a:r>
            <a:endParaRPr lang="ru-RU" altLang="ru-RU" smtClean="0">
              <a:latin typeface="Times New Roman" panose="02020603050405020304" pitchFamily="18" charset="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smtClean="0">
                <a:latin typeface="Times New Roman" panose="02020603050405020304" pitchFamily="18" charset="0"/>
              </a:rPr>
              <a:t>Завдання: </a:t>
            </a:r>
            <a:r>
              <a:rPr lang="ru-RU" altLang="ru-RU" smtClean="0">
                <a:solidFill>
                  <a:srgbClr val="008080"/>
                </a:solidFill>
                <a:latin typeface="Times New Roman" panose="02020603050405020304" pitchFamily="18" charset="0"/>
              </a:rPr>
              <a:t>дати пораду товаришеві щодо правильного написання іменників.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smtClean="0">
                <a:solidFill>
                  <a:srgbClr val="008080"/>
                </a:solidFill>
                <a:latin typeface="Times New Roman" panose="02020603050405020304" pitchFamily="18" charset="0"/>
              </a:rPr>
              <a:t>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i="1" smtClean="0"/>
              <a:t>    Я(я)рослав М(м)удрий, річка Д(д)ніпро,(Ж)журнал (Пізнайко),(М) механік, (в)Вітчизна,(О) олень, (К)кіт (м)Мурчик.</a:t>
            </a:r>
            <a:r>
              <a:rPr lang="ru-RU" altLang="ru-RU" smtClean="0"/>
              <a:t> </a:t>
            </a:r>
          </a:p>
        </p:txBody>
      </p:sp>
      <p:sp>
        <p:nvSpPr>
          <p:cNvPr id="15363" name="WordArt 4"/>
          <p:cNvSpPr>
            <a:spLocks noChangeArrowheads="1" noChangeShapeType="1" noTextEdit="1"/>
          </p:cNvSpPr>
          <p:nvPr/>
        </p:nvSpPr>
        <p:spPr bwMode="auto">
          <a:xfrm>
            <a:off x="971550" y="404813"/>
            <a:ext cx="7416800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8080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«Корисні поради»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8"/>
          <p:cNvSpPr>
            <a:spLocks noGrp="1" noChangeArrowheads="1"/>
          </p:cNvSpPr>
          <p:nvPr>
            <p:ph type="title"/>
          </p:nvPr>
        </p:nvSpPr>
        <p:spPr>
          <a:xfrm>
            <a:off x="395288" y="836613"/>
            <a:ext cx="8569325" cy="1079500"/>
          </a:xfrm>
        </p:spPr>
        <p:txBody>
          <a:bodyPr/>
          <a:lstStyle/>
          <a:p>
            <a:pPr eaLnBrk="1" hangingPunct="1"/>
            <a:r>
              <a:rPr lang="uk-UA" altLang="ru-RU" sz="3600" i="1" smtClean="0">
                <a:solidFill>
                  <a:srgbClr val="008080"/>
                </a:solidFill>
              </a:rPr>
              <a:t>Як називаються малята цих птахів і тварин?</a:t>
            </a:r>
            <a:r>
              <a:rPr lang="ru-RU" altLang="ru-RU" sz="3600" smtClean="0">
                <a:solidFill>
                  <a:srgbClr val="008080"/>
                </a:solidFill>
              </a:rPr>
              <a:t/>
            </a:r>
            <a:br>
              <a:rPr lang="ru-RU" altLang="ru-RU" sz="3600" smtClean="0">
                <a:solidFill>
                  <a:srgbClr val="008080"/>
                </a:solidFill>
              </a:rPr>
            </a:br>
            <a:endParaRPr lang="ru-RU" altLang="ru-RU" sz="3600" smtClean="0">
              <a:solidFill>
                <a:srgbClr val="008080"/>
              </a:solidFill>
            </a:endParaRPr>
          </a:p>
        </p:txBody>
      </p:sp>
      <p:graphicFrame>
        <p:nvGraphicFramePr>
          <p:cNvPr id="25109" name="Group 533"/>
          <p:cNvGraphicFramePr>
            <a:graphicFrameLocks noGrp="1"/>
          </p:cNvGraphicFramePr>
          <p:nvPr>
            <p:ph idx="1"/>
          </p:nvPr>
        </p:nvGraphicFramePr>
        <p:xfrm>
          <a:off x="323850" y="1989138"/>
          <a:ext cx="4464050" cy="4516437"/>
        </p:xfrm>
        <a:graphic>
          <a:graphicData uri="http://schemas.openxmlformats.org/drawingml/2006/table">
            <a:tbl>
              <a:tblPr/>
              <a:tblGrid>
                <a:gridCol w="511175"/>
                <a:gridCol w="509588"/>
                <a:gridCol w="511175"/>
                <a:gridCol w="488950"/>
                <a:gridCol w="487362"/>
                <a:gridCol w="490538"/>
                <a:gridCol w="487362"/>
                <a:gridCol w="488950"/>
                <a:gridCol w="488950"/>
              </a:tblGrid>
              <a:tr h="5508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uk-UA" sz="1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1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uk-UA" sz="1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0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uk-UA" sz="1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0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kumimoji="0" lang="uk-UA" sz="1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kumimoji="0" lang="uk-UA" sz="1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0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kumimoji="0" lang="uk-UA" sz="1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kumimoji="0" lang="uk-UA" sz="1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12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kumimoji="0" lang="uk-UA" sz="1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ru-RU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6506" name="Rectangle 508"/>
          <p:cNvSpPr>
            <a:spLocks noChangeArrowheads="1"/>
          </p:cNvSpPr>
          <p:nvPr/>
        </p:nvSpPr>
        <p:spPr bwMode="auto">
          <a:xfrm>
            <a:off x="4787900" y="1974850"/>
            <a:ext cx="4356100" cy="447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342900" indent="-3429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uk-UA" altLang="ru-RU" sz="2400" i="1"/>
              <a:t>Свійська водоплавна птиця.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uk-UA" altLang="ru-RU" sz="2400" i="1"/>
              <a:t>Цар звірів.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uk-UA" altLang="ru-RU" sz="2400" i="1"/>
              <a:t>Великий хижак із сімейства котячих.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uk-UA" altLang="ru-RU" sz="2400" i="1"/>
              <a:t>Персонаж багатьох казок.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uk-UA" altLang="ru-RU" sz="2400" i="1"/>
              <a:t>Птах, один з персонажів байки І.Крилова.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uk-UA" altLang="ru-RU" sz="2400" i="1"/>
              <a:t>Цар птахів.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uk-UA" altLang="ru-RU" sz="2400" i="1"/>
              <a:t>Корова.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uk-UA" altLang="ru-RU" sz="2400" i="1"/>
              <a:t>Назва якого птаха суголосна з ім’ям дівчини. </a:t>
            </a:r>
            <a:endParaRPr lang="ru-RU" altLang="ru-RU" sz="2400" i="1"/>
          </a:p>
        </p:txBody>
      </p:sp>
      <p:sp>
        <p:nvSpPr>
          <p:cNvPr id="16507" name="WordArt 531"/>
          <p:cNvSpPr>
            <a:spLocks noChangeArrowheads="1" noChangeShapeType="1" noTextEdit="1"/>
          </p:cNvSpPr>
          <p:nvPr/>
        </p:nvSpPr>
        <p:spPr bwMode="auto">
          <a:xfrm>
            <a:off x="1619250" y="188913"/>
            <a:ext cx="6121400" cy="7191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8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8080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Кросворд “Чарівні клітини”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Край">
  <a:themeElements>
    <a:clrScheme name="Край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Край">
      <a:majorFont>
        <a:latin typeface="Garamond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Край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ай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ай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ай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ай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ай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ай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рай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рай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Edge</Template>
  <TotalTime>576</TotalTime>
  <Words>667</Words>
  <Application>Microsoft Office PowerPoint</Application>
  <PresentationFormat>Экран (4:3)</PresentationFormat>
  <Paragraphs>111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Garamond</vt:lpstr>
      <vt:lpstr>Wingdings</vt:lpstr>
      <vt:lpstr>Calibri</vt:lpstr>
      <vt:lpstr>Times New Roman</vt:lpstr>
      <vt:lpstr>Край</vt:lpstr>
      <vt:lpstr>Іменник як частина мови</vt:lpstr>
      <vt:lpstr>Презентация PowerPoint</vt:lpstr>
      <vt:lpstr>Робота у парах Учень сам вибирає суперника зі словами: "Я викликаю на двобій…" і ставить запитання.</vt:lpstr>
      <vt:lpstr> Вилучити з кожного ряду "зайве" слово. Свою думку обґрунтувати.  </vt:lpstr>
      <vt:lpstr>Презентация PowerPoint</vt:lpstr>
      <vt:lpstr>    («впізнати» слова, визначити їх рід)  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Як називаються малята цих птахів і тварин? </vt:lpstr>
    </vt:vector>
  </TitlesOfParts>
  <Company>Организация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Customer</dc:creator>
  <cp:lastModifiedBy>Пользователь</cp:lastModifiedBy>
  <cp:revision>15</cp:revision>
  <dcterms:created xsi:type="dcterms:W3CDTF">2011-10-22T18:43:22Z</dcterms:created>
  <dcterms:modified xsi:type="dcterms:W3CDTF">2024-02-23T17:16:54Z</dcterms:modified>
</cp:coreProperties>
</file>