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114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5954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823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20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48587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70081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85192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9418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7809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4359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3511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07123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DC834-08FF-4E3A-8FA3-B7DB7F467860}" type="datetimeFigureOut">
              <a:rPr lang="uk-UA" smtClean="0"/>
              <a:t>16.11.2023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0CD37-5E10-4BFD-87C0-96A6226EEE5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077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06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1700808"/>
            <a:ext cx="7272808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i="1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Написання складних слів разом, окремо, з дефісом</a:t>
            </a:r>
          </a:p>
          <a:p>
            <a:pPr algn="ctr"/>
            <a:endParaRPr lang="ru-RU" sz="4400" b="1" i="1" dirty="0">
              <a:solidFill>
                <a:srgbClr val="FF0000"/>
              </a:solidFill>
              <a:latin typeface="Times New Roman"/>
              <a:ea typeface="Calibri"/>
            </a:endParaRPr>
          </a:p>
          <a:p>
            <a:pPr algn="ctr"/>
            <a:endParaRPr lang="ru-RU" sz="4400" b="1" i="1" dirty="0" smtClean="0">
              <a:solidFill>
                <a:srgbClr val="FF0000"/>
              </a:solidFill>
              <a:latin typeface="Times New Roman"/>
              <a:ea typeface="Calibri"/>
            </a:endParaRPr>
          </a:p>
          <a:p>
            <a:pPr algn="ctr"/>
            <a:endParaRPr lang="ru-RU" sz="4400" b="1" i="1" dirty="0">
              <a:solidFill>
                <a:srgbClr val="FF0000"/>
              </a:solidFill>
              <a:latin typeface="Times New Roman"/>
              <a:ea typeface="Calibri"/>
            </a:endParaRPr>
          </a:p>
          <a:p>
            <a:pPr algn="ctr"/>
            <a:r>
              <a:rPr lang="uk-UA" sz="1400" b="1" dirty="0" smtClean="0">
                <a:latin typeface="Times New Roman"/>
                <a:ea typeface="Calibri"/>
              </a:rPr>
              <a:t>Кондратюк Людмила Олександрівна</a:t>
            </a:r>
          </a:p>
          <a:p>
            <a:pPr algn="ctr"/>
            <a:r>
              <a:rPr lang="uk-UA" sz="1400" b="1" dirty="0" smtClean="0">
                <a:latin typeface="Times New Roman"/>
                <a:ea typeface="Calibri"/>
              </a:rPr>
              <a:t>Вчитель української мови та літератури</a:t>
            </a:r>
          </a:p>
          <a:p>
            <a:pPr algn="ctr"/>
            <a:r>
              <a:rPr lang="uk-UA" sz="1400" b="1" dirty="0" smtClean="0">
                <a:latin typeface="Times New Roman"/>
                <a:ea typeface="Calibri"/>
              </a:rPr>
              <a:t>Вечірньої (змінної) школи № 20 м. Києва</a:t>
            </a:r>
            <a:endParaRPr lang="uk-UA" sz="1400" dirty="0"/>
          </a:p>
        </p:txBody>
      </p:sp>
    </p:spTree>
    <p:extLst>
      <p:ext uri="{BB962C8B-B14F-4D97-AF65-F5344CB8AC3E}">
        <p14:creationId xmlns:p14="http://schemas.microsoft.com/office/powerpoint/2010/main" val="241606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5772893"/>
              </p:ext>
            </p:extLst>
          </p:nvPr>
        </p:nvGraphicFramePr>
        <p:xfrm>
          <a:off x="1907704" y="1628800"/>
          <a:ext cx="6336109" cy="4218628"/>
        </p:xfrm>
        <a:graphic>
          <a:graphicData uri="http://schemas.openxmlformats.org/drawingml/2006/table">
            <a:tbl>
              <a:tblPr firstRow="1" firstCol="1" bandRow="1"/>
              <a:tblGrid>
                <a:gridCol w="4555432"/>
                <a:gridCol w="1780677"/>
              </a:tblGrid>
              <a:tr h="2812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Правило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Приклад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2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 b="1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Разом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28124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Утворені за допомогою сполучного голосного </a:t>
                      </a: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о, е</a:t>
                      </a: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496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Першою частиною яких є слова </a:t>
                      </a: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авіа, авто, аудіо, агро, біо, вело, відео, гідро, екстра, електро, кіно, лже, макро, мікро, мілі, моно, мото, псевдо, радіо, соціо, супер, стерео, теле, фото </a:t>
                      </a: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тощо.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4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Першою частиною яких є дієслово у формі наказового способу</a:t>
                      </a: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4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Першою частиною яких є числівник, записаний словом</a:t>
                      </a: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24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 першою частиною </a:t>
                      </a: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напів-, полу-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37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 першою частиною </a:t>
                      </a: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віце-, екс-, лейб-, альфа-, бета-, максі-, міні-, міді-, обер-, член-, унтер-, штабс-, контр-, поп-, веб- </a:t>
                      </a: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uk-UA" sz="1400" b="1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(але контр-адмірал)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403648" y="692696"/>
            <a:ext cx="5832648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1000"/>
              </a:spcAft>
              <a:tabLst>
                <a:tab pos="784860" algn="l"/>
                <a:tab pos="2049780" algn="l"/>
              </a:tabLst>
            </a:pP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Правопис складних іменників</a:t>
            </a: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: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02544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222216"/>
              </p:ext>
            </p:extLst>
          </p:nvPr>
        </p:nvGraphicFramePr>
        <p:xfrm>
          <a:off x="1907704" y="980730"/>
          <a:ext cx="6336703" cy="4846506"/>
        </p:xfrm>
        <a:graphic>
          <a:graphicData uri="http://schemas.openxmlformats.org/drawingml/2006/table">
            <a:tbl>
              <a:tblPr firstRow="1" firstCol="1" bandRow="1"/>
              <a:tblGrid>
                <a:gridCol w="4555859"/>
                <a:gridCol w="1780844"/>
              </a:tblGrid>
              <a:tr h="305551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Окремо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90819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1.Власні і загальні назви з числівником </a:t>
                      </a: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пів</a:t>
                      </a: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(половина від чогось)</a:t>
                      </a:r>
                      <a:r>
                        <a:rPr lang="uk-UA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uk-UA" sz="1400" b="1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(але півострів, півкуля, півоберт, піваркуш).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546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Прикладки – видові назви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що стоять </a:t>
                      </a: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після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пояснювального слова</a:t>
                      </a: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73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Через дефіс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60546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1.Утворені з двох іменників без сполучних голосних</a:t>
                      </a: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546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2.Прикладки – видові назви, які стоять перед пояснюваним словом</a:t>
                      </a: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73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3.Назви одиниць виміру</a:t>
                      </a: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73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4.Назви професій, посад, спеціальностей</a:t>
                      </a: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819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5.Прикладки, що стоять після пояснюваного іменника й виражають ознаку, яку можна передати прикметником</a:t>
                      </a: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 </a:t>
                      </a:r>
                      <a:r>
                        <a:rPr lang="uk-UA" sz="1400" b="1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Виняток: Святвечір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9779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59" y="14795"/>
            <a:ext cx="9252520" cy="688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404664"/>
            <a:ext cx="58326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effectLst/>
                <a:latin typeface="Times New Roman"/>
                <a:ea typeface="Calibri"/>
              </a:rPr>
              <a:t>Правопис складних прикметників:</a:t>
            </a:r>
            <a:endParaRPr lang="uk-UA" sz="20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75140"/>
              </p:ext>
            </p:extLst>
          </p:nvPr>
        </p:nvGraphicFramePr>
        <p:xfrm>
          <a:off x="1907704" y="1556792"/>
          <a:ext cx="6498743" cy="4525962"/>
        </p:xfrm>
        <a:graphic>
          <a:graphicData uri="http://schemas.openxmlformats.org/drawingml/2006/table">
            <a:tbl>
              <a:tblPr firstRow="1" firstCol="1" bandRow="1"/>
              <a:tblGrid>
                <a:gridCol w="4672360"/>
                <a:gridCol w="1826383"/>
              </a:tblGrid>
              <a:tr h="2346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Правило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Приклад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20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500" b="1" i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Разом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4693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uk-UA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Утворені від залежних між собою слів (між ними НЕ можна вставити сполучник і)</a:t>
                      </a: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93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r>
                        <a:rPr lang="uk-UA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До складу яких входять слова </a:t>
                      </a:r>
                      <a:r>
                        <a:rPr lang="uk-UA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мало-, багато-, ново-, старо-, давньо-, нижньо-, верхньо- тощо</a:t>
                      </a: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93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r>
                        <a:rPr lang="uk-UA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Першою частиною яких є числівник, записаний словом</a:t>
                      </a: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93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</a:t>
                      </a:r>
                      <a:r>
                        <a:rPr lang="uk-UA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Утворені від складних іменників, які пишуться разом</a:t>
                      </a: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93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</a:t>
                      </a:r>
                      <a:r>
                        <a:rPr lang="uk-UA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Прислівник + (діє)прикметник без залежного слова</a:t>
                      </a: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93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r>
                        <a:rPr lang="uk-UA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 кінцевою частиною </a:t>
                      </a:r>
                      <a:r>
                        <a:rPr lang="uk-UA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–сотий, -тисячний, -мільйонний</a:t>
                      </a: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205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500" b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Окремо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4693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1.Прислівник + (діє)прикметник, якщо прислівник зберігає логічний наголос</a:t>
                      </a: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935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Суспільно +</a:t>
                      </a:r>
                      <a:r>
                        <a:rPr lang="ru-RU" sz="13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прикметник, ящо відповідає формулі. </a:t>
                      </a:r>
                      <a:r>
                        <a:rPr lang="ru-RU" sz="13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«2 –й компонет – для суспільства»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3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594" marR="655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590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484267"/>
              </p:ext>
            </p:extLst>
          </p:nvPr>
        </p:nvGraphicFramePr>
        <p:xfrm>
          <a:off x="1907704" y="1196751"/>
          <a:ext cx="6336703" cy="4261296"/>
        </p:xfrm>
        <a:graphic>
          <a:graphicData uri="http://schemas.openxmlformats.org/drawingml/2006/table">
            <a:tbl>
              <a:tblPr firstRow="1" firstCol="1" bandRow="1"/>
              <a:tblGrid>
                <a:gridCol w="4555859"/>
                <a:gridCol w="1780844"/>
              </a:tblGrid>
              <a:tr h="32779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solidFill>
                            <a:srgbClr val="00206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Через дефіс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9833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1.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Утворені від незалежних між собою слів (між ними можна вставити сполучник</a:t>
                      </a: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uk-UA" sz="1400" b="1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Винятки: хитромудрий, зловорожий)</a:t>
                      </a:r>
                      <a:r>
                        <a:rPr lang="ru-RU" sz="1400" b="1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ru-RU" sz="1400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33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Назви відтінків кольору, смаку та поєднання кольорів </a:t>
                      </a:r>
                      <a:r>
                        <a:rPr lang="uk-UA" sz="1400" b="1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(але жовтогарячий, червоногарячий, золотогарячий)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55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Першою частиною яких є числівник, записаний цифрами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79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4.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Назви проміжних частин світу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55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 першою частиною </a:t>
                      </a: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військово-, воєнно-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uk-UA" sz="1400" b="1">
                          <a:solidFill>
                            <a:srgbClr val="C0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(але військовополонений, військовозобов’язаний)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79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ru-RU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6.</a:t>
                      </a:r>
                      <a:r>
                        <a:rPr lang="uk-UA" sz="14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 першим компонентом </a:t>
                      </a:r>
                      <a:r>
                        <a:rPr lang="uk-UA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 -ико, -іко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84860" algn="l"/>
                          <a:tab pos="2049780" algn="l"/>
                        </a:tabLst>
                      </a:pPr>
                      <a:r>
                        <a:rPr lang="uk-UA" sz="1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683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4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6632"/>
            <a:ext cx="7560841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298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928" y="0"/>
            <a:ext cx="919392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188640"/>
            <a:ext cx="7128792" cy="5276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79705" algn="ctr">
              <a:lnSpc>
                <a:spcPct val="115000"/>
              </a:lnSpc>
              <a:spcAft>
                <a:spcPts val="1000"/>
              </a:spcAft>
              <a:tabLst>
                <a:tab pos="784860" algn="l"/>
                <a:tab pos="2049780" algn="l"/>
              </a:tabLst>
            </a:pPr>
            <a:r>
              <a:rPr lang="uk-UA" sz="1400" b="1" dirty="0" smtClean="0">
                <a:effectLst/>
                <a:latin typeface="Times New Roman"/>
                <a:ea typeface="Calibri"/>
                <a:cs typeface="Times New Roman"/>
              </a:rPr>
              <a:t>Випишіть складні прикметники та словосполучення у три колонки:</a:t>
            </a:r>
            <a:endParaRPr lang="ru-RU" sz="1400" dirty="0">
              <a:ea typeface="Calibri"/>
              <a:cs typeface="Times New Roman"/>
            </a:endParaRPr>
          </a:p>
          <a:p>
            <a:pPr marR="179705" algn="ctr">
              <a:lnSpc>
                <a:spcPct val="115000"/>
              </a:lnSpc>
              <a:spcAft>
                <a:spcPts val="1000"/>
              </a:spcAft>
              <a:tabLst>
                <a:tab pos="784860" algn="l"/>
                <a:tab pos="2049780" algn="l"/>
              </a:tabLst>
            </a:pPr>
            <a:r>
              <a:rPr lang="uk-UA" sz="1400" i="1" dirty="0" smtClean="0">
                <a:effectLst/>
                <a:latin typeface="Times New Roman"/>
                <a:ea typeface="Calibri"/>
                <a:cs typeface="Times New Roman"/>
              </a:rPr>
              <a:t>Разом                                       З дефісом                                 </a:t>
            </a:r>
            <a:r>
              <a:rPr lang="ru-RU" sz="1400" i="1" dirty="0" smtClean="0">
                <a:effectLst/>
                <a:latin typeface="Times New Roman"/>
                <a:ea typeface="Calibri"/>
                <a:cs typeface="Times New Roman"/>
              </a:rPr>
              <a:t>Разом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М’ясо/сальний, м’ясо/заготівельний, біло/блакитний, біло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церківський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буряко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/збиральний, приємно/здивований, блідо/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лиций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, блякло/синій, молочно/</a:t>
            </a:r>
            <a:r>
              <a:rPr lang="ru-RU" sz="1600" dirty="0" err="1" smtClean="0">
                <a:effectLst/>
                <a:latin typeface="Times New Roman"/>
                <a:ea typeface="Calibri"/>
                <a:cs typeface="Times New Roman"/>
              </a:rPr>
              <a:t>білий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, солоно/копчений,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військово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 по</a:t>
            </a:r>
            <a:r>
              <a:rPr lang="ru-RU" sz="1600" dirty="0" err="1" smtClean="0">
                <a:effectLst/>
                <a:latin typeface="Times New Roman"/>
                <a:ea typeface="Calibri"/>
                <a:cs typeface="Times New Roman"/>
              </a:rPr>
              <a:t>лонений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, лісо/захисний, обернено/пропорціональний, червоно/ блакитно/жовтий, світло/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шкірий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, світло/шоколадний,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хлібо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ru-RU" sz="1600" dirty="0" err="1" smtClean="0">
                <a:effectLst/>
                <a:latin typeface="Times New Roman"/>
                <a:ea typeface="Calibri"/>
                <a:cs typeface="Times New Roman"/>
              </a:rPr>
              <a:t>булочний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, червоно/гарячий, всесвітньо/відомий, всесвітньо/історичний,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err="1" smtClean="0">
                <a:effectLst/>
                <a:latin typeface="Times New Roman"/>
                <a:ea typeface="Calibri"/>
                <a:cs typeface="Times New Roman"/>
              </a:rPr>
              <a:t>навчально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ru-RU" sz="1600" dirty="0" err="1" smtClean="0">
                <a:effectLst/>
                <a:latin typeface="Times New Roman"/>
                <a:ea typeface="Calibri"/>
                <a:cs typeface="Times New Roman"/>
              </a:rPr>
              <a:t>виховний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ru-RU" sz="1600" dirty="0" err="1" smtClean="0">
                <a:effectLst/>
                <a:latin typeface="Times New Roman"/>
                <a:ea typeface="Calibri"/>
                <a:cs typeface="Times New Roman"/>
              </a:rPr>
              <a:t>давньо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ru-RU" sz="1600" dirty="0" err="1" smtClean="0">
                <a:effectLst/>
                <a:latin typeface="Times New Roman"/>
                <a:ea typeface="Calibri"/>
                <a:cs typeface="Times New Roman"/>
              </a:rPr>
              <a:t>український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довго/тривалий, політико/економічний,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err="1" smtClean="0">
                <a:effectLst/>
                <a:latin typeface="Times New Roman"/>
                <a:ea typeface="Calibri"/>
                <a:cs typeface="Times New Roman"/>
              </a:rPr>
              <a:t>військово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ru-RU" sz="1600" dirty="0" err="1" smtClean="0">
                <a:effectLst/>
                <a:latin typeface="Times New Roman"/>
                <a:ea typeface="Calibri"/>
                <a:cs typeface="Times New Roman"/>
              </a:rPr>
              <a:t>спортивний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,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 політично/зрілий, єдино/кровний,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сувенірно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/подарунковий, олово/рудний,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дво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/весловий,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слюсарно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/монтажний, мало/досліджений, професійно/кваліфікований,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тепловозо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/будівний, ново/утворений,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овоче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/заготівельний,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овоче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/баштанний,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західно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/український, блакитно/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окий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, блакитно/синій, біло/сніжний, сніжно/білий, м’ясо/яєчний, м’ясо/консервний, сто/тисячний, хімічно/зв’язаний, біло/емігрантський, біло/червоний, кам’яно/вугільний, народно/господарський, народно/демократичний,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психолого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/педагогічний,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овоче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/переробний, психологічно/непідготовлений, суспільно/шкідливий, суспільно/політичний, 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військово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/зобов’язаний, широко/доступний,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індо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/європейський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,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 зелено/золотий, </a:t>
            </a:r>
            <a:r>
              <a:rPr lang="uk-UA" sz="1600" dirty="0" err="1" smtClean="0">
                <a:effectLst/>
                <a:latin typeface="Times New Roman"/>
                <a:ea typeface="Calibri"/>
                <a:cs typeface="Times New Roman"/>
              </a:rPr>
              <a:t>історико</a:t>
            </a: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/філософський</a:t>
            </a:r>
            <a:r>
              <a:rPr lang="ru-RU" sz="1600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417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35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1940131"/>
            <a:ext cx="7488832" cy="2416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900"/>
              </a:spcBef>
              <a:spcAft>
                <a:spcPts val="0"/>
              </a:spcAft>
            </a:pPr>
            <a:r>
              <a:rPr lang="uk-UA" b="1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Запишіть слова, поясніть правопис частин  </a:t>
            </a:r>
            <a:r>
              <a:rPr lang="uk-UA" b="1" i="1" dirty="0" err="1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пів-</a:t>
            </a:r>
            <a:r>
              <a:rPr lang="uk-UA" b="1" i="1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, </a:t>
            </a:r>
            <a:r>
              <a:rPr lang="uk-UA" b="1" i="1" dirty="0" err="1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напів-</a:t>
            </a:r>
            <a:r>
              <a:rPr lang="uk-UA" b="1" i="1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, полу- </a:t>
            </a:r>
          </a:p>
          <a:p>
            <a:pPr algn="ctr">
              <a:spcBef>
                <a:spcPts val="900"/>
              </a:spcBef>
              <a:spcAft>
                <a:spcPts val="0"/>
              </a:spcAft>
            </a:pPr>
            <a:r>
              <a:rPr lang="uk-UA" b="1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з іменниками.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algn="just">
              <a:spcBef>
                <a:spcPts val="900"/>
              </a:spcBef>
              <a:spcAft>
                <a:spcPts val="0"/>
              </a:spcAft>
            </a:pPr>
            <a:r>
              <a:rPr lang="uk-UA" sz="2000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Пів/ящика, </a:t>
            </a:r>
            <a:r>
              <a:rPr lang="uk-UA" sz="2000" dirty="0" err="1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напів</a:t>
            </a:r>
            <a:r>
              <a:rPr lang="uk-UA" sz="2000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/провідник, пів/аркуша, пів/коло, пів/години, пів/дюжини, пів/карбованця, пів/місяця, пів/яблука, пів/юрти, пів/Києва, пів/огірка, </a:t>
            </a:r>
            <a:r>
              <a:rPr lang="uk-UA" sz="2000" dirty="0" err="1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напів</a:t>
            </a:r>
            <a:r>
              <a:rPr lang="uk-UA" sz="2000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/автомат, </a:t>
            </a:r>
            <a:r>
              <a:rPr lang="uk-UA" sz="2000" dirty="0" err="1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напів</a:t>
            </a:r>
            <a:r>
              <a:rPr lang="uk-UA" sz="2000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/сон, пів/день, полу/мисок, полу/кіпок, пів/класу, пів/Кавказу, </a:t>
            </a:r>
            <a:r>
              <a:rPr lang="uk-UA" sz="2000" dirty="0" err="1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напів</a:t>
            </a:r>
            <a:r>
              <a:rPr lang="uk-UA" sz="2000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/фабрикат, пів/острів, пів/Одеси</a:t>
            </a:r>
            <a:r>
              <a:rPr lang="uk-UA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961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139638"/>
            <a:ext cx="6912768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900"/>
              </a:spcBef>
              <a:spcAft>
                <a:spcPts val="0"/>
              </a:spcAft>
            </a:pPr>
            <a:r>
              <a:rPr lang="uk-UA" b="1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Перепишіть речення, підкресліть складні слова. </a:t>
            </a:r>
          </a:p>
          <a:p>
            <a:pPr algn="ctr">
              <a:spcBef>
                <a:spcPts val="900"/>
              </a:spcBef>
              <a:spcAft>
                <a:spcPts val="0"/>
              </a:spcAft>
            </a:pPr>
            <a:r>
              <a:rPr lang="uk-UA" b="1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Визначте спосіб їх творення і поясніть правопис</a:t>
            </a:r>
            <a:r>
              <a:rPr lang="uk-UA" sz="1400" b="1" i="1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algn="just">
              <a:spcBef>
                <a:spcPts val="900"/>
              </a:spcBef>
              <a:spcAft>
                <a:spcPts val="0"/>
              </a:spcAft>
            </a:pPr>
            <a:r>
              <a:rPr lang="uk-UA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1. На веселому і </a:t>
            </a:r>
            <a:r>
              <a:rPr lang="uk-UA" dirty="0" err="1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життє</a:t>
            </a:r>
            <a:r>
              <a:rPr lang="uk-UA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/радісному обличчі світились живі й зовсім молоді очі (В. Козаченко). 2. За мир у світі всьому - це значить: проти тих, хто в горі все/людському прибутків жде нових (М. Рильський). 3. Тут були темно/зелені гарбузи у яскраво/жовтих плямах, були картаті і смугасті, кругловиді і довгі (О.Донченко). 4. Це був кремезний, широко/</a:t>
            </a:r>
            <a:r>
              <a:rPr lang="uk-UA" dirty="0" err="1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плечий</a:t>
            </a:r>
            <a:r>
              <a:rPr lang="uk-UA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 і широко/</a:t>
            </a:r>
            <a:r>
              <a:rPr lang="uk-UA" dirty="0" err="1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лиций</a:t>
            </a:r>
            <a:r>
              <a:rPr lang="uk-UA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 чоловік (Ю.Збанацький). 5. Це була звичайна степова станційка - біло/сніжна й самітна (О. Донченко). 6. Тарас Шевченко був справедливо переконаний, що тільки загально/народне повстання знищить кріпосний лад і принесе жадану волю трудящим (О. Коломієць). 7. Були хвилі, що їх гнало заввишки в три/поверховий будинок (О. Гончар). 8. </a:t>
            </a:r>
            <a:r>
              <a:rPr lang="uk-UA" dirty="0" err="1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Жовто</a:t>
            </a:r>
            <a:r>
              <a:rPr lang="uk-UA" dirty="0" smtClean="0">
                <a:solidFill>
                  <a:srgbClr val="212121"/>
                </a:solidFill>
                <a:effectLst/>
                <a:latin typeface="Times New Roman"/>
                <a:ea typeface="Times New Roman"/>
              </a:rPr>
              <a:t>/гаряча ягідка глоду розкрилась, і з неї визирало блискуче вічко насіння (О. Донченко).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0327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5656" y="965505"/>
            <a:ext cx="6984776" cy="3875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  <a:spcAft>
                <a:spcPts val="1000"/>
              </a:spcAf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1. Разом треба писати всі складні іменники в рядку: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А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екс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/чемпіон, зірви/голова,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напів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/провідник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Б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орг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/відділ, учитель/словесник, живо/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пис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 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праце/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люб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метео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/служба, сімдесяти/річчя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Г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проф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/спілка, відео/телефон, 40/метрівка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Д 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авто/стоп, багато/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тиражка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віце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/прем’єр</a:t>
            </a:r>
            <a:r>
              <a:rPr lang="uk-UA" sz="1600" dirty="0" smtClean="0">
                <a:solidFill>
                  <a:srgbClr val="000000"/>
                </a:solidFill>
                <a:effectLst/>
                <a:latin typeface="Century Gothic"/>
                <a:ea typeface="Times New Roman"/>
                <a:cs typeface="Times New Roman"/>
              </a:rPr>
              <a:t>.</a:t>
            </a:r>
          </a:p>
          <a:p>
            <a:pPr>
              <a:lnSpc>
                <a:spcPts val="1500"/>
              </a:lnSpc>
              <a:spcAft>
                <a:spcPts val="75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1000"/>
              </a:spcAf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2. Разом пишуться всі слова в рядку: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А 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дев’яносто/літній, мимо/волі,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повсяк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/час, стоп/кран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Б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віце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/адмірал, глухо/німий, авто/власник, важко/хворий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 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мовно/стильовий, полу/мисок, міні/футбол, пів/огірка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Г 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десяти/значний, фото/аматор,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напів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/морок, кілька/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сот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Д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військово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/спортивний,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косто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/прав, сто/річчя, гори/цвіт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6608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171400"/>
            <a:ext cx="9180512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980727"/>
            <a:ext cx="6840760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  <a:spcAft>
                <a:spcPts val="1000"/>
              </a:spcAf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3. Через дефіс треба писати всі слова рядка: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А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давним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/давно,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навчально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/виховний, стерео/звук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Б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аграрно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/промисловий, сніжно/білий,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екс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/король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південно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/східний,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жовто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/гарячий, сон/трава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Г 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біло/зелений,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макро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/економіка, кіловат/година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Д 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науково/технічний, блок/система, паро/плав</a:t>
            </a:r>
          </a:p>
          <a:p>
            <a:pPr>
              <a:lnSpc>
                <a:spcPts val="1500"/>
              </a:lnSpc>
              <a:spcAft>
                <a:spcPts val="75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1000"/>
              </a:spcAf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4. З дефісом пишуться всі слова в рядку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А 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генерал/майор, кіловат/година, світло/жовтий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Б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південно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/бережний,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південно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/східний,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північно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/західний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військово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/транспортний,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військово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/зобов’язаний, </a:t>
            </a: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uk-UA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                            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військово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/юридичний</a:t>
            </a:r>
            <a:endParaRPr lang="ru-RU" sz="1400" dirty="0">
              <a:ea typeface="Calibri"/>
              <a:cs typeface="Times New Roman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b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Г 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ясно/зелений, ясно/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окий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, ясно/золотистий</a:t>
            </a:r>
          </a:p>
          <a:p>
            <a:pPr>
              <a:lnSpc>
                <a:spcPts val="1500"/>
              </a:lnSpc>
              <a:spcAft>
                <a:spcPts val="750"/>
              </a:spcAft>
            </a:pP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5182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908720"/>
            <a:ext cx="6480720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  <a:spcAft>
                <a:spcPts val="1000"/>
              </a:spcAft>
            </a:pPr>
            <a:r>
              <a:rPr lang="uk-UA" sz="20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5.Через дефіс пишуться всі прислівники рядка:</a:t>
            </a: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sz="2000" b="1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А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віч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/на/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віч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по/домашньому, будь/де</a:t>
            </a:r>
          </a:p>
          <a:p>
            <a:pPr>
              <a:lnSpc>
                <a:spcPts val="1500"/>
              </a:lnSpc>
              <a:spcAft>
                <a:spcPts val="750"/>
              </a:spcAft>
            </a:pP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sz="2000" b="1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Б 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по/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людськи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як/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небудь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, в/тричі</a:t>
            </a:r>
          </a:p>
          <a:p>
            <a:pPr>
              <a:lnSpc>
                <a:spcPts val="1500"/>
              </a:lnSpc>
              <a:spcAft>
                <a:spcPts val="750"/>
              </a:spcAft>
            </a:pP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sz="2000" b="1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В 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колись/то, хтозна/куди як/найбільше</a:t>
            </a:r>
          </a:p>
          <a:p>
            <a:pPr>
              <a:lnSpc>
                <a:spcPts val="1500"/>
              </a:lnSpc>
              <a:spcAft>
                <a:spcPts val="750"/>
              </a:spcAft>
            </a:pP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sz="2000" b="1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Г 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де/не/де, в/цілому, по/четверте</a:t>
            </a:r>
          </a:p>
          <a:p>
            <a:pPr>
              <a:lnSpc>
                <a:spcPts val="1500"/>
              </a:lnSpc>
              <a:spcAft>
                <a:spcPts val="750"/>
              </a:spcAft>
            </a:pP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sz="2000" b="1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Д 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на/радість, хоч/не/хоч, далеко/таки</a:t>
            </a:r>
          </a:p>
          <a:p>
            <a:pPr>
              <a:lnSpc>
                <a:spcPts val="1500"/>
              </a:lnSpc>
              <a:spcAft>
                <a:spcPts val="750"/>
              </a:spcAft>
            </a:pP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ts val="1500"/>
              </a:lnSpc>
              <a:spcAft>
                <a:spcPts val="750"/>
              </a:spcAft>
            </a:pPr>
            <a:r>
              <a:rPr lang="uk-UA" sz="2000" b="1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Д </a:t>
            </a:r>
            <a:r>
              <a:rPr lang="uk-UA" sz="2000" dirty="0" err="1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вогне</a:t>
            </a:r>
            <a:r>
              <a:rPr lang="uk-UA" sz="2000" dirty="0" smtClean="0">
                <a:solidFill>
                  <a:srgbClr val="00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/гасник, хліб/сіль, зліт/посадка</a:t>
            </a:r>
            <a:endParaRPr lang="ru-RU" sz="20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297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432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2420888"/>
            <a:ext cx="63367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Домашнє завдання: </a:t>
            </a:r>
          </a:p>
          <a:p>
            <a:r>
              <a:rPr lang="uk-UA" sz="2800" dirty="0" smtClean="0">
                <a:effectLst/>
                <a:latin typeface="Times New Roman"/>
                <a:ea typeface="Calibri"/>
              </a:rPr>
              <a:t>параграф 41, виконати вправу 7 с.126</a:t>
            </a:r>
            <a:r>
              <a:rPr lang="uk-UA" dirty="0" smtClean="0">
                <a:effectLst/>
                <a:latin typeface="Times New Roman"/>
                <a:ea typeface="Calibri"/>
              </a:rPr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0529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кладносурядне речення, його будова й засоби зв'язку між частинами.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Складносурядне речення, його будова й засоби зв'язку між частинами.</Template>
  <TotalTime>44</TotalTime>
  <Words>983</Words>
  <Application>Microsoft Office PowerPoint</Application>
  <PresentationFormat>Экран (4:3)</PresentationFormat>
  <Paragraphs>122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Складносурядне речення, його будова й засоби зв'язку між частинами.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Кондратюк</dc:creator>
  <cp:lastModifiedBy>Людмила Кондратюк</cp:lastModifiedBy>
  <cp:revision>5</cp:revision>
  <dcterms:created xsi:type="dcterms:W3CDTF">2023-11-16T19:30:27Z</dcterms:created>
  <dcterms:modified xsi:type="dcterms:W3CDTF">2023-11-16T20:14:41Z</dcterms:modified>
</cp:coreProperties>
</file>