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5" r:id="rId4"/>
    <p:sldId id="282" r:id="rId5"/>
    <p:sldId id="260" r:id="rId6"/>
    <p:sldId id="259" r:id="rId7"/>
    <p:sldId id="275" r:id="rId8"/>
    <p:sldId id="276" r:id="rId9"/>
    <p:sldId id="281" r:id="rId10"/>
    <p:sldId id="258" r:id="rId11"/>
    <p:sldId id="279" r:id="rId12"/>
    <p:sldId id="278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E565"/>
    <a:srgbClr val="FBFB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BB2B27-4603-4841-9D6D-61DAC2048324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0FC41B-7A02-4E40-B31A-CCA0874AD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6939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hotoshop\17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836712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70892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FBFBB7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:\Photoshop\2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BFBB7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7C3AA7-E71E-41FE-A48D-65907B4BABBA}" type="datetime1">
              <a:rPr lang="uk-UA" smtClean="0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виконала Сушко Світлана Вікторівна</a:t>
            </a: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97C103-E4A3-4661-AFDA-0DDAA9A2D7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660260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214C55-A80A-4FFA-979A-2FE3FA0D57BF}" type="datetime1">
              <a:rPr lang="uk-UA" smtClean="0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виконала Сушко Світлана Вікторівна</a:t>
            </a: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B1152F-DE81-4399-A6E5-EB4DE56882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291755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hotoshop\2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</p:sldLayoutIdLst>
  <p:transition spd="med">
    <p:pull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BFBB7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ctrTitle"/>
          </p:nvPr>
        </p:nvSpPr>
        <p:spPr>
          <a:xfrm>
            <a:off x="395536" y="548680"/>
            <a:ext cx="8568952" cy="3456384"/>
          </a:xfrm>
          <a:solidFill>
            <a:schemeClr val="bg1">
              <a:alpha val="23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4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i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Однорідні</a:t>
            </a:r>
            <a:r>
              <a:rPr lang="ru-RU" sz="48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члени </a:t>
            </a:r>
            <a:r>
              <a:rPr lang="ru-RU" sz="4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речення</a:t>
            </a:r>
            <a:r>
              <a:rPr lang="uk-UA" sz="4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зі сполучниковим, безсполучниковим  і змішаним </a:t>
            </a:r>
            <a:r>
              <a:rPr lang="uk-UA" sz="4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звʼязком</a:t>
            </a:r>
            <a:r>
              <a:rPr lang="uk-UA" sz="4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uk-UA" sz="4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dirty="0">
                <a:latin typeface="Monotype Corsiva" pitchFamily="66" charset="0"/>
              </a:rPr>
              <a:t/>
            </a:r>
            <a:br>
              <a:rPr lang="ru-RU" sz="4800" dirty="0">
                <a:latin typeface="Monotype Corsiva" pitchFamily="66" charset="0"/>
              </a:rPr>
            </a:br>
            <a:endParaRPr lang="ru-RU" sz="4800" dirty="0">
              <a:latin typeface="Monotype Corsiva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5733256"/>
            <a:ext cx="324036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 мова, 8 клас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435280" cy="1143000"/>
          </a:xfrm>
          <a:solidFill>
            <a:srgbClr val="D9E565"/>
          </a:solidFill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Monotype Corsiva" pitchFamily="66" charset="0"/>
              </a:rPr>
              <a:t>Впоратися</a:t>
            </a:r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 на </a:t>
            </a:r>
            <a:r>
              <a:rPr lang="ru-RU" dirty="0" err="1">
                <a:solidFill>
                  <a:schemeClr val="tx1"/>
                </a:solidFill>
                <a:latin typeface="Monotype Corsiva" pitchFamily="66" charset="0"/>
              </a:rPr>
              <a:t>уроці</a:t>
            </a:r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 з </a:t>
            </a:r>
            <a:r>
              <a:rPr lang="ru-RU" dirty="0" err="1">
                <a:solidFill>
                  <a:schemeClr val="tx1"/>
                </a:solidFill>
                <a:latin typeface="Monotype Corsiva" pitchFamily="66" charset="0"/>
              </a:rPr>
              <a:t>завданнями</a:t>
            </a:r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 вам </a:t>
            </a:r>
            <a:r>
              <a:rPr lang="ru-RU" dirty="0" err="1">
                <a:solidFill>
                  <a:schemeClr val="tx1"/>
                </a:solidFill>
                <a:latin typeface="Monotype Corsiva" pitchFamily="66" charset="0"/>
              </a:rPr>
              <a:t>допоможуть</a:t>
            </a:r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 слова </a:t>
            </a:r>
            <a:r>
              <a:rPr lang="ru-RU" dirty="0" err="1">
                <a:solidFill>
                  <a:schemeClr val="tx1"/>
                </a:solidFill>
                <a:latin typeface="Monotype Corsiva" pitchFamily="66" charset="0"/>
              </a:rPr>
              <a:t>Д.Білоуса</a:t>
            </a:r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480"/>
              </a:spcBef>
              <a:spcAft>
                <a:spcPts val="0"/>
              </a:spcAft>
            </a:pP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знаєш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все в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твоїх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силах,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0"/>
              </a:spcBef>
              <a:spcAft>
                <a:spcPts val="0"/>
              </a:spcAft>
            </a:pP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знаєш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то не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втнеш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0"/>
              </a:spcBef>
              <a:spcAft>
                <a:spcPts val="0"/>
              </a:spcAft>
            </a:pP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знаєш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летиш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крилах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0"/>
              </a:spcBef>
              <a:spcAft>
                <a:spcPts val="0"/>
              </a:spcAft>
            </a:pP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знаєш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то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повзеш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0"/>
              </a:spcBef>
              <a:spcAft>
                <a:spcPts val="0"/>
              </a:spcAft>
            </a:pP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небі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0"/>
              </a:spcBef>
              <a:spcAft>
                <a:spcPts val="0"/>
              </a:spcAft>
            </a:pP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глибині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морській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0"/>
              </a:spcBef>
              <a:spcAft>
                <a:spcPts val="0"/>
              </a:spcAft>
            </a:pP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поможуть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потребі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80"/>
              </a:spcBef>
              <a:spcAft>
                <a:spcPts val="0"/>
              </a:spcAft>
            </a:pP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 знай же,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друже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умій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5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60032" y="1965511"/>
            <a:ext cx="3744416" cy="4055778"/>
          </a:xfrm>
          <a:prstGeom prst="rect">
            <a:avLst/>
          </a:prstGeom>
          <a:solidFill>
            <a:srgbClr val="D9E5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u="sng" dirty="0">
                <a:solidFill>
                  <a:schemeClr val="tx1"/>
                </a:solidFill>
                <a:latin typeface="Monotype Corsiva" pitchFamily="66" charset="0"/>
              </a:rPr>
              <a:t>Вміти:</a:t>
            </a:r>
          </a:p>
          <a:p>
            <a:pPr algn="ctr"/>
            <a:r>
              <a:rPr lang="uk-UA" sz="2800" b="1" dirty="0">
                <a:solidFill>
                  <a:schemeClr val="tx1"/>
                </a:solidFill>
                <a:latin typeface="Monotype Corsiva" pitchFamily="66" charset="0"/>
              </a:rPr>
              <a:t>знаходити однорідні члени у реченні, пояснювати розділові знаки;</a:t>
            </a:r>
          </a:p>
          <a:p>
            <a:pPr algn="ctr"/>
            <a:r>
              <a:rPr lang="uk-UA" sz="2800" b="1" dirty="0">
                <a:solidFill>
                  <a:schemeClr val="tx1"/>
                </a:solidFill>
                <a:latin typeface="Monotype Corsiva" pitchFamily="66" charset="0"/>
              </a:rPr>
              <a:t>використовувати однорідні члени  у власному висловлюванні</a:t>
            </a:r>
            <a:endParaRPr lang="ru-RU" sz="2800" b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1965510"/>
            <a:ext cx="3744416" cy="4055778"/>
          </a:xfrm>
          <a:prstGeom prst="rect">
            <a:avLst/>
          </a:prstGeom>
          <a:solidFill>
            <a:srgbClr val="D9E5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Monotype Corsiva" pitchFamily="66" charset="0"/>
              </a:rPr>
              <a:t>Знати:</a:t>
            </a:r>
          </a:p>
          <a:p>
            <a:pPr algn="ctr"/>
            <a:r>
              <a:rPr lang="uk-UA" sz="3200" b="1" dirty="0">
                <a:solidFill>
                  <a:schemeClr val="tx1"/>
                </a:solidFill>
                <a:latin typeface="Monotype Corsiva" pitchFamily="66" charset="0"/>
              </a:rPr>
              <a:t> о</a:t>
            </a:r>
            <a:r>
              <a:rPr lang="ru-RU" sz="3200" b="1" dirty="0" err="1">
                <a:solidFill>
                  <a:schemeClr val="tx1"/>
                </a:solidFill>
                <a:latin typeface="Monotype Corsiva" pitchFamily="66" charset="0"/>
              </a:rPr>
              <a:t>днорідні</a:t>
            </a:r>
            <a:r>
              <a:rPr lang="ru-RU" sz="3200" b="1" dirty="0">
                <a:solidFill>
                  <a:schemeClr val="tx1"/>
                </a:solidFill>
                <a:latin typeface="Monotype Corsiva" pitchFamily="66" charset="0"/>
              </a:rPr>
              <a:t> члени </a:t>
            </a:r>
            <a:r>
              <a:rPr lang="ru-RU" sz="3200" b="1" dirty="0" err="1">
                <a:solidFill>
                  <a:schemeClr val="tx1"/>
                </a:solidFill>
                <a:latin typeface="Monotype Corsiva" pitchFamily="66" charset="0"/>
              </a:rPr>
              <a:t>речення</a:t>
            </a:r>
            <a:r>
              <a:rPr lang="ru-RU" sz="3200" b="1" dirty="0">
                <a:solidFill>
                  <a:schemeClr val="tx1"/>
                </a:solidFill>
                <a:latin typeface="Monotype Corsiva" pitchFamily="66" charset="0"/>
              </a:rPr>
              <a:t> ; </a:t>
            </a:r>
            <a:r>
              <a:rPr lang="ru-RU" sz="3200" b="1" dirty="0" err="1">
                <a:solidFill>
                  <a:schemeClr val="tx1"/>
                </a:solidFill>
                <a:latin typeface="Monotype Corsiva" pitchFamily="66" charset="0"/>
              </a:rPr>
              <a:t>способи</a:t>
            </a:r>
            <a:r>
              <a:rPr lang="ru-RU" sz="3200" b="1" dirty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Monotype Corsiva" pitchFamily="66" charset="0"/>
              </a:rPr>
              <a:t>зв</a:t>
            </a:r>
            <a:r>
              <a:rPr lang="ru-RU" sz="3200" b="1" dirty="0" err="1">
                <a:solidFill>
                  <a:schemeClr val="tx1"/>
                </a:solidFill>
                <a:latin typeface="Monotype Corsiva" pitchFamily="66" charset="0"/>
                <a:cs typeface="Times New Roman" panose="02020603050405020304" pitchFamily="18" charset="0"/>
              </a:rPr>
              <a:t>ʼязку</a:t>
            </a:r>
            <a:r>
              <a:rPr lang="ru-RU" sz="3200" b="1" dirty="0">
                <a:solidFill>
                  <a:schemeClr val="tx1"/>
                </a:solidFill>
                <a:latin typeface="Monotype Corsiva" pitchFamily="66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Monotype Corsiva" pitchFamily="66" charset="0"/>
                <a:cs typeface="Times New Roman" panose="02020603050405020304" pitchFamily="18" charset="0"/>
              </a:rPr>
              <a:t>між</a:t>
            </a:r>
            <a:r>
              <a:rPr lang="ru-RU" sz="3200" b="1" dirty="0">
                <a:solidFill>
                  <a:schemeClr val="tx1"/>
                </a:solidFill>
                <a:latin typeface="Monotype Corsiva" pitchFamily="66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Monotype Corsiva" pitchFamily="66" charset="0"/>
                <a:cs typeface="Times New Roman" panose="02020603050405020304" pitchFamily="18" charset="0"/>
              </a:rPr>
              <a:t>однорідними</a:t>
            </a:r>
            <a:r>
              <a:rPr lang="ru-RU" sz="3200" b="1" dirty="0">
                <a:solidFill>
                  <a:schemeClr val="tx1"/>
                </a:solidFill>
                <a:latin typeface="Monotype Corsiva" pitchFamily="66" charset="0"/>
                <a:cs typeface="Times New Roman" panose="02020603050405020304" pitchFamily="18" charset="0"/>
              </a:rPr>
              <a:t> членами</a:t>
            </a:r>
            <a:endParaRPr lang="ru-RU" sz="3200" b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1027" name="Picture 3" descr="D:\Документи\Ксения мои документы\Свитки\61954381_1280088948_oldpaper1_cop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56804" y="-3468165"/>
            <a:ext cx="1578867" cy="889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8" name="Прямоугольник 7"/>
          <p:cNvSpPr/>
          <p:nvPr/>
        </p:nvSpPr>
        <p:spPr>
          <a:xfrm>
            <a:off x="1853949" y="549862"/>
            <a:ext cx="5184576" cy="792088"/>
          </a:xfrm>
          <a:prstGeom prst="rect">
            <a:avLst/>
          </a:prstGeom>
          <a:ln>
            <a:solidFill>
              <a:srgbClr val="D9E5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Цілі</a:t>
            </a:r>
            <a:endParaRPr lang="ru-RU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599948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</a:t>
            </a:r>
            <a:r>
              <a:rPr lang="ru-RU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Лінгвістичний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баскетбол»</a:t>
            </a: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265218"/>
              </p:ext>
            </p:extLst>
          </p:nvPr>
        </p:nvGraphicFramePr>
        <p:xfrm>
          <a:off x="323528" y="2780928"/>
          <a:ext cx="8568948" cy="216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4079">
                  <a:extLst>
                    <a:ext uri="{9D8B030D-6E8A-4147-A177-3AD203B41FA5}">
                      <a16:colId xmlns:a16="http://schemas.microsoft.com/office/drawing/2014/main" val="3373211023"/>
                    </a:ext>
                  </a:extLst>
                </a:gridCol>
                <a:gridCol w="714079">
                  <a:extLst>
                    <a:ext uri="{9D8B030D-6E8A-4147-A177-3AD203B41FA5}">
                      <a16:colId xmlns:a16="http://schemas.microsoft.com/office/drawing/2014/main" val="406612780"/>
                    </a:ext>
                  </a:extLst>
                </a:gridCol>
                <a:gridCol w="714079">
                  <a:extLst>
                    <a:ext uri="{9D8B030D-6E8A-4147-A177-3AD203B41FA5}">
                      <a16:colId xmlns:a16="http://schemas.microsoft.com/office/drawing/2014/main" val="1272624729"/>
                    </a:ext>
                  </a:extLst>
                </a:gridCol>
                <a:gridCol w="714079">
                  <a:extLst>
                    <a:ext uri="{9D8B030D-6E8A-4147-A177-3AD203B41FA5}">
                      <a16:colId xmlns:a16="http://schemas.microsoft.com/office/drawing/2014/main" val="748376941"/>
                    </a:ext>
                  </a:extLst>
                </a:gridCol>
                <a:gridCol w="714079">
                  <a:extLst>
                    <a:ext uri="{9D8B030D-6E8A-4147-A177-3AD203B41FA5}">
                      <a16:colId xmlns:a16="http://schemas.microsoft.com/office/drawing/2014/main" val="756393501"/>
                    </a:ext>
                  </a:extLst>
                </a:gridCol>
                <a:gridCol w="714079">
                  <a:extLst>
                    <a:ext uri="{9D8B030D-6E8A-4147-A177-3AD203B41FA5}">
                      <a16:colId xmlns:a16="http://schemas.microsoft.com/office/drawing/2014/main" val="1711855093"/>
                    </a:ext>
                  </a:extLst>
                </a:gridCol>
                <a:gridCol w="714079">
                  <a:extLst>
                    <a:ext uri="{9D8B030D-6E8A-4147-A177-3AD203B41FA5}">
                      <a16:colId xmlns:a16="http://schemas.microsoft.com/office/drawing/2014/main" val="1452122141"/>
                    </a:ext>
                  </a:extLst>
                </a:gridCol>
                <a:gridCol w="714079">
                  <a:extLst>
                    <a:ext uri="{9D8B030D-6E8A-4147-A177-3AD203B41FA5}">
                      <a16:colId xmlns:a16="http://schemas.microsoft.com/office/drawing/2014/main" val="3536319094"/>
                    </a:ext>
                  </a:extLst>
                </a:gridCol>
                <a:gridCol w="714079">
                  <a:extLst>
                    <a:ext uri="{9D8B030D-6E8A-4147-A177-3AD203B41FA5}">
                      <a16:colId xmlns:a16="http://schemas.microsoft.com/office/drawing/2014/main" val="1858595785"/>
                    </a:ext>
                  </a:extLst>
                </a:gridCol>
                <a:gridCol w="714079">
                  <a:extLst>
                    <a:ext uri="{9D8B030D-6E8A-4147-A177-3AD203B41FA5}">
                      <a16:colId xmlns:a16="http://schemas.microsoft.com/office/drawing/2014/main" val="3315266446"/>
                    </a:ext>
                  </a:extLst>
                </a:gridCol>
                <a:gridCol w="714079">
                  <a:extLst>
                    <a:ext uri="{9D8B030D-6E8A-4147-A177-3AD203B41FA5}">
                      <a16:colId xmlns:a16="http://schemas.microsoft.com/office/drawing/2014/main" val="2954857468"/>
                    </a:ext>
                  </a:extLst>
                </a:gridCol>
                <a:gridCol w="714079">
                  <a:extLst>
                    <a:ext uri="{9D8B030D-6E8A-4147-A177-3AD203B41FA5}">
                      <a16:colId xmlns:a16="http://schemas.microsoft.com/office/drawing/2014/main" val="2632153279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3865494"/>
                  </a:ext>
                </a:extLst>
              </a:tr>
              <a:tr h="1080120"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26269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095705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hotoshop\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uk-UA" dirty="0"/>
              <a:t>Робота з текстом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91680" y="1700808"/>
            <a:ext cx="6851104" cy="3888432"/>
          </a:xfrm>
        </p:spPr>
        <p:txBody>
          <a:bodyPr/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Прочитати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текст 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мовчки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і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вгос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визначити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стиль  і тип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мовлення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тему і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головну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думку  тексту,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аргументувати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свою думку;</a:t>
            </a:r>
          </a:p>
          <a:p>
            <a:pPr>
              <a:buFont typeface="Arial" pitchFamily="34" charset="0"/>
              <a:buChar char="•"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вказати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заголовок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відповідає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темі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головній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думці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 тексту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hotoshop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5637" y="310344"/>
            <a:ext cx="8784976" cy="6237312"/>
          </a:xfrm>
        </p:spPr>
        <p:txBody>
          <a:bodyPr/>
          <a:lstStyle/>
          <a:p>
            <a:pPr marL="0" indent="0" algn="just">
              <a:spcAft>
                <a:spcPts val="1000"/>
              </a:spcAft>
              <a:buNone/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</a:t>
            </a:r>
          </a:p>
          <a:p>
            <a:pPr marL="0" indent="0" algn="just">
              <a:spcAft>
                <a:spcPts val="1000"/>
              </a:spcAft>
              <a:buNone/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Святвечір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480"/>
              </a:spcBef>
              <a:spcAft>
                <a:spcPts val="0"/>
              </a:spcAft>
              <a:buNone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Хоч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убога-убога наша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хатина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та в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вечір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вона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покращала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побагатшала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Її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бідність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скрасили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вишиті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рушники і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кетяги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калини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запашне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сіно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покуті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й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святвечірній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стіл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На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ньому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зараз лежать три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хлібини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грудка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солі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височіє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стос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гречаних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млинців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стоять з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різними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пісними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стравами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ті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святешні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мальовані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полумиски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бажають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добрим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людям і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здоров'я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і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щастя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і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червоного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цвіту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батько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поглянув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засніжену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далечінь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тричі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покликав Мороза: «Морозе, Морозе,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іди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нас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кутю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їсти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!» Але й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після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цього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вулиці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городах не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обізвалися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кроки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дідугана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Він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мабуть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забарився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якійсь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лісовій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степовій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дорозі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М.Стельмах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59832" y="5229200"/>
            <a:ext cx="288032" cy="385192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8820472" cy="2376264"/>
          </a:xfrm>
        </p:spPr>
        <p:txBody>
          <a:bodyPr/>
          <a:lstStyle/>
          <a:p>
            <a:r>
              <a:rPr lang="uk-UA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000" dirty="0">
                <a:latin typeface="Times New Roman" pitchFamily="18" charset="0"/>
                <a:cs typeface="Times New Roman" pitchFamily="18" charset="0"/>
              </a:rPr>
            </a:br>
            <a:r>
              <a:rPr lang="uk-UA" sz="4000" dirty="0">
                <a:latin typeface="Times New Roman" pitchFamily="18" charset="0"/>
                <a:cs typeface="Times New Roman" pitchFamily="18" charset="0"/>
              </a:rPr>
              <a:t>Лексична хвилинка</a:t>
            </a:r>
            <a:r>
              <a:rPr lang="uk-UA" sz="4000" i="1" dirty="0"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uk-UA" sz="4000" i="1" dirty="0">
                <a:latin typeface="Times New Roman" pitchFamily="18" charset="0"/>
                <a:cs typeface="Times New Roman" pitchFamily="18" charset="0"/>
              </a:rPr>
            </a:br>
            <a:r>
              <a:rPr lang="uk-UA" sz="4000" i="1" dirty="0">
                <a:latin typeface="Times New Roman" pitchFamily="18" charset="0"/>
                <a:cs typeface="Times New Roman" pitchFamily="18" charset="0"/>
              </a:rPr>
              <a:t>Подумайте і скажіть, як у народі називали січень?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Полилиния 36"/>
          <p:cNvSpPr/>
          <p:nvPr/>
        </p:nvSpPr>
        <p:spPr>
          <a:xfrm>
            <a:off x="5488097" y="2041649"/>
            <a:ext cx="2040934" cy="2345901"/>
          </a:xfrm>
          <a:custGeom>
            <a:avLst/>
            <a:gdLst>
              <a:gd name="connsiteX0" fmla="*/ 0 w 2345900"/>
              <a:gd name="connsiteY0" fmla="*/ 1020467 h 2040933"/>
              <a:gd name="connsiteX1" fmla="*/ 510233 w 2345900"/>
              <a:gd name="connsiteY1" fmla="*/ 0 h 2040933"/>
              <a:gd name="connsiteX2" fmla="*/ 1835667 w 2345900"/>
              <a:gd name="connsiteY2" fmla="*/ 0 h 2040933"/>
              <a:gd name="connsiteX3" fmla="*/ 2345900 w 2345900"/>
              <a:gd name="connsiteY3" fmla="*/ 1020467 h 2040933"/>
              <a:gd name="connsiteX4" fmla="*/ 1835667 w 2345900"/>
              <a:gd name="connsiteY4" fmla="*/ 2040933 h 2040933"/>
              <a:gd name="connsiteX5" fmla="*/ 510233 w 2345900"/>
              <a:gd name="connsiteY5" fmla="*/ 2040933 h 2040933"/>
              <a:gd name="connsiteX6" fmla="*/ 0 w 2345900"/>
              <a:gd name="connsiteY6" fmla="*/ 1020467 h 204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45900" h="2040933">
                <a:moveTo>
                  <a:pt x="1172949" y="0"/>
                </a:moveTo>
                <a:lnTo>
                  <a:pt x="2345899" y="443903"/>
                </a:lnTo>
                <a:lnTo>
                  <a:pt x="2345899" y="1597030"/>
                </a:lnTo>
                <a:lnTo>
                  <a:pt x="1172949" y="2040933"/>
                </a:lnTo>
                <a:lnTo>
                  <a:pt x="1" y="1597030"/>
                </a:lnTo>
                <a:lnTo>
                  <a:pt x="1" y="443903"/>
                </a:lnTo>
                <a:lnTo>
                  <a:pt x="1172949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0915" tIns="468440" rIns="420916" bIns="468439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Aft>
                <a:spcPct val="35000"/>
              </a:spcAft>
            </a:pPr>
            <a:r>
              <a:rPr lang="uk-UA" sz="28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студень</a:t>
            </a:r>
            <a:endParaRPr lang="ru-RU" sz="2700" kern="1200" dirty="0">
              <a:solidFill>
                <a:schemeClr val="tx1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6222752" y="519629"/>
            <a:ext cx="2618024" cy="140754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9" name="Полилиния 38"/>
          <p:cNvSpPr/>
          <p:nvPr/>
        </p:nvSpPr>
        <p:spPr>
          <a:xfrm>
            <a:off x="4327648" y="99662"/>
            <a:ext cx="2040934" cy="2345901"/>
          </a:xfrm>
          <a:custGeom>
            <a:avLst/>
            <a:gdLst>
              <a:gd name="connsiteX0" fmla="*/ 0 w 2345900"/>
              <a:gd name="connsiteY0" fmla="*/ 1020467 h 2040933"/>
              <a:gd name="connsiteX1" fmla="*/ 510233 w 2345900"/>
              <a:gd name="connsiteY1" fmla="*/ 0 h 2040933"/>
              <a:gd name="connsiteX2" fmla="*/ 1835667 w 2345900"/>
              <a:gd name="connsiteY2" fmla="*/ 0 h 2040933"/>
              <a:gd name="connsiteX3" fmla="*/ 2345900 w 2345900"/>
              <a:gd name="connsiteY3" fmla="*/ 1020467 h 2040933"/>
              <a:gd name="connsiteX4" fmla="*/ 1835667 w 2345900"/>
              <a:gd name="connsiteY4" fmla="*/ 2040933 h 2040933"/>
              <a:gd name="connsiteX5" fmla="*/ 510233 w 2345900"/>
              <a:gd name="connsiteY5" fmla="*/ 2040933 h 2040933"/>
              <a:gd name="connsiteX6" fmla="*/ 0 w 2345900"/>
              <a:gd name="connsiteY6" fmla="*/ 1020467 h 204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45900" h="2040933">
                <a:moveTo>
                  <a:pt x="1172949" y="0"/>
                </a:moveTo>
                <a:lnTo>
                  <a:pt x="2345899" y="443903"/>
                </a:lnTo>
                <a:lnTo>
                  <a:pt x="2345899" y="1597030"/>
                </a:lnTo>
                <a:lnTo>
                  <a:pt x="1172949" y="2040933"/>
                </a:lnTo>
                <a:lnTo>
                  <a:pt x="1" y="1597030"/>
                </a:lnTo>
                <a:lnTo>
                  <a:pt x="1" y="443903"/>
                </a:lnTo>
                <a:lnTo>
                  <a:pt x="1172949" y="0"/>
                </a:lnTo>
                <a:close/>
              </a:path>
            </a:pathLst>
          </a:custGeom>
          <a:blipFill rotWithShape="0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-1986775"/>
              <a:satOff val="7962"/>
              <a:lumOff val="172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8045" tIns="365570" rIns="318046" bIns="365569" numCol="1" spcCol="1270" anchor="ctr" anchorCtr="0">
            <a:noAutofit/>
          </a:bodyPr>
          <a:lstStyle/>
          <a:p>
            <a:pPr lvl="0" algn="ctr" defTabSz="1333500">
              <a:lnSpc>
                <a:spcPct val="90000"/>
              </a:lnSpc>
              <a:spcAft>
                <a:spcPct val="35000"/>
              </a:spcAft>
            </a:pPr>
            <a:r>
              <a:rPr lang="uk-UA" sz="32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сніжень</a:t>
            </a:r>
            <a:endParaRPr lang="ru-RU" sz="3000" kern="1200" dirty="0">
              <a:solidFill>
                <a:schemeClr val="tx1"/>
              </a:solidFill>
            </a:endParaRPr>
          </a:p>
        </p:txBody>
      </p:sp>
      <p:sp>
        <p:nvSpPr>
          <p:cNvPr id="40" name="Полилиния 39"/>
          <p:cNvSpPr/>
          <p:nvPr/>
        </p:nvSpPr>
        <p:spPr>
          <a:xfrm>
            <a:off x="2843808" y="2041649"/>
            <a:ext cx="2401380" cy="2345901"/>
          </a:xfrm>
          <a:custGeom>
            <a:avLst/>
            <a:gdLst>
              <a:gd name="connsiteX0" fmla="*/ 0 w 2345900"/>
              <a:gd name="connsiteY0" fmla="*/ 1020467 h 2040933"/>
              <a:gd name="connsiteX1" fmla="*/ 510233 w 2345900"/>
              <a:gd name="connsiteY1" fmla="*/ 0 h 2040933"/>
              <a:gd name="connsiteX2" fmla="*/ 1835667 w 2345900"/>
              <a:gd name="connsiteY2" fmla="*/ 0 h 2040933"/>
              <a:gd name="connsiteX3" fmla="*/ 2345900 w 2345900"/>
              <a:gd name="connsiteY3" fmla="*/ 1020467 h 2040933"/>
              <a:gd name="connsiteX4" fmla="*/ 1835667 w 2345900"/>
              <a:gd name="connsiteY4" fmla="*/ 2040933 h 2040933"/>
              <a:gd name="connsiteX5" fmla="*/ 510233 w 2345900"/>
              <a:gd name="connsiteY5" fmla="*/ 2040933 h 2040933"/>
              <a:gd name="connsiteX6" fmla="*/ 0 w 2345900"/>
              <a:gd name="connsiteY6" fmla="*/ 1020467 h 204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45900" h="2040933">
                <a:moveTo>
                  <a:pt x="1172949" y="0"/>
                </a:moveTo>
                <a:lnTo>
                  <a:pt x="2345899" y="443903"/>
                </a:lnTo>
                <a:lnTo>
                  <a:pt x="2345899" y="1597030"/>
                </a:lnTo>
                <a:lnTo>
                  <a:pt x="1172949" y="2040933"/>
                </a:lnTo>
                <a:lnTo>
                  <a:pt x="1" y="1597030"/>
                </a:lnTo>
                <a:lnTo>
                  <a:pt x="1" y="443903"/>
                </a:lnTo>
                <a:lnTo>
                  <a:pt x="1172949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973551"/>
              <a:satOff val="15924"/>
              <a:lumOff val="3451"/>
              <a:alphaOff val="0"/>
            </a:schemeClr>
          </a:fillRef>
          <a:effectRef idx="0">
            <a:schemeClr val="accent5">
              <a:hueOff val="-3973551"/>
              <a:satOff val="15924"/>
              <a:lumOff val="345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0915" tIns="468440" rIns="420916" bIns="468439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Aft>
                <a:spcPct val="35000"/>
              </a:spcAft>
            </a:pP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льодовик, </a:t>
            </a:r>
            <a:r>
              <a:rPr lang="uk-UA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щипун</a:t>
            </a:r>
            <a:endParaRPr lang="ru-RU" sz="2400" kern="1200" dirty="0">
              <a:solidFill>
                <a:schemeClr val="tx1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395536" y="2510829"/>
            <a:ext cx="2533572" cy="140754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2" name="Полилиния 41"/>
          <p:cNvSpPr/>
          <p:nvPr/>
        </p:nvSpPr>
        <p:spPr>
          <a:xfrm>
            <a:off x="2003564" y="-48206"/>
            <a:ext cx="2040934" cy="2345901"/>
          </a:xfrm>
          <a:custGeom>
            <a:avLst/>
            <a:gdLst>
              <a:gd name="connsiteX0" fmla="*/ 0 w 2345900"/>
              <a:gd name="connsiteY0" fmla="*/ 1020467 h 2040933"/>
              <a:gd name="connsiteX1" fmla="*/ 510233 w 2345900"/>
              <a:gd name="connsiteY1" fmla="*/ 0 h 2040933"/>
              <a:gd name="connsiteX2" fmla="*/ 1835667 w 2345900"/>
              <a:gd name="connsiteY2" fmla="*/ 0 h 2040933"/>
              <a:gd name="connsiteX3" fmla="*/ 2345900 w 2345900"/>
              <a:gd name="connsiteY3" fmla="*/ 1020467 h 2040933"/>
              <a:gd name="connsiteX4" fmla="*/ 1835667 w 2345900"/>
              <a:gd name="connsiteY4" fmla="*/ 2040933 h 2040933"/>
              <a:gd name="connsiteX5" fmla="*/ 510233 w 2345900"/>
              <a:gd name="connsiteY5" fmla="*/ 2040933 h 2040933"/>
              <a:gd name="connsiteX6" fmla="*/ 0 w 2345900"/>
              <a:gd name="connsiteY6" fmla="*/ 1020467 h 204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45900" h="2040933">
                <a:moveTo>
                  <a:pt x="1172949" y="0"/>
                </a:moveTo>
                <a:lnTo>
                  <a:pt x="2345899" y="443903"/>
                </a:lnTo>
                <a:lnTo>
                  <a:pt x="2345899" y="1597030"/>
                </a:lnTo>
                <a:lnTo>
                  <a:pt x="1172949" y="2040933"/>
                </a:lnTo>
                <a:lnTo>
                  <a:pt x="1" y="1597030"/>
                </a:lnTo>
                <a:lnTo>
                  <a:pt x="1" y="443903"/>
                </a:lnTo>
                <a:lnTo>
                  <a:pt x="1172949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960326"/>
              <a:satOff val="23887"/>
              <a:lumOff val="5177"/>
              <a:alphaOff val="0"/>
            </a:schemeClr>
          </a:fillRef>
          <a:effectRef idx="0">
            <a:schemeClr val="accent5">
              <a:hueOff val="-5960326"/>
              <a:satOff val="23887"/>
              <a:lumOff val="5177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8045" tIns="365570" rIns="318046" bIns="365569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Aft>
                <a:spcPct val="35000"/>
              </a:spcAft>
            </a:pPr>
            <a:r>
              <a:rPr lang="uk-UA" sz="28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вогневик</a:t>
            </a:r>
            <a:endParaRPr lang="ru-RU" sz="28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Полилиния 42"/>
          <p:cNvSpPr/>
          <p:nvPr/>
        </p:nvSpPr>
        <p:spPr>
          <a:xfrm>
            <a:off x="4044498" y="4032849"/>
            <a:ext cx="2543725" cy="2345901"/>
          </a:xfrm>
          <a:custGeom>
            <a:avLst/>
            <a:gdLst>
              <a:gd name="connsiteX0" fmla="*/ 0 w 2345900"/>
              <a:gd name="connsiteY0" fmla="*/ 1020467 h 2040933"/>
              <a:gd name="connsiteX1" fmla="*/ 510233 w 2345900"/>
              <a:gd name="connsiteY1" fmla="*/ 0 h 2040933"/>
              <a:gd name="connsiteX2" fmla="*/ 1835667 w 2345900"/>
              <a:gd name="connsiteY2" fmla="*/ 0 h 2040933"/>
              <a:gd name="connsiteX3" fmla="*/ 2345900 w 2345900"/>
              <a:gd name="connsiteY3" fmla="*/ 1020467 h 2040933"/>
              <a:gd name="connsiteX4" fmla="*/ 1835667 w 2345900"/>
              <a:gd name="connsiteY4" fmla="*/ 2040933 h 2040933"/>
              <a:gd name="connsiteX5" fmla="*/ 510233 w 2345900"/>
              <a:gd name="connsiteY5" fmla="*/ 2040933 h 2040933"/>
              <a:gd name="connsiteX6" fmla="*/ 0 w 2345900"/>
              <a:gd name="connsiteY6" fmla="*/ 1020467 h 204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45900" h="2040933">
                <a:moveTo>
                  <a:pt x="1172949" y="0"/>
                </a:moveTo>
                <a:lnTo>
                  <a:pt x="2345899" y="443903"/>
                </a:lnTo>
                <a:lnTo>
                  <a:pt x="2345899" y="1597030"/>
                </a:lnTo>
                <a:lnTo>
                  <a:pt x="1172949" y="2040933"/>
                </a:lnTo>
                <a:lnTo>
                  <a:pt x="1" y="1597030"/>
                </a:lnTo>
                <a:lnTo>
                  <a:pt x="1" y="443903"/>
                </a:lnTo>
                <a:lnTo>
                  <a:pt x="1172949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7947101"/>
              <a:satOff val="31849"/>
              <a:lumOff val="6902"/>
              <a:alphaOff val="0"/>
            </a:schemeClr>
          </a:fillRef>
          <a:effectRef idx="0">
            <a:schemeClr val="accent5">
              <a:hueOff val="-7947101"/>
              <a:satOff val="31849"/>
              <a:lumOff val="690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20915" tIns="468440" rIns="420916" bIns="468439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Aft>
                <a:spcPct val="35000"/>
              </a:spcAft>
            </a:pPr>
            <a:r>
              <a:rPr lang="uk-UA" sz="28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просинець</a:t>
            </a:r>
            <a:endParaRPr lang="ru-RU" sz="2700" kern="1200" dirty="0">
              <a:solidFill>
                <a:schemeClr val="tx1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6222752" y="4502030"/>
            <a:ext cx="2618024" cy="140754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5" name="Полилиния 44"/>
          <p:cNvSpPr/>
          <p:nvPr/>
        </p:nvSpPr>
        <p:spPr>
          <a:xfrm>
            <a:off x="1662322" y="4032849"/>
            <a:ext cx="2294291" cy="2345901"/>
          </a:xfrm>
          <a:custGeom>
            <a:avLst/>
            <a:gdLst>
              <a:gd name="connsiteX0" fmla="*/ 0 w 2345900"/>
              <a:gd name="connsiteY0" fmla="*/ 1020467 h 2040933"/>
              <a:gd name="connsiteX1" fmla="*/ 510233 w 2345900"/>
              <a:gd name="connsiteY1" fmla="*/ 0 h 2040933"/>
              <a:gd name="connsiteX2" fmla="*/ 1835667 w 2345900"/>
              <a:gd name="connsiteY2" fmla="*/ 0 h 2040933"/>
              <a:gd name="connsiteX3" fmla="*/ 2345900 w 2345900"/>
              <a:gd name="connsiteY3" fmla="*/ 1020467 h 2040933"/>
              <a:gd name="connsiteX4" fmla="*/ 1835667 w 2345900"/>
              <a:gd name="connsiteY4" fmla="*/ 2040933 h 2040933"/>
              <a:gd name="connsiteX5" fmla="*/ 510233 w 2345900"/>
              <a:gd name="connsiteY5" fmla="*/ 2040933 h 2040933"/>
              <a:gd name="connsiteX6" fmla="*/ 0 w 2345900"/>
              <a:gd name="connsiteY6" fmla="*/ 1020467 h 204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45900" h="2040933">
                <a:moveTo>
                  <a:pt x="1172949" y="0"/>
                </a:moveTo>
                <a:lnTo>
                  <a:pt x="2345899" y="443903"/>
                </a:lnTo>
                <a:lnTo>
                  <a:pt x="2345899" y="1597030"/>
                </a:lnTo>
                <a:lnTo>
                  <a:pt x="1172949" y="2040933"/>
                </a:lnTo>
                <a:lnTo>
                  <a:pt x="1" y="1597030"/>
                </a:lnTo>
                <a:lnTo>
                  <a:pt x="1" y="443903"/>
                </a:lnTo>
                <a:lnTo>
                  <a:pt x="1172949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9933876"/>
              <a:satOff val="39811"/>
              <a:lumOff val="8628"/>
              <a:alphaOff val="0"/>
            </a:schemeClr>
          </a:fillRef>
          <a:effectRef idx="0">
            <a:schemeClr val="accent5">
              <a:hueOff val="-9933876"/>
              <a:satOff val="39811"/>
              <a:lumOff val="8628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8045" tIns="365570" rIns="318046" bIns="365569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Aft>
                <a:spcPct val="35000"/>
              </a:spcAft>
            </a:pPr>
            <a:r>
              <a:rPr lang="uk-UA" sz="28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сніговик</a:t>
            </a:r>
            <a:endParaRPr lang="ru-RU" sz="2700" kern="1200" dirty="0">
              <a:solidFill>
                <a:schemeClr val="tx1"/>
              </a:solidFill>
            </a:endParaRPr>
          </a:p>
        </p:txBody>
      </p:sp>
      <p:sp>
        <p:nvSpPr>
          <p:cNvPr id="18" name="Полилиния 44"/>
          <p:cNvSpPr/>
          <p:nvPr/>
        </p:nvSpPr>
        <p:spPr>
          <a:xfrm>
            <a:off x="461487" y="1931180"/>
            <a:ext cx="2294291" cy="2345901"/>
          </a:xfrm>
          <a:custGeom>
            <a:avLst/>
            <a:gdLst>
              <a:gd name="connsiteX0" fmla="*/ 0 w 2345900"/>
              <a:gd name="connsiteY0" fmla="*/ 1020467 h 2040933"/>
              <a:gd name="connsiteX1" fmla="*/ 510233 w 2345900"/>
              <a:gd name="connsiteY1" fmla="*/ 0 h 2040933"/>
              <a:gd name="connsiteX2" fmla="*/ 1835667 w 2345900"/>
              <a:gd name="connsiteY2" fmla="*/ 0 h 2040933"/>
              <a:gd name="connsiteX3" fmla="*/ 2345900 w 2345900"/>
              <a:gd name="connsiteY3" fmla="*/ 1020467 h 2040933"/>
              <a:gd name="connsiteX4" fmla="*/ 1835667 w 2345900"/>
              <a:gd name="connsiteY4" fmla="*/ 2040933 h 2040933"/>
              <a:gd name="connsiteX5" fmla="*/ 510233 w 2345900"/>
              <a:gd name="connsiteY5" fmla="*/ 2040933 h 2040933"/>
              <a:gd name="connsiteX6" fmla="*/ 0 w 2345900"/>
              <a:gd name="connsiteY6" fmla="*/ 1020467 h 204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45900" h="2040933">
                <a:moveTo>
                  <a:pt x="1172949" y="0"/>
                </a:moveTo>
                <a:lnTo>
                  <a:pt x="2345899" y="443903"/>
                </a:lnTo>
                <a:lnTo>
                  <a:pt x="2345899" y="1597030"/>
                </a:lnTo>
                <a:lnTo>
                  <a:pt x="1172949" y="2040933"/>
                </a:lnTo>
                <a:lnTo>
                  <a:pt x="1" y="1597030"/>
                </a:lnTo>
                <a:lnTo>
                  <a:pt x="1" y="443903"/>
                </a:lnTo>
                <a:lnTo>
                  <a:pt x="1172949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9933876"/>
              <a:satOff val="39811"/>
              <a:lumOff val="8628"/>
              <a:alphaOff val="0"/>
            </a:schemeClr>
          </a:fillRef>
          <a:effectRef idx="0">
            <a:schemeClr val="accent5">
              <a:hueOff val="-9933876"/>
              <a:satOff val="39811"/>
              <a:lumOff val="8628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8045" tIns="365570" rIns="318046" bIns="365569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Aft>
                <a:spcPct val="35000"/>
              </a:spcAft>
            </a:pPr>
            <a:r>
              <a:rPr lang="uk-UA" sz="2800" kern="1200" dirty="0">
                <a:solidFill>
                  <a:srgbClr val="000000"/>
                </a:solidFill>
                <a:latin typeface="Times New Roman" panose="02020603050405020304" pitchFamily="18" charset="0"/>
              </a:rPr>
              <a:t>тріскун</a:t>
            </a:r>
            <a:endParaRPr lang="ru-RU" sz="2700" kern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42805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7" grpId="0" animBg="1"/>
      <p:bldP spid="39" grpId="0" animBg="1"/>
      <p:bldP spid="40" grpId="0" animBg="1"/>
      <p:bldP spid="42" grpId="0" animBg="1"/>
      <p:bldP spid="43" grpId="0" animBg="1"/>
      <p:bldP spid="45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Висновок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47564" y="1772816"/>
            <a:ext cx="7848872" cy="3960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0510">
              <a:lnSpc>
                <a:spcPct val="115000"/>
              </a:lnSpc>
              <a:spcAft>
                <a:spcPts val="1000"/>
              </a:spcAft>
              <a:tabLst>
                <a:tab pos="337185" algn="l"/>
              </a:tabLst>
            </a:pPr>
            <a:r>
              <a:rPr lang="uk-UA" sz="3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Однорідними членами речення можуть бути головні і другорядні члени речення. </a:t>
            </a:r>
            <a:r>
              <a:rPr lang="uk-UA" sz="32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Повʼязуються</a:t>
            </a:r>
            <a:r>
              <a:rPr lang="uk-UA" sz="3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однорідні члени речення сполучниковим, безсполучниковим і змішаним </a:t>
            </a:r>
            <a:r>
              <a:rPr lang="uk-UA" sz="32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звʼязком</a:t>
            </a:r>
            <a:r>
              <a:rPr lang="uk-UA" sz="3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11158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Творча лабораторія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772816"/>
            <a:ext cx="8435280" cy="3246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>
              <a:lnSpc>
                <a:spcPct val="115000"/>
              </a:lnSpc>
              <a:spcAft>
                <a:spcPts val="1000"/>
              </a:spcAft>
              <a:tabLst>
                <a:tab pos="337185" algn="l"/>
              </a:tabLst>
            </a:pP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337185" algn="l"/>
              </a:tabLst>
            </a:pPr>
            <a:r>
              <a:rPr lang="uk-UA" sz="3200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що ви знаєте про це свято? Спробуйте уявити себе письменниками і доповніть текст розповіддю про Святвечір, використовуючи речення з однорідними членами з різними засобами зв'язку.(2-3 речення). </a:t>
            </a:r>
            <a:endParaRPr lang="ru-RU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215558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hotoshop\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43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 err="1"/>
              <a:t>Висновок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sz="4800" dirty="0">
                <a:latin typeface="Monotype Corsiva" pitchFamily="66" charset="0"/>
              </a:rPr>
              <a:t> 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 bwMode="auto">
          <a:xfrm>
            <a:off x="611560" y="1628800"/>
            <a:ext cx="8229600" cy="4248472"/>
          </a:xfrm>
          <a:prstGeom prst="rect">
            <a:avLst/>
          </a:prstGeom>
          <a:solidFill>
            <a:srgbClr val="D9E565">
              <a:alpha val="73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FBFBB7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FBFBB7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FBFBB7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FBFBB7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FBFBB7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FBFBB7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FBFBB7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FBFBB7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FBFBB7"/>
                </a:solidFill>
                <a:latin typeface="Calibri" pitchFamily="34" charset="0"/>
              </a:defRPr>
            </a:lvl9pPr>
          </a:lstStyle>
          <a:p>
            <a:pPr marL="270510">
              <a:lnSpc>
                <a:spcPct val="115000"/>
              </a:lnSpc>
              <a:spcAft>
                <a:spcPts val="1000"/>
              </a:spcAft>
              <a:tabLst>
                <a:tab pos="337185" algn="l"/>
              </a:tabLst>
            </a:pPr>
            <a:r>
              <a:rPr lang="uk-UA" sz="36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Вивчення  речень з однорідними членами  є дуже важливим, бо ми маємо вміти правильно будувати </a:t>
            </a:r>
            <a:r>
              <a:rPr lang="uk-UA" sz="3600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реченняз</a:t>
            </a:r>
            <a:r>
              <a:rPr lang="uk-UA" sz="36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однорідними членами і використовувати  їх у своєму мовленні.</a:t>
            </a: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 txBox="1">
            <a:spLocks/>
          </p:cNvSpPr>
          <p:nvPr/>
        </p:nvSpPr>
        <p:spPr>
          <a:xfrm>
            <a:off x="828219" y="1916832"/>
            <a:ext cx="6912768" cy="4680520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8000" dirty="0">
                <a:latin typeface="Monotype Corsiva" pitchFamily="66" charset="0"/>
              </a:rPr>
              <a:t>Я знаю…                          </a:t>
            </a:r>
            <a:br>
              <a:rPr lang="ru-RU" sz="8000" dirty="0">
                <a:latin typeface="Monotype Corsiva" pitchFamily="66" charset="0"/>
              </a:rPr>
            </a:br>
            <a:r>
              <a:rPr lang="ru-RU" sz="8000" dirty="0">
                <a:latin typeface="Monotype Corsiva" pitchFamily="66" charset="0"/>
              </a:rPr>
              <a:t>Я </a:t>
            </a:r>
            <a:r>
              <a:rPr lang="ru-RU" sz="8000" dirty="0" err="1">
                <a:latin typeface="Monotype Corsiva" pitchFamily="66" charset="0"/>
              </a:rPr>
              <a:t>можу</a:t>
            </a:r>
            <a:r>
              <a:rPr lang="ru-RU" sz="8000" dirty="0">
                <a:latin typeface="Monotype Corsiva" pitchFamily="66" charset="0"/>
              </a:rPr>
              <a:t>…</a:t>
            </a:r>
            <a:br>
              <a:rPr lang="ru-RU" sz="8000" dirty="0">
                <a:latin typeface="Monotype Corsiva" pitchFamily="66" charset="0"/>
              </a:rPr>
            </a:br>
            <a:r>
              <a:rPr lang="ru-RU" sz="8000" dirty="0">
                <a:latin typeface="Monotype Corsiva" pitchFamily="66" charset="0"/>
              </a:rPr>
              <a:t>Я </a:t>
            </a:r>
            <a:r>
              <a:rPr lang="ru-RU" sz="8000" dirty="0" err="1">
                <a:latin typeface="Monotype Corsiva" pitchFamily="66" charset="0"/>
              </a:rPr>
              <a:t>вмію</a:t>
            </a:r>
            <a:r>
              <a:rPr lang="ru-RU" sz="8000" dirty="0">
                <a:latin typeface="Monotype Corsiva" pitchFamily="66" charset="0"/>
              </a:rPr>
              <a:t>…</a:t>
            </a:r>
            <a:br>
              <a:rPr lang="ru-RU" sz="8000" dirty="0">
                <a:latin typeface="Monotype Corsiva" pitchFamily="66" charset="0"/>
              </a:rPr>
            </a:br>
            <a:endParaRPr lang="ru-RU" sz="8000" dirty="0">
              <a:latin typeface="Monotype Corsiva" pitchFamily="66" charset="0"/>
            </a:endParaRPr>
          </a:p>
          <a:p>
            <a:pPr algn="ctr"/>
            <a:endParaRPr lang="ru-RU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828219" y="260648"/>
            <a:ext cx="7848237" cy="1584176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>
                <a:latin typeface="Times New Roman" pitchFamily="18" charset="0"/>
                <a:cs typeface="Times New Roman" pitchFamily="18" charset="0"/>
              </a:rPr>
              <a:t>Скласти монологічне висловлювання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06269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8496944" cy="1470025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755576" y="476672"/>
            <a:ext cx="8064896" cy="864096"/>
          </a:xfrm>
        </p:spPr>
        <p:txBody>
          <a:bodyPr/>
          <a:lstStyle/>
          <a:p>
            <a:r>
              <a:rPr lang="ru-RU" dirty="0"/>
              <a:t>ДОМАШНЄ  ЗАВДАННЯ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886838"/>
            <a:ext cx="8712967" cy="573325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91680" y="1772816"/>
            <a:ext cx="4572000" cy="98488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 </a:t>
            </a:r>
            <a:endParaRPr lang="ru-RU" sz="4000" dirty="0">
              <a:latin typeface="Monotype Corsiva" pitchFamily="66" charset="0"/>
            </a:endParaRPr>
          </a:p>
          <a:p>
            <a:r>
              <a:rPr lang="ru-RU" dirty="0"/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55168" y="2003648"/>
            <a:ext cx="460851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"/>
            </a:pPr>
            <a:r>
              <a:rPr lang="uk-UA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Опрацювати §26, вправа 8 ст. 93</a:t>
            </a:r>
            <a:endParaRPr lang="ru-RU" sz="40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0741313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</p:bldLst>
  </p:timing>
</p:sld>
</file>

<file path=ppt/theme/theme1.xml><?xml version="1.0" encoding="utf-8"?>
<a:theme xmlns:a="http://schemas.openxmlformats.org/drawingml/2006/main" name="GoldNight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GoldNight</Template>
  <TotalTime>358</TotalTime>
  <Words>291</Words>
  <Application>Microsoft Office PowerPoint</Application>
  <PresentationFormat>Экран (4:3)</PresentationFormat>
  <Paragraphs>72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Monotype Corsiva</vt:lpstr>
      <vt:lpstr>Times New Roman</vt:lpstr>
      <vt:lpstr>Wingdings</vt:lpstr>
      <vt:lpstr>GoldNight</vt:lpstr>
      <vt:lpstr>    Однорідні члени речення зі сполучниковим, безсполучниковим  і змішаним звʼязком     </vt:lpstr>
      <vt:lpstr> Впоратися на уроці з завданнями вам допоможуть слова Д.Білоуса:</vt:lpstr>
      <vt:lpstr>Презентация PowerPoint</vt:lpstr>
      <vt:lpstr>Гра «Лінгвістичний баскетбол»</vt:lpstr>
      <vt:lpstr>Робота з текстом</vt:lpstr>
      <vt:lpstr>Презентация PowerPoint</vt:lpstr>
      <vt:lpstr> Лексична хвилинка   Подумайте і скажіть, як у народі називали січень?  </vt:lpstr>
      <vt:lpstr>Висновок</vt:lpstr>
      <vt:lpstr>Творча лабораторія</vt:lpstr>
      <vt:lpstr>  Висновок   </vt:lpstr>
      <vt:lpstr>Презентация PowerPoint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Культура   мовлення.  Синонімічність   складних і простих речень</dc:title>
  <dc:creator>Admin</dc:creator>
  <cp:lastModifiedBy>Максим Адамчук</cp:lastModifiedBy>
  <cp:revision>44</cp:revision>
  <dcterms:created xsi:type="dcterms:W3CDTF">2013-12-01T06:47:08Z</dcterms:created>
  <dcterms:modified xsi:type="dcterms:W3CDTF">2022-01-17T18:28:57Z</dcterms:modified>
</cp:coreProperties>
</file>