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252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683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679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857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697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928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73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479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233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0493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87541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4724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2015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4757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3309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495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F1A12-43C7-4C0A-80CB-0F7882DDE662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E10D685-C943-4CB7-8428-2E99D50B9A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952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  <a:r>
              <a:rPr lang="uk-UA" dirty="0" smtClean="0"/>
              <a:t> </a:t>
            </a:r>
            <a:br>
              <a:rPr lang="uk-UA" dirty="0" smtClean="0"/>
            </a:b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Порівняльний зворот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української мови та літератури КЗ «</a:t>
            </a:r>
            <a:r>
              <a:rPr lang="uk-UA" b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Шелудьківський</a:t>
            </a:r>
            <a:r>
              <a:rPr lang="uk-UA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ліцей імені Героя Радянського Союзу Ю. Є. </a:t>
            </a:r>
            <a:r>
              <a:rPr lang="uk-UA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равцова Слобожанської селищної ради»</a:t>
            </a:r>
          </a:p>
          <a:p>
            <a:pPr algn="ctr"/>
            <a:r>
              <a:rPr lang="uk-UA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ДОВБІЙ НАТАЛІЯ МИКОЛАЇВНА</a:t>
            </a:r>
            <a:endParaRPr lang="ru-R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882" y="0"/>
            <a:ext cx="11990118" cy="267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974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6645" y="356205"/>
            <a:ext cx="8911687" cy="919682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275887"/>
            <a:ext cx="8915400" cy="4635335"/>
          </a:xfrm>
        </p:spPr>
        <p:txBody>
          <a:bodyPr/>
          <a:lstStyle/>
          <a:p>
            <a:pPr algn="just">
              <a:lnSpc>
                <a:spcPct val="115000"/>
              </a:lnSpc>
            </a:pPr>
            <a:r>
              <a:rPr lang="uk-UA" b="1" i="1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Знаннєва</a:t>
            </a:r>
            <a:r>
              <a:rPr lang="uk-UA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складова: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знати, що називається порівняльним зворотом, навчитися розпізнавати порівняльні звороти серед інших синтаксичних конструкцій; </a:t>
            </a:r>
            <a:endParaRPr lang="uk-UA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Діяльнісна </a:t>
            </a:r>
            <a:r>
              <a:rPr lang="uk-UA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складова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удосконалювати вміння і навички учнів уживати порівняльні звороти  в усному й писемному мовленні, правильно їх інтонувати, створювати тексти з використанням порівняльних зворотів, редагувати текст, розвивати діалогічне мовлення;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Ціннісна складова:</a:t>
            </a:r>
            <a:r>
              <a:rPr lang="uk-UA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допомогою 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мовленнєво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-комунікативного матеріалу сприяти осмисленню загальнолюдських цінностей.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30" y="5035138"/>
            <a:ext cx="11936082" cy="1733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619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15000"/>
              </a:lnSpc>
            </a:pP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Тип уроку:</a:t>
            </a: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формування (засвоєння) нових знань</a:t>
            </a:r>
            <a:r>
              <a:rPr lang="uk-UA" sz="3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Компетентності:</a:t>
            </a:r>
            <a:r>
              <a:rPr lang="uk-UA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«Соціальні та громадянські компетентності», «Загальнокультурна грамотність»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Наскрізна лінія:</a:t>
            </a:r>
            <a:r>
              <a:rPr lang="uk-UA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«Громадянська відповідальність»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pbs.twimg.com/media/DZIClebWAAEDXtC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152399" y="2318656"/>
            <a:ext cx="6858000" cy="2220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9088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605642"/>
            <a:ext cx="8915400" cy="5902036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горох при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дорозі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я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риба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воді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муха в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окропі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вареник у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маслі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Бога за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дверима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голках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долоні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себе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вдома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www.swiatkwiatow.pl/userfiles/image/groch_upraw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499" y="403761"/>
            <a:ext cx="2518022" cy="71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m0-tub-ru.yandex.net/i?id=1267756cbdac7a57770ee94926cca3a7-l&amp;ref=rim&amp;n=13&amp;w=1023&amp;h=75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6" y="866899"/>
            <a:ext cx="2323728" cy="1282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.ytimg.com/vi/VweISWOZoZ0/maxresdefaul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499" y="1686296"/>
            <a:ext cx="2518021" cy="76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i.ytimg.com/vi/2FN-y9AHn0k/maxresdefaul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351315"/>
            <a:ext cx="2323728" cy="121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4.bp.blogspot.com/-XYrkfr0b4uU/UOrbsTrrJeI/AAAAAAAAA4g/0sXNN4Dom10/s1600/60193_1632594975279_1248799506_31834025_2605984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55575" y="3768994"/>
            <a:ext cx="2323728" cy="104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96498" y="3111335"/>
            <a:ext cx="2518022" cy="760021"/>
          </a:xfrm>
          <a:prstGeom prst="rect">
            <a:avLst/>
          </a:prstGeom>
        </p:spPr>
      </p:pic>
      <p:pic>
        <p:nvPicPr>
          <p:cNvPr id="2060" name="Picture 12" descr="https://uk.ellas-cookies.com/images/duhovnoe-razvitie/k-chemu-snitsya-ladon-videt-vo-sne-svoi-ladoni-znachenie-sn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37248" y="1567542"/>
            <a:ext cx="2446729" cy="166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factsinter.com/wp-content/uploads/2020/03/Empower-your-staff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448" y="4063420"/>
            <a:ext cx="4681095" cy="2126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805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9809" y="1905000"/>
            <a:ext cx="10644803" cy="377762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хоч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проста, та для вас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цікава</a:t>
            </a:r>
            <a:endParaRPr lang="ru-RU" sz="3200" b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ru-RU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ній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нові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слова, буде і 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забава.</a:t>
            </a:r>
            <a:endParaRPr lang="ru-RU" sz="2400" b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І 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скарбничку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мовну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поки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вивчим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тему,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5000"/>
              </a:lnSpc>
              <a:buNone/>
            </a:pPr>
            <a:r>
              <a:rPr lang="uk-UA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Мовних</a:t>
            </a:r>
            <a:r>
              <a:rPr lang="ru-RU" sz="3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скарбів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пребагато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ми з вами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зберемо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4525" y="4757181"/>
            <a:ext cx="111274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88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Лінгвістичний експеримент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15000"/>
              </a:lnSpc>
            </a:pPr>
            <a:r>
              <a:rPr lang="uk-UA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Замість </a:t>
            </a:r>
            <a:r>
              <a:rPr lang="uk-UA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виділених слів у словосполученнях вставити фразеологізми з довідки. Скласти і записати речення. Довести, чи потрібна кома перед сполучником як.</a:t>
            </a:r>
            <a:endParaRPr lang="ru-RU" sz="14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Глянув неприязно;  рости  надзвичайно швидко; підлога дуже чиста; повзти повільно; надувся дуже;  знати </a:t>
            </a:r>
            <a:r>
              <a:rPr lang="uk-UA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досконало; дівчина дуже красива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Довідка</a:t>
            </a:r>
            <a:r>
              <a:rPr lang="uk-UA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як вилизана; як п’ятака дав; як свої п’ять пальців; як слимак; як з води; як </a:t>
            </a:r>
            <a:r>
              <a:rPr lang="uk-UA" sz="2400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сич; як маківка</a:t>
            </a:r>
            <a:endParaRPr lang="ru-RU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fs01.vseosvita.ua/010069lh-bf92/09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3772"/>
            <a:ext cx="2533034" cy="6694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130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uk-UA" sz="4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Офтальмогімнастика</a:t>
            </a:r>
            <a:r>
              <a:rPr lang="uk-UA" sz="4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6030" y="1905000"/>
            <a:ext cx="8638581" cy="448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830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08905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в групах 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16" y="0"/>
            <a:ext cx="2006222" cy="6858000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89212" y="1583139"/>
            <a:ext cx="8915400" cy="5131559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група. </a:t>
            </a:r>
            <a:r>
              <a:rPr lang="ru-RU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редагування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Заблукали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слова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algn="just">
              <a:lnSpc>
                <a:spcPct val="12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упертий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як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заєць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стрункий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вазон;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блищить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пластик;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червоний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жук;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хитрий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вовк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полохливий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орел.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Скласти речення ( 2- на вибір)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357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91069"/>
            <a:ext cx="8915400" cy="5720153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15000"/>
              </a:lnSpc>
            </a:pP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ІІ група. Пояснити значення фразеологізмів, увести їх у речення ( 2 речення – на вибір</a:t>
            </a:r>
            <a:r>
              <a:rPr lang="uk-UA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баран на нові ворота (дивитися) – …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бджоли до меду (липнути) –…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в аптеці – …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вареник у маслі –…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виросте гарбуз на вербі – …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води в рот набрати - </a:t>
            </a:r>
            <a:r>
              <a:rPr lang="uk-UA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algn="just">
              <a:lnSpc>
                <a:spcPct val="115000"/>
              </a:lnSpc>
            </a:pP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ІІІ група. Скласти діалог (5-6 реплік), використовуючи порівняльні звороти.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uk-UA" sz="24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курка</a:t>
            </a:r>
            <a:r>
              <a:rPr lang="uk-UA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лапою, як кішка з собакою, як муха в окропі 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352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Написати міні-твір, використовуючи порівняльні звороти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15000"/>
              </a:lnSpc>
            </a:pPr>
            <a:r>
              <a:rPr lang="uk-UA" sz="2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Слова бринять, як музика чарівна….</a:t>
            </a:r>
            <a:endParaRPr lang="ru-RU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6912" y="3053722"/>
            <a:ext cx="4572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729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Підбиття підсумків уроку</a:t>
            </a:r>
            <a:endParaRPr lang="ru-RU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2764" y="1487606"/>
            <a:ext cx="10371848" cy="5117910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</a:pPr>
            <a:r>
              <a:rPr lang="uk-UA" sz="22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Вправа «Незакінчене </a:t>
            </a:r>
            <a:r>
              <a:rPr lang="uk-UA" sz="22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речення».</a:t>
            </a:r>
            <a:endParaRPr lang="ru-RU" sz="17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2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7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Сьогодні на </a:t>
            </a:r>
            <a:r>
              <a:rPr lang="uk-UA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уроці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я…</a:t>
            </a:r>
            <a:endParaRPr lang="ru-RU" sz="17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зрозумів </a:t>
            </a: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ла)…</a:t>
            </a:r>
            <a:endParaRPr lang="ru-RU" sz="17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переконався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лася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)…</a:t>
            </a:r>
            <a:endParaRPr lang="ru-RU" sz="17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відчув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(ла)…</a:t>
            </a:r>
            <a:endParaRPr lang="ru-RU" sz="17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побачив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(ла)…</a:t>
            </a:r>
            <a:endParaRPr lang="ru-RU" sz="17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дізнався</a:t>
            </a:r>
            <a:r>
              <a:rPr lang="ru-RU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лася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)…</a:t>
            </a:r>
            <a:endParaRPr lang="ru-RU" sz="1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64" y="5595582"/>
            <a:ext cx="11848531" cy="1262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06246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86</TotalTime>
  <Words>328</Words>
  <Application>Microsoft Office PowerPoint</Application>
  <PresentationFormat>Широкоэкранный</PresentationFormat>
  <Paragraphs>57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Times New Roman</vt:lpstr>
      <vt:lpstr>Wingdings 3</vt:lpstr>
      <vt:lpstr>Легкий дым</vt:lpstr>
      <vt:lpstr>Тема уроку:  Порівняльний зворот</vt:lpstr>
      <vt:lpstr>МЕТА УРОКУ:</vt:lpstr>
      <vt:lpstr>Презентация PowerPoint</vt:lpstr>
      <vt:lpstr>Презентация PowerPoint</vt:lpstr>
      <vt:lpstr>Презентация PowerPoint</vt:lpstr>
      <vt:lpstr>Лінгвістичний експеримент</vt:lpstr>
      <vt:lpstr>Офтальмогімнастика </vt:lpstr>
      <vt:lpstr>Робота в групах </vt:lpstr>
      <vt:lpstr>Презентация PowerPoint</vt:lpstr>
      <vt:lpstr>Написати міні-твір, використовуючи порівняльні звороти</vt:lpstr>
      <vt:lpstr>Підбиття підсумків уроку</vt:lpstr>
    </vt:vector>
  </TitlesOfParts>
  <Company>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уроку:  Порівняльний зворот</dc:title>
  <dc:creator>org</dc:creator>
  <cp:lastModifiedBy>org</cp:lastModifiedBy>
  <cp:revision>11</cp:revision>
  <dcterms:created xsi:type="dcterms:W3CDTF">2022-01-25T18:59:22Z</dcterms:created>
  <dcterms:modified xsi:type="dcterms:W3CDTF">2022-01-26T20:10:35Z</dcterms:modified>
</cp:coreProperties>
</file>