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1" r:id="rId9"/>
    <p:sldId id="266" r:id="rId10"/>
    <p:sldId id="267" r:id="rId11"/>
    <p:sldId id="27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65" r:id="rId20"/>
    <p:sldId id="276" r:id="rId21"/>
    <p:sldId id="281" r:id="rId22"/>
    <p:sldId id="277" r:id="rId23"/>
    <p:sldId id="279" r:id="rId24"/>
    <p:sldId id="280" r:id="rId25"/>
    <p:sldId id="25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67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287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32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363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82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882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179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75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34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06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129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26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0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8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0" y="-5766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06380" y="2132856"/>
            <a:ext cx="57606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Урок з української мови в 5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класі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4221088"/>
            <a:ext cx="280831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err="1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Підготувала</a:t>
            </a:r>
            <a:r>
              <a:rPr lang="ru-RU" sz="2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2400" b="1" cap="none" spc="0" dirty="0" err="1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вчитель</a:t>
            </a:r>
            <a:r>
              <a:rPr lang="ru-RU" sz="2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  української мови та </a:t>
            </a:r>
            <a:r>
              <a:rPr lang="ru-RU" sz="2400" b="1" cap="none" spc="0" dirty="0" err="1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літератури</a:t>
            </a:r>
            <a:r>
              <a:rPr lang="ru-RU" sz="2400" b="1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                    </a:t>
            </a:r>
            <a:r>
              <a:rPr lang="ru-RU" sz="2400" b="1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Чайка </a:t>
            </a:r>
            <a:r>
              <a:rPr lang="ru-RU" sz="2400" b="1" dirty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anose="03010101010201010101" pitchFamily="66" charset="0"/>
              </a:rPr>
              <a:t>О.В.</a:t>
            </a:r>
            <a:endParaRPr lang="ru-RU" sz="2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4941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01234" y="260648"/>
            <a:ext cx="4572000" cy="21491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Уже дзвінок нам дав сигнал:</a:t>
            </a:r>
            <a:endParaRPr lang="uk-UA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Працювати час настав.</a:t>
            </a:r>
            <a:endParaRPr lang="uk-UA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Тож і ми часу не гаймо,</a:t>
            </a:r>
            <a:endParaRPr lang="uk-UA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Роботу швидше починаймо!</a:t>
            </a:r>
            <a:endParaRPr lang="uk-UA" sz="2400" b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234" y="2512488"/>
            <a:ext cx="4034237" cy="4034237"/>
          </a:xfrm>
          <a:prstGeom prst="rect">
            <a:avLst/>
          </a:prstGeom>
        </p:spPr>
      </p:pic>
      <p:pic>
        <p:nvPicPr>
          <p:cNvPr id="5" name="Zvonok_-_Na_urok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31761" y="57644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58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4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7" y="3904682"/>
            <a:ext cx="2662238" cy="28765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80" y="-6633"/>
            <a:ext cx="6856232" cy="68562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188640"/>
            <a:ext cx="6171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Малюнкове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вітання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9" name="Picture 5" descr="https://s-media-cache-ak0.pinimg.com/736x/f5/8b/ec/f58bece565008387c95ee25036b84ad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02780"/>
            <a:ext cx="2438400" cy="255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379">
            <a:off x="2546316" y="1909498"/>
            <a:ext cx="3453855" cy="345385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08720"/>
            <a:ext cx="2414810" cy="2414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://orda.in.ua/media/k2/items/cache/ff6f995ca52e8cb4d412e7c56015c435_X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16025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6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191" y="0"/>
            <a:ext cx="9172637" cy="687947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5449" y="2435006"/>
            <a:ext cx="89834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>
                <a:solidFill>
                  <a:srgbClr val="FFFF00"/>
                </a:solidFill>
                <a:latin typeface="Times New Roman"/>
                <a:ea typeface="Calibri"/>
              </a:rPr>
              <a:t>Аутотренінг</a:t>
            </a:r>
            <a:r>
              <a:rPr lang="ru-RU" sz="4800" b="1" u="sng" dirty="0">
                <a:solidFill>
                  <a:srgbClr val="FFFF00"/>
                </a:solidFill>
                <a:latin typeface="Times New Roman"/>
                <a:ea typeface="Calibri"/>
              </a:rPr>
              <a:t> (</a:t>
            </a:r>
            <a:r>
              <a:rPr lang="ru-RU" sz="4800" b="1" u="sng" dirty="0" err="1">
                <a:solidFill>
                  <a:srgbClr val="FFFF00"/>
                </a:solidFill>
                <a:latin typeface="Times New Roman"/>
                <a:ea typeface="Calibri"/>
              </a:rPr>
              <a:t>вислів-афірмація</a:t>
            </a:r>
            <a:r>
              <a:rPr lang="ru-RU" sz="4800" b="1" u="sng" dirty="0">
                <a:solidFill>
                  <a:srgbClr val="FFFF00"/>
                </a:solidFill>
                <a:latin typeface="Times New Roman"/>
                <a:ea typeface="Calibri"/>
              </a:rPr>
              <a:t>)</a:t>
            </a:r>
            <a:endParaRPr lang="uk-UA" sz="4800" b="1" u="sng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3645024"/>
            <a:ext cx="6624736" cy="308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 – п’ятикласник!</a:t>
            </a:r>
            <a:endParaRPr lang="uk-UA" sz="2800" b="1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 хочу якомога більше знати!</a:t>
            </a:r>
            <a:endParaRPr lang="uk-UA" sz="2800" b="1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 думаю, замислююся, пригадую!</a:t>
            </a:r>
            <a:endParaRPr lang="uk-UA" sz="2800" b="1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Мої думки позитивні!</a:t>
            </a:r>
            <a:endParaRPr lang="uk-UA" sz="2800" b="1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 – творча особистість!</a:t>
            </a:r>
            <a:endParaRPr lang="uk-UA" sz="2800" b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7654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07904" y="189512"/>
            <a:ext cx="34125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latin typeface="Times New Roman"/>
                <a:ea typeface="Calibri"/>
              </a:rPr>
              <a:t>Гра</a:t>
            </a:r>
            <a:r>
              <a:rPr lang="ru-RU" sz="4000" b="1" dirty="0">
                <a:latin typeface="Times New Roman"/>
                <a:ea typeface="Calibri"/>
              </a:rPr>
              <a:t> «Пароль»</a:t>
            </a:r>
            <a:endParaRPr lang="uk-UA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1457" y="692696"/>
            <a:ext cx="7776864" cy="6323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u="sng" dirty="0">
                <a:latin typeface="Times New Roman"/>
                <a:ea typeface="Calibri"/>
              </a:rPr>
              <a:t>Синтаксис</a:t>
            </a:r>
            <a:r>
              <a:rPr lang="uk-UA" sz="2200" b="1" dirty="0">
                <a:latin typeface="Times New Roman"/>
                <a:ea typeface="Calibri"/>
              </a:rPr>
              <a:t> – це…</a:t>
            </a:r>
            <a:r>
              <a:rPr lang="uk-UA" sz="2200" dirty="0">
                <a:latin typeface="Times New Roman"/>
                <a:ea typeface="Calibri"/>
              </a:rPr>
              <a:t> </a:t>
            </a:r>
            <a:endParaRPr lang="uk-UA" sz="2200" dirty="0" smtClean="0">
              <a:latin typeface="Times New Roman"/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розділ </a:t>
            </a: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мовознавства, 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що вивчає словосполучення і речення)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.</a:t>
            </a:r>
            <a:endParaRPr lang="uk-UA" sz="22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u="sng" dirty="0">
                <a:latin typeface="Times New Roman"/>
                <a:ea typeface="Calibri"/>
                <a:cs typeface="Times New Roman"/>
              </a:rPr>
              <a:t>Пунктуація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 – це… </a:t>
            </a:r>
            <a:endParaRPr lang="uk-UA" sz="2200" b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розділ </a:t>
            </a: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мовознавства, 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що </a:t>
            </a: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вивчає правила вживання розділових знаків)</a:t>
            </a:r>
            <a:r>
              <a:rPr lang="uk-UA" sz="2200" b="1" dirty="0" smtClean="0">
                <a:latin typeface="Times New Roman"/>
                <a:ea typeface="Calibri"/>
                <a:cs typeface="Times New Roman"/>
              </a:rPr>
              <a:t>.</a:t>
            </a:r>
            <a:endParaRPr lang="uk-UA" sz="22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u="sng" dirty="0">
                <a:latin typeface="Times New Roman"/>
                <a:ea typeface="Calibri"/>
                <a:cs typeface="Times New Roman"/>
              </a:rPr>
              <a:t>Словосполучення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 – це…</a:t>
            </a:r>
            <a:r>
              <a:rPr lang="uk-UA" sz="2200" dirty="0">
                <a:latin typeface="Times New Roman"/>
                <a:ea typeface="Calibri"/>
                <a:cs typeface="Times New Roman"/>
              </a:rPr>
              <a:t> </a:t>
            </a:r>
            <a:endParaRPr lang="uk-UA" sz="22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(щонайменше два самостійних слова, одне з яких є головним, а інше - залежним)</a:t>
            </a:r>
            <a:r>
              <a:rPr lang="uk-UA" sz="2200" b="1" dirty="0" smtClean="0">
                <a:latin typeface="Times New Roman"/>
                <a:ea typeface="Calibri"/>
                <a:cs typeface="Times New Roman"/>
              </a:rPr>
              <a:t>.</a:t>
            </a:r>
            <a:endParaRPr lang="uk-UA" sz="22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u="sng" dirty="0">
                <a:latin typeface="Times New Roman"/>
                <a:ea typeface="Calibri"/>
                <a:cs typeface="Times New Roman"/>
              </a:rPr>
              <a:t>Головним є те слово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, …</a:t>
            </a:r>
            <a:r>
              <a:rPr lang="uk-UA" sz="2200" dirty="0">
                <a:latin typeface="Times New Roman"/>
                <a:ea typeface="Calibri"/>
                <a:cs typeface="Times New Roman"/>
              </a:rPr>
              <a:t> </a:t>
            </a:r>
            <a:endParaRPr lang="uk-UA" sz="22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від якого ставиться питання)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.</a:t>
            </a:r>
            <a:endParaRPr lang="uk-UA" sz="22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u="sng" dirty="0">
                <a:latin typeface="Times New Roman"/>
                <a:ea typeface="Calibri"/>
                <a:cs typeface="Times New Roman"/>
              </a:rPr>
              <a:t>Залежним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 називається… </a:t>
            </a:r>
            <a:endParaRPr lang="uk-UA" sz="2200" b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200" b="1" i="1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uk-UA" sz="2200" b="1" i="1" dirty="0">
                <a:latin typeface="Times New Roman"/>
                <a:ea typeface="Calibri"/>
                <a:cs typeface="Times New Roman"/>
              </a:rPr>
              <a:t>слово, до якого ставиться питання)</a:t>
            </a:r>
            <a:r>
              <a:rPr lang="uk-UA" sz="2200" b="1" dirty="0">
                <a:latin typeface="Times New Roman"/>
                <a:ea typeface="Calibri"/>
                <a:cs typeface="Times New Roman"/>
              </a:rPr>
              <a:t>.</a:t>
            </a:r>
            <a:endParaRPr lang="uk-UA" sz="2200" b="1" dirty="0"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1742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6884" y="1844824"/>
            <a:ext cx="8352928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Повідомлення</a:t>
            </a:r>
            <a:r>
              <a:rPr lang="ru-RU" sz="9600" b="1" cap="none" spc="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 теми уроку</a:t>
            </a:r>
            <a:endParaRPr lang="ru-RU" sz="9600" b="1" cap="none" spc="0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44" y="5355549"/>
            <a:ext cx="9245344" cy="147925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078" y="0"/>
            <a:ext cx="9248776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08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858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07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1230" y="1672899"/>
            <a:ext cx="81980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/>
                <a:ea typeface="Calibri"/>
              </a:rPr>
              <a:t>Для чого нам потрібно вивчати речення?</a:t>
            </a:r>
            <a:endParaRPr lang="uk-UA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6094" y="735087"/>
            <a:ext cx="73943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Мета та завдання уроку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022" y="2319230"/>
            <a:ext cx="3498494" cy="43731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29000"/>
            <a:ext cx="1938963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746" y="2341436"/>
            <a:ext cx="2218556" cy="2218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52502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58020" y="16112"/>
            <a:ext cx="4014497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b="1" dirty="0" smtClean="0">
                <a:solidFill>
                  <a:srgbClr val="C00000"/>
                </a:solidFill>
                <a:latin typeface="Times New Roman"/>
                <a:ea typeface="Calibri"/>
              </a:rPr>
              <a:t>Конкурс!</a:t>
            </a:r>
          </a:p>
          <a:p>
            <a:pPr algn="ctr"/>
            <a:r>
              <a:rPr lang="uk-UA" sz="5400" b="1" dirty="0" smtClean="0">
                <a:solidFill>
                  <a:srgbClr val="C00000"/>
                </a:solidFill>
                <a:latin typeface="Times New Roman"/>
              </a:rPr>
              <a:t>Конкурс!</a:t>
            </a:r>
          </a:p>
          <a:p>
            <a:pPr algn="r"/>
            <a:r>
              <a:rPr lang="uk-UA" sz="4400" b="1" dirty="0" smtClean="0">
                <a:solidFill>
                  <a:srgbClr val="C00000"/>
                </a:solidFill>
                <a:latin typeface="Times New Roman"/>
              </a:rPr>
              <a:t>Конкурс!</a:t>
            </a:r>
            <a:r>
              <a:rPr lang="uk-UA" sz="7200" b="1" dirty="0" smtClean="0">
                <a:solidFill>
                  <a:srgbClr val="C00000"/>
                </a:solidFill>
                <a:latin typeface="Times New Roman"/>
              </a:rPr>
              <a:t> </a:t>
            </a:r>
            <a:endParaRPr lang="uk-UA" sz="72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293096"/>
            <a:ext cx="8820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dirty="0" smtClean="0">
                <a:latin typeface="Times New Roman"/>
                <a:ea typeface="Calibri"/>
              </a:rPr>
              <a:t>     </a:t>
            </a:r>
            <a:r>
              <a:rPr lang="uk-UA" sz="3600" dirty="0" smtClean="0">
                <a:latin typeface="Times New Roman"/>
                <a:ea typeface="Calibri"/>
              </a:rPr>
              <a:t>Напрям вітру, вайлу­ватий </a:t>
            </a:r>
            <a:r>
              <a:rPr lang="uk-UA" sz="3600" dirty="0">
                <a:latin typeface="Times New Roman"/>
                <a:ea typeface="Calibri"/>
              </a:rPr>
              <a:t>гарбуз, природа дрімає, захистити зелено­го друга</a:t>
            </a:r>
            <a:r>
              <a:rPr lang="uk-UA" sz="3600" dirty="0" smtClean="0">
                <a:latin typeface="Times New Roman"/>
                <a:ea typeface="Calibri"/>
              </a:rPr>
              <a:t>, </a:t>
            </a:r>
            <a:r>
              <a:rPr lang="uk-UA" sz="3600" dirty="0">
                <a:latin typeface="Times New Roman"/>
                <a:ea typeface="Calibri"/>
              </a:rPr>
              <a:t>день промайнув, по­живні речовини, дрижаки бити.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7055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" y="-8626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87624" y="260648"/>
            <a:ext cx="69844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err="1">
                <a:latin typeface="Times New Roman"/>
                <a:ea typeface="Calibri"/>
              </a:rPr>
              <a:t>Що</a:t>
            </a:r>
            <a:r>
              <a:rPr lang="ru-RU" sz="6000" dirty="0">
                <a:latin typeface="Times New Roman"/>
                <a:ea typeface="Calibri"/>
              </a:rPr>
              <a:t> ж </a:t>
            </a:r>
            <a:r>
              <a:rPr lang="ru-RU" sz="6000" dirty="0" err="1">
                <a:latin typeface="Times New Roman"/>
                <a:ea typeface="Calibri"/>
              </a:rPr>
              <a:t>таке</a:t>
            </a:r>
            <a:r>
              <a:rPr lang="ru-RU" sz="6000" dirty="0">
                <a:latin typeface="Times New Roman"/>
                <a:ea typeface="Calibri"/>
              </a:rPr>
              <a:t> </a:t>
            </a:r>
            <a:r>
              <a:rPr lang="ru-RU" sz="6000" dirty="0" err="1">
                <a:latin typeface="Times New Roman"/>
                <a:ea typeface="Calibri"/>
              </a:rPr>
              <a:t>речення</a:t>
            </a:r>
            <a:r>
              <a:rPr lang="ru-RU" sz="6000" dirty="0">
                <a:latin typeface="Times New Roman"/>
                <a:ea typeface="Calibri"/>
              </a:rPr>
              <a:t>? </a:t>
            </a:r>
            <a:endParaRPr lang="ru-RU" sz="6000" dirty="0" smtClean="0">
              <a:latin typeface="Times New Roman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413215"/>
            <a:ext cx="8136904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 err="1"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ru-RU" sz="3200" dirty="0" err="1" smtClean="0">
                <a:latin typeface="Times New Roman"/>
                <a:ea typeface="Calibri"/>
                <a:cs typeface="Times New Roman"/>
              </a:rPr>
              <a:t>це</a:t>
            </a:r>
            <a:endParaRPr lang="uk-UA" sz="32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91272" y="1414256"/>
            <a:ext cx="6552728" cy="2888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uk-UA" sz="3200" i="1" dirty="0" smtClean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слово </a:t>
            </a:r>
            <a:r>
              <a:rPr lang="uk-UA" sz="3200" i="1" dirty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або група слів, що передають повідомлення, питання або пораду, прохання, наказ; </a:t>
            </a:r>
            <a:r>
              <a:rPr lang="uk-UA" sz="3200" i="1" dirty="0" smtClean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... </a:t>
            </a:r>
            <a:r>
              <a:rPr lang="uk-UA" sz="3200" i="1" dirty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найменша одиниця людського спілкування; </a:t>
            </a:r>
            <a:r>
              <a:rPr lang="uk-UA" sz="3200" i="1" dirty="0" smtClean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речення </a:t>
            </a:r>
            <a:r>
              <a:rPr lang="uk-UA" sz="3200" i="1" dirty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є засобом вираження думки</a:t>
            </a:r>
            <a:r>
              <a:rPr lang="uk-UA" sz="3200" i="1" dirty="0" smtClean="0">
                <a:solidFill>
                  <a:srgbClr val="FFCC99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uk-UA" sz="3200" dirty="0">
              <a:solidFill>
                <a:srgbClr val="FFCC99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49324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7920880" cy="594066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95736" y="1700808"/>
            <a:ext cx="496855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КАЗКА</a:t>
            </a:r>
            <a:endParaRPr lang="ru-RU" sz="8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1" y="4725144"/>
            <a:ext cx="893958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8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17970" y="172001"/>
            <a:ext cx="45058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libri"/>
              </a:rPr>
              <a:t>Запам'ятайте! </a:t>
            </a:r>
            <a:endParaRPr lang="uk-UA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9128" y="1028725"/>
            <a:ext cx="7042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Головні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члени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речення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580112" y="1833427"/>
            <a:ext cx="1080120" cy="9475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131840" y="1844824"/>
            <a:ext cx="864096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766885" y="2496531"/>
            <a:ext cx="2302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Підмет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92080" y="2496531"/>
            <a:ext cx="3080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Присудок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917970" y="3325589"/>
            <a:ext cx="0" cy="5888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832212" y="3325589"/>
            <a:ext cx="0" cy="6608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037066" y="3914427"/>
            <a:ext cx="19588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хто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 </a:t>
            </a:r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що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74336" y="3914426"/>
            <a:ext cx="25157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що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робить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570" y="4437112"/>
            <a:ext cx="30480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812" y="4437112"/>
            <a:ext cx="30480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2339752" y="5222925"/>
            <a:ext cx="12241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228184" y="5157192"/>
            <a:ext cx="11956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228184" y="5222925"/>
            <a:ext cx="11956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2532735" y="5373216"/>
            <a:ext cx="4891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Прийшла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осінь.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170149"/>
            <a:ext cx="1656184" cy="141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735" y="6090410"/>
            <a:ext cx="2975369" cy="163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004" y="6172280"/>
            <a:ext cx="2981325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7056">
            <a:off x="3646288" y="2794510"/>
            <a:ext cx="2314816" cy="208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43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8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35696" y="1005770"/>
            <a:ext cx="6568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Відтворення деформованого тексту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44624"/>
            <a:ext cx="55583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Робота в групах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1582341"/>
            <a:ext cx="7056784" cy="23083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dirty="0" smtClean="0"/>
              <a:t>Осінь</a:t>
            </a:r>
            <a:endParaRPr lang="uk-UA" sz="2400" dirty="0"/>
          </a:p>
          <a:p>
            <a:pPr algn="just"/>
            <a:r>
              <a:rPr lang="uk-UA" sz="2400" dirty="0" smtClean="0"/>
              <a:t>     Прийшла </a:t>
            </a:r>
            <a:r>
              <a:rPr lang="uk-UA" sz="2400" dirty="0"/>
              <a:t>осінь у зелені коси </a:t>
            </a:r>
            <a:r>
              <a:rPr lang="uk-UA" sz="2400" dirty="0" err="1"/>
              <a:t>беріз</a:t>
            </a:r>
            <a:r>
              <a:rPr lang="uk-UA" sz="2400" dirty="0"/>
              <a:t> </a:t>
            </a:r>
            <a:r>
              <a:rPr lang="uk-UA" sz="2400" dirty="0" err="1"/>
              <a:t>вплелися</a:t>
            </a:r>
            <a:r>
              <a:rPr lang="uk-UA" sz="2400" dirty="0"/>
              <a:t> золотисті стрічки різнобарвними вогнями горять осики дикі груші червоніють китиці ягід на </a:t>
            </a:r>
            <a:r>
              <a:rPr lang="uk-UA" sz="2400" dirty="0" err="1"/>
              <a:t>горобинах</a:t>
            </a:r>
            <a:r>
              <a:rPr lang="uk-UA" sz="2400" dirty="0"/>
              <a:t> на лісовій ліщині дозріли горіхи важкі коричневі жолуді падають з </a:t>
            </a:r>
            <a:r>
              <a:rPr lang="uk-UA" sz="2400" dirty="0" smtClean="0"/>
              <a:t>дубів</a:t>
            </a:r>
            <a:endParaRPr lang="uk-UA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582341"/>
            <a:ext cx="7056784" cy="23083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dirty="0" smtClean="0"/>
              <a:t>Осінь</a:t>
            </a:r>
          </a:p>
          <a:p>
            <a:pPr algn="just"/>
            <a:r>
              <a:rPr lang="uk-UA" sz="2400" dirty="0" smtClean="0"/>
              <a:t>     Прийшла </a:t>
            </a:r>
            <a:r>
              <a:rPr lang="uk-UA" sz="2400" dirty="0"/>
              <a:t>осінь. У зелені коси </a:t>
            </a:r>
            <a:r>
              <a:rPr lang="uk-UA" sz="2400" dirty="0" err="1"/>
              <a:t>беріз</a:t>
            </a:r>
            <a:r>
              <a:rPr lang="uk-UA" sz="2400" dirty="0"/>
              <a:t> </a:t>
            </a:r>
            <a:r>
              <a:rPr lang="uk-UA" sz="2400" dirty="0" err="1"/>
              <a:t>вплелися</a:t>
            </a:r>
            <a:r>
              <a:rPr lang="uk-UA" sz="2400" dirty="0"/>
              <a:t> золотисті стрічки. Різнобарвними вогнями горять осики, дикі груші. Червоніють китиці ягід на </a:t>
            </a:r>
            <a:r>
              <a:rPr lang="uk-UA" sz="2400" dirty="0" err="1"/>
              <a:t>горобинах</a:t>
            </a:r>
            <a:r>
              <a:rPr lang="uk-UA" sz="2400" dirty="0"/>
              <a:t>. На лісовій ліщині дозріли горіхи. Важкі коричневі жолуді падають з дубів.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4898777"/>
            <a:ext cx="6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rgbClr val="333333"/>
                </a:solidFill>
                <a:latin typeface="Tahoma"/>
              </a:rPr>
              <a:t>Осика</a:t>
            </a:r>
            <a:r>
              <a:rPr lang="ru-RU" b="1" dirty="0">
                <a:solidFill>
                  <a:srgbClr val="333333"/>
                </a:solidFill>
                <a:latin typeface="Tahoma"/>
              </a:rPr>
              <a:t> 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- </a:t>
            </a:r>
            <a:r>
              <a:rPr lang="ru-RU" dirty="0" err="1" smtClean="0">
                <a:solidFill>
                  <a:srgbClr val="333333"/>
                </a:solidFill>
                <a:latin typeface="Tahoma"/>
              </a:rPr>
              <a:t>листяне</a:t>
            </a:r>
            <a:r>
              <a:rPr lang="ru-RU" dirty="0" smtClean="0">
                <a:solidFill>
                  <a:srgbClr val="333333"/>
                </a:solidFill>
                <a:latin typeface="Tahoma"/>
              </a:rPr>
              <a:t> 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дерево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родини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вербових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; тополя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тремтяча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.</a:t>
            </a:r>
            <a:endParaRPr lang="ru-RU" dirty="0" smtClean="0">
              <a:solidFill>
                <a:srgbClr val="333333"/>
              </a:solidFill>
              <a:latin typeface="Tahoma"/>
            </a:endParaRPr>
          </a:p>
          <a:p>
            <a:r>
              <a:rPr lang="ru-RU" b="1" dirty="0" err="1" smtClean="0">
                <a:solidFill>
                  <a:srgbClr val="333333"/>
                </a:solidFill>
                <a:latin typeface="Tahoma"/>
              </a:rPr>
              <a:t>Ліщина</a:t>
            </a:r>
            <a:r>
              <a:rPr lang="ru-RU" b="1" dirty="0" smtClean="0">
                <a:solidFill>
                  <a:srgbClr val="333333"/>
                </a:solidFill>
                <a:latin typeface="Tahoma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Tahoma"/>
              </a:rPr>
              <a:t>- кущ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родини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березових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 з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їстівними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 плодами — </a:t>
            </a:r>
            <a:r>
              <a:rPr lang="ru-RU" dirty="0" err="1">
                <a:solidFill>
                  <a:srgbClr val="333333"/>
                </a:solidFill>
                <a:latin typeface="Tahoma"/>
              </a:rPr>
              <a:t>горіхами</a:t>
            </a:r>
            <a:r>
              <a:rPr lang="ru-RU" dirty="0">
                <a:solidFill>
                  <a:srgbClr val="333333"/>
                </a:solidFill>
                <a:latin typeface="Tahoma"/>
              </a:rPr>
              <a:t>. 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68855" y="4525557"/>
            <a:ext cx="3849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Слова із тлумачного </a:t>
            </a:r>
            <a:r>
              <a:rPr lang="uk-UA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словника</a:t>
            </a:r>
          </a:p>
        </p:txBody>
      </p:sp>
    </p:spTree>
    <p:extLst>
      <p:ext uri="{BB962C8B-B14F-4D97-AF65-F5344CB8AC3E}">
        <p14:creationId xmlns:p14="http://schemas.microsoft.com/office/powerpoint/2010/main" val="10943864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013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3" y="260648"/>
            <a:ext cx="2018993" cy="19442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19" y="3933056"/>
            <a:ext cx="3773913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41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7664" y="260648"/>
            <a:ext cx="6984776" cy="5595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800" b="1" u="sng" dirty="0">
                <a:latin typeface="Times New Roman"/>
                <a:ea typeface="Calibri"/>
                <a:cs typeface="Times New Roman"/>
              </a:rPr>
              <a:t>Запам'ятайте! </a:t>
            </a:r>
            <a:endParaRPr lang="uk-UA" sz="4800" b="1" u="sng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dirty="0" smtClean="0">
                <a:latin typeface="Times New Roman"/>
                <a:ea typeface="Calibri"/>
                <a:cs typeface="Times New Roman"/>
              </a:rPr>
              <a:t>Речення</a:t>
            </a:r>
            <a:r>
              <a:rPr lang="uk-UA" sz="3600" dirty="0">
                <a:latin typeface="Times New Roman"/>
                <a:ea typeface="Calibri"/>
                <a:cs typeface="Times New Roman"/>
              </a:rPr>
              <a:t>, граматична ос­нова якого складається з підмета і присудка, на­зивається </a:t>
            </a:r>
            <a:r>
              <a:rPr lang="uk-UA" sz="3600" u="sng" dirty="0">
                <a:latin typeface="Times New Roman"/>
                <a:ea typeface="Calibri"/>
                <a:cs typeface="Times New Roman"/>
              </a:rPr>
              <a:t>двоскладним</a:t>
            </a:r>
            <a:r>
              <a:rPr lang="uk-UA" sz="36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dirty="0">
                <a:latin typeface="Times New Roman"/>
                <a:ea typeface="Calibri"/>
                <a:cs typeface="Times New Roman"/>
              </a:rPr>
              <a:t> </a:t>
            </a:r>
            <a:endParaRPr lang="uk-UA" sz="36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dirty="0" smtClean="0">
                <a:latin typeface="Times New Roman"/>
                <a:ea typeface="Calibri"/>
                <a:cs typeface="Times New Roman"/>
              </a:rPr>
              <a:t>-</a:t>
            </a:r>
            <a:r>
              <a:rPr lang="uk-UA" sz="3600" dirty="0">
                <a:latin typeface="Times New Roman"/>
                <a:ea typeface="Calibri"/>
                <a:cs typeface="Times New Roman"/>
              </a:rPr>
              <a:t>Яке речення називається </a:t>
            </a:r>
            <a:r>
              <a:rPr lang="uk-UA" sz="3600" u="sng" dirty="0">
                <a:latin typeface="Times New Roman"/>
                <a:ea typeface="Calibri"/>
                <a:cs typeface="Times New Roman"/>
              </a:rPr>
              <a:t>односклад­ним</a:t>
            </a:r>
            <a:r>
              <a:rPr lang="uk-UA" sz="3600" dirty="0">
                <a:latin typeface="Times New Roman"/>
                <a:ea typeface="Calibri"/>
                <a:cs typeface="Times New Roman"/>
              </a:rPr>
              <a:t>?</a:t>
            </a:r>
            <a:endParaRPr lang="uk-UA" sz="3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6503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" y="-1"/>
            <a:ext cx="9132094" cy="686695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848809"/>
            <a:ext cx="8424936" cy="234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dirty="0">
                <a:latin typeface="Times New Roman"/>
                <a:ea typeface="Calibri"/>
                <a:cs typeface="Times New Roman"/>
              </a:rPr>
              <a:t>Кодовий диктант. </a:t>
            </a:r>
            <a:endParaRPr lang="uk-UA" sz="40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4000" dirty="0" smtClean="0">
                <a:latin typeface="Times New Roman"/>
                <a:ea typeface="Calibri"/>
                <a:cs typeface="Times New Roman"/>
              </a:rPr>
              <a:t>Позначте </a:t>
            </a:r>
            <a:r>
              <a:rPr lang="uk-UA" sz="4000" dirty="0">
                <a:latin typeface="Times New Roman"/>
                <a:ea typeface="Calibri"/>
                <a:cs typeface="Times New Roman"/>
              </a:rPr>
              <a:t>цифрою 1 двоскладні речення, а 2 – односкладні.</a:t>
            </a:r>
            <a:endParaRPr lang="uk-UA" sz="40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212976"/>
            <a:ext cx="1102994" cy="353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atin typeface="Times New Roman"/>
                <a:ea typeface="Calibri"/>
              </a:rPr>
              <a:t>Код: </a:t>
            </a:r>
            <a:endParaRPr lang="uk-UA" sz="3200" b="1" dirty="0" smtClean="0">
              <a:latin typeface="Times New Roman"/>
              <a:ea typeface="Calibri"/>
            </a:endParaRPr>
          </a:p>
          <a:p>
            <a:r>
              <a:rPr lang="uk-UA" sz="3200" b="1" dirty="0" smtClean="0">
                <a:latin typeface="Times New Roman"/>
                <a:ea typeface="Calibri"/>
              </a:rPr>
              <a:t>2</a:t>
            </a:r>
          </a:p>
          <a:p>
            <a:r>
              <a:rPr lang="uk-UA" sz="3200" b="1" dirty="0" smtClean="0">
                <a:latin typeface="Times New Roman"/>
                <a:ea typeface="Calibri"/>
              </a:rPr>
              <a:t>2</a:t>
            </a:r>
          </a:p>
          <a:p>
            <a:r>
              <a:rPr lang="uk-UA" sz="3200" b="1" dirty="0" smtClean="0">
                <a:latin typeface="Times New Roman"/>
                <a:ea typeface="Calibri"/>
              </a:rPr>
              <a:t>1</a:t>
            </a:r>
          </a:p>
          <a:p>
            <a:r>
              <a:rPr lang="uk-UA" sz="3200" b="1" dirty="0" smtClean="0">
                <a:latin typeface="Times New Roman"/>
                <a:ea typeface="Calibri"/>
              </a:rPr>
              <a:t>1</a:t>
            </a:r>
          </a:p>
          <a:p>
            <a:r>
              <a:rPr lang="uk-UA" sz="3200" b="1" dirty="0" smtClean="0">
                <a:latin typeface="Times New Roman"/>
                <a:ea typeface="Calibri"/>
              </a:rPr>
              <a:t>1</a:t>
            </a:r>
          </a:p>
          <a:p>
            <a:r>
              <a:rPr lang="uk-UA" sz="3200" b="1" dirty="0" smtClean="0">
                <a:latin typeface="Times New Roman"/>
                <a:ea typeface="Calibri"/>
              </a:rPr>
              <a:t>2</a:t>
            </a:r>
            <a:r>
              <a:rPr lang="uk-UA" sz="3200" b="1" dirty="0">
                <a:latin typeface="Times New Roman"/>
                <a:ea typeface="Calibri"/>
              </a:rPr>
              <a:t>. 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165569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2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76312" y="188640"/>
            <a:ext cx="615931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Робота в парах</a:t>
            </a:r>
            <a:endParaRPr lang="ru-RU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659" y="1340768"/>
            <a:ext cx="6984776" cy="1176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Дослідження-реконструювання.</a:t>
            </a:r>
            <a:r>
              <a:rPr lang="uk-UA" dirty="0">
                <a:latin typeface="Times New Roman"/>
                <a:ea typeface="Calibri"/>
                <a:cs typeface="Times New Roman"/>
              </a:rPr>
              <a:t> </a:t>
            </a:r>
            <a:endParaRPr lang="uk-UA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Перебудувати </a:t>
            </a:r>
            <a:r>
              <a:rPr lang="uk-UA" dirty="0">
                <a:latin typeface="Times New Roman"/>
                <a:ea typeface="Calibri"/>
                <a:cs typeface="Times New Roman"/>
              </a:rPr>
              <a:t>речення з одним головним членом на речення з підметом і присудком. Граматичні основи підкреслити.</a:t>
            </a:r>
            <a:endParaRPr lang="uk-UA" sz="1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2699869"/>
            <a:ext cx="4246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latin typeface="Times New Roman"/>
                <a:ea typeface="Calibri"/>
              </a:rPr>
              <a:t>У лісі </a:t>
            </a:r>
            <a:r>
              <a:rPr lang="uk-UA" sz="3600" i="1" dirty="0" smtClean="0">
                <a:latin typeface="Times New Roman"/>
                <a:ea typeface="Calibri"/>
              </a:rPr>
              <a:t>я дихав вільно</a:t>
            </a:r>
            <a:r>
              <a:rPr lang="uk-UA" sz="3600" i="1" dirty="0">
                <a:latin typeface="Times New Roman"/>
                <a:ea typeface="Calibri"/>
              </a:rPr>
              <a:t>.</a:t>
            </a:r>
            <a:endParaRPr lang="uk-UA" sz="360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077129" y="3284984"/>
            <a:ext cx="108012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590520" y="3501007"/>
            <a:ext cx="64584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latin typeface="Times New Roman"/>
                <a:ea typeface="Calibri"/>
              </a:rPr>
              <a:t>На галявині пахла свіжа трава.</a:t>
            </a:r>
            <a:endParaRPr lang="uk-UA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047" y="4092569"/>
            <a:ext cx="1165225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260" y="3373438"/>
            <a:ext cx="1165225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241691"/>
            <a:ext cx="288033" cy="86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046" y="4202106"/>
            <a:ext cx="1165225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93079"/>
            <a:ext cx="1296144" cy="121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79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188640"/>
            <a:ext cx="752802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dirty="0">
                <a:latin typeface="Monotype Corsiva" panose="03010101010201010101" pitchFamily="66" charset="0"/>
                <a:ea typeface="Calibri"/>
              </a:rPr>
              <a:t>Термінологічний </a:t>
            </a:r>
            <a:r>
              <a:rPr lang="uk-UA" sz="5400" dirty="0" smtClean="0">
                <a:latin typeface="Monotype Corsiva" panose="03010101010201010101" pitchFamily="66" charset="0"/>
                <a:ea typeface="Calibri"/>
              </a:rPr>
              <a:t>диктант</a:t>
            </a:r>
            <a:r>
              <a:rPr lang="uk-UA" dirty="0">
                <a:latin typeface="Times New Roman"/>
                <a:ea typeface="Calibri"/>
              </a:rPr>
              <a:t> 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340768"/>
            <a:ext cx="7776864" cy="465749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err="1">
                <a:latin typeface="Times New Roman"/>
                <a:ea typeface="Calibri"/>
                <a:cs typeface="Times New Roman"/>
              </a:rPr>
              <a:t>Найменша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одиниця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людського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спілкування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-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це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... 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Граматична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основа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-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це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... 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питання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хто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? 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що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?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відповідає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... 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Член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що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означає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предмет, про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який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ідеться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в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реченні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- 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це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...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Двома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лініями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підкреслюють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... 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Найчастіше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присудок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виражається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... </a:t>
            </a:r>
            <a:endParaRPr lang="uk-UA" sz="2400" dirty="0">
              <a:ea typeface="Calibri"/>
              <a:cs typeface="Times New Roman"/>
            </a:endParaRP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граматична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основа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якого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складається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лише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з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підмета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або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лише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з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присудка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err="1">
                <a:latin typeface="Times New Roman"/>
                <a:ea typeface="Calibri"/>
                <a:cs typeface="Times New Roman"/>
              </a:rPr>
              <a:t>називається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 ... </a:t>
            </a:r>
            <a:endParaRPr lang="uk-UA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315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1680" y="542127"/>
            <a:ext cx="511256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підмет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і </a:t>
            </a: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присудок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підмет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підмет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присудок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4000" dirty="0" err="1" smtClean="0">
                <a:latin typeface="Times New Roman"/>
                <a:ea typeface="Calibri"/>
                <a:cs typeface="Times New Roman"/>
              </a:rPr>
              <a:t>дієсловом</a:t>
            </a:r>
            <a:r>
              <a:rPr lang="ru-RU" sz="4000" dirty="0" smtClean="0">
                <a:latin typeface="Times New Roman"/>
                <a:ea typeface="Calibri"/>
                <a:cs typeface="Times New Roman"/>
              </a:rPr>
              <a:t>;</a:t>
            </a:r>
            <a:endParaRPr lang="uk-UA" sz="4000" dirty="0">
              <a:ea typeface="Calibri"/>
              <a:cs typeface="Times New Roman"/>
            </a:endParaRPr>
          </a:p>
          <a:p>
            <a:pPr marL="742950" indent="-74295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uk-UA" sz="4000" dirty="0" smtClean="0">
                <a:latin typeface="Times New Roman"/>
                <a:ea typeface="Calibri"/>
                <a:cs typeface="Times New Roman"/>
              </a:rPr>
              <a:t>односкладним.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 </a:t>
            </a:r>
            <a:endParaRPr lang="uk-UA" sz="4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623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88"/>
            <a:ext cx="9144000" cy="686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5785" y="253877"/>
            <a:ext cx="8698215" cy="92333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uk-UA" sz="5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/>
              </a:rPr>
              <a:t>Інтерактивна вправа </a:t>
            </a:r>
            <a:r>
              <a:rPr lang="ru-RU" sz="5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/>
              </a:rPr>
              <a:t>«</a:t>
            </a:r>
            <a:r>
              <a:rPr lang="ru-RU" sz="54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/>
              </a:rPr>
              <a:t>Ювеліри</a:t>
            </a:r>
            <a:r>
              <a:rPr lang="ru-RU" sz="5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/>
              </a:rPr>
              <a:t>»</a:t>
            </a:r>
            <a:endParaRPr lang="uk-UA" sz="5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2132856"/>
            <a:ext cx="6966520" cy="2330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Написати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твори-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мініатюри</a:t>
            </a: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на тему «Осінь»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,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речення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в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яких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складалися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б 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1)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лише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з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граматичних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основ; 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2) лише з підметів.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6198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9"/>
            <a:ext cx="9144000" cy="6852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7" y="3904682"/>
            <a:ext cx="2662238" cy="28765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80" y="-6633"/>
            <a:ext cx="6856232" cy="6856232"/>
          </a:xfrm>
          <a:prstGeom prst="rect">
            <a:avLst/>
          </a:prstGeom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421483"/>
            <a:ext cx="243840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379">
            <a:off x="4780689" y="247960"/>
            <a:ext cx="3453855" cy="3453855"/>
          </a:xfrm>
          <a:prstGeom prst="rect">
            <a:avLst/>
          </a:prstGeom>
        </p:spPr>
      </p:pic>
      <p:pic>
        <p:nvPicPr>
          <p:cNvPr id="6146" name="Picture 2" descr="http://www.spilxperten.com/resourceloader.aspx?fileId=6e1d51ef-9c97-4025-b430-a58637a675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2738"/>
            <a:ext cx="3327709" cy="406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://justclickit.ru/smiles/image/emotions/emotions%20(788)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867565"/>
            <a:ext cx="2147084" cy="214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6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55776" y="476671"/>
            <a:ext cx="6313773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Домашнє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завдання</a:t>
            </a:r>
          </a:p>
          <a:p>
            <a:pPr algn="ctr"/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Стор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 37 – 38,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вивчити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правило.  </a:t>
            </a:r>
          </a:p>
          <a:p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Стор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. 39, </a:t>
            </a:r>
            <a:r>
              <a:rPr lang="ru-RU" sz="4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вправа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74.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4095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38261" y="2044005"/>
            <a:ext cx="76674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Дякую</a:t>
            </a:r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за урок!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6830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</TotalTime>
  <Words>367</Words>
  <Application>Microsoft Office PowerPoint</Application>
  <PresentationFormat>Экран (4:3)</PresentationFormat>
  <Paragraphs>94</Paragraphs>
  <Slides>25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</dc:creator>
  <cp:lastModifiedBy>user</cp:lastModifiedBy>
  <cp:revision>36</cp:revision>
  <dcterms:created xsi:type="dcterms:W3CDTF">2016-10-09T13:57:10Z</dcterms:created>
  <dcterms:modified xsi:type="dcterms:W3CDTF">2023-06-25T10:48:46Z</dcterms:modified>
</cp:coreProperties>
</file>