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5712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1120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06698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18362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67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6517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686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30755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17256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208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96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13B31-9F6F-410C-9D63-B932B41B6185}" type="datetimeFigureOut">
              <a:rPr lang="uk-UA" smtClean="0"/>
              <a:t>11.10.2023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0C958-4DC5-4091-9BB9-04B5DCE30B92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4038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879"/>
            <a:ext cx="9181020" cy="6917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131840" y="3064285"/>
            <a:ext cx="5472608" cy="3366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3200" b="1" i="1" dirty="0" smtClean="0">
                <a:effectLst/>
                <a:latin typeface="Times New Roman"/>
                <a:ea typeface="Calibri"/>
                <a:cs typeface="Times New Roman"/>
              </a:rPr>
              <a:t>Розділові знаки між частинами складного безсполучникового речення.</a:t>
            </a:r>
            <a:endParaRPr lang="en-US" sz="3200" b="1" i="1" dirty="0" smtClean="0">
              <a:effectLst/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dirty="0" smtClean="0">
                <a:latin typeface="Times New Roman"/>
                <a:ea typeface="Calibri"/>
                <a:cs typeface="Times New Roman"/>
              </a:rPr>
              <a:t>                        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Вчитель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української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мови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та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літератури</a:t>
            </a:r>
            <a:endParaRPr lang="ru-RU" sz="1400" i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                               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Вечірньої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(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змінної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)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школи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 № 20 м.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Києва</a:t>
            </a:r>
            <a:endParaRPr lang="ru-RU" sz="1400" i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400" i="1" dirty="0">
                <a:latin typeface="Times New Roman"/>
                <a:ea typeface="Calibri"/>
                <a:cs typeface="Times New Roman"/>
              </a:rPr>
              <a:t> </a:t>
            </a:r>
            <a:r>
              <a:rPr lang="ru-RU" sz="1400" i="1" dirty="0" smtClean="0">
                <a:latin typeface="Times New Roman"/>
                <a:ea typeface="Calibri"/>
                <a:cs typeface="Times New Roman"/>
              </a:rPr>
              <a:t>                                 Кондратюк Людмила </a:t>
            </a:r>
            <a:r>
              <a:rPr lang="ru-RU" sz="1400" i="1" dirty="0" err="1" smtClean="0">
                <a:latin typeface="Times New Roman"/>
                <a:ea typeface="Calibri"/>
                <a:cs typeface="Times New Roman"/>
              </a:rPr>
              <a:t>Олександрівна</a:t>
            </a:r>
            <a:endParaRPr lang="ru-RU" sz="1400" i="1" dirty="0" smtClean="0"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365807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2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683631"/>
              </p:ext>
            </p:extLst>
          </p:nvPr>
        </p:nvGraphicFramePr>
        <p:xfrm>
          <a:off x="531005" y="1484784"/>
          <a:ext cx="8007346" cy="285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3456"/>
                <a:gridCol w="1660703"/>
                <a:gridCol w="2490635"/>
                <a:gridCol w="2342552"/>
              </a:tblGrid>
              <a:tr h="165618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Кома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Двокрапка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Тире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Смислові відношення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Одночасність, послідовність, сумісність дії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Причина, пояснення, доповнення, додаткове повідомлення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Протиставлення, умова, час, наслідок, різка зміна подій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Сполучники, які можна поставити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і (й), та (і).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бо, тому що; через те, що; а саме, оскільки, що.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а, але, якщо…то, як …то, ніби, так що.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625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55776" y="2745736"/>
            <a:ext cx="612068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Чого ви очікуєте від уроку?</a:t>
            </a:r>
            <a:endParaRPr lang="ru-RU" sz="24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Які знання ви сподіваєтесь здобути?</a:t>
            </a:r>
            <a:endParaRPr lang="ru-RU" sz="24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sz="2400" b="1" i="1" dirty="0" smtClean="0">
                <a:solidFill>
                  <a:srgbClr val="C00000"/>
                </a:solidFill>
                <a:effectLst/>
                <a:latin typeface="Times New Roman"/>
                <a:ea typeface="Calibri"/>
                <a:cs typeface="Times New Roman"/>
              </a:rPr>
              <a:t>Які вміння і навички хотіли б удосконалити?</a:t>
            </a:r>
            <a:endParaRPr lang="ru-RU" sz="24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3076" name="Picture 4" descr="Pin on дос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04664"/>
            <a:ext cx="280831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754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4664"/>
            <a:ext cx="5328592" cy="580620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702747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3768" y="2394102"/>
            <a:ext cx="6120680" cy="2600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 smtClean="0">
                <a:effectLst/>
                <a:latin typeface="Times New Roman"/>
                <a:ea typeface="Calibri"/>
                <a:cs typeface="Times New Roman"/>
              </a:rPr>
              <a:t>Словникова робота.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 err="1" smtClean="0">
                <a:effectLst/>
                <a:latin typeface="Times New Roman"/>
                <a:ea typeface="Calibri"/>
                <a:cs typeface="Times New Roman"/>
              </a:rPr>
              <a:t>Конари</a:t>
            </a:r>
            <a:r>
              <a:rPr lang="uk-UA" sz="2400" b="1" i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(діал.) – грубі гілки, що ростуть від стовбура дерева.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 err="1" smtClean="0">
                <a:effectLst/>
                <a:latin typeface="Times New Roman"/>
                <a:ea typeface="Calibri"/>
                <a:cs typeface="Times New Roman"/>
              </a:rPr>
              <a:t>Страма</a:t>
            </a:r>
            <a:r>
              <a:rPr lang="uk-UA" sz="2400" b="1" i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(заст.) – сором, ганьба.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400" b="1" i="1" dirty="0" smtClean="0">
                <a:effectLst/>
                <a:latin typeface="Times New Roman"/>
                <a:ea typeface="Calibri"/>
                <a:cs typeface="Times New Roman"/>
              </a:rPr>
              <a:t>Рантух </a:t>
            </a:r>
            <a:r>
              <a:rPr lang="uk-UA" sz="2400" dirty="0" smtClean="0">
                <a:effectLst/>
                <a:latin typeface="Times New Roman"/>
                <a:ea typeface="Calibri"/>
                <a:cs typeface="Times New Roman"/>
              </a:rPr>
              <a:t>(діал.)- тонка бавовняна тканина.</a:t>
            </a:r>
            <a:endParaRPr lang="ru-RU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9073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699792" y="763399"/>
            <a:ext cx="5976664" cy="5437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2000" dirty="0" smtClean="0">
                <a:solidFill>
                  <a:srgbClr val="002060"/>
                </a:solidFill>
                <a:effectLst/>
                <a:latin typeface="Times New Roman"/>
                <a:ea typeface="Calibri"/>
                <a:cs typeface="Times New Roman"/>
              </a:rPr>
              <a:t>Вилучити з-поміж наведених речень «зайве».</a:t>
            </a:r>
            <a:r>
              <a:rPr lang="uk-UA" sz="2000" kern="1800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  <a:cs typeface="Times New Roman"/>
              </a:rPr>
              <a:t> Обґрунтовувати вибір, підкреслити граматичні основи.</a:t>
            </a:r>
            <a:endParaRPr lang="ru-RU" sz="2000" dirty="0">
              <a:solidFill>
                <a:srgbClr val="00206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sz="1400" dirty="0">
                <a:ea typeface="Calibri"/>
                <a:cs typeface="Times New Roman"/>
              </a:rPr>
              <a:t>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Не жди ніколи слушної пори –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Твоє мовчання може стать ганьбою!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- Одна Голгофа споконвік була: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Розбійник і Творець висіли поруч…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- Це дуже тяжко – написати пісню,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Що, мов колиска, йде із роду в рід,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Від маминих очей до зір гойдає.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- Заходить сонце в золотих лісах,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На стовбурах палахкотить живиця, 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Краєчок хмари, наче блискавиця, </a:t>
            </a:r>
            <a:endParaRPr lang="ru-RU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Горить у надвечірніх небесах.</a:t>
            </a:r>
            <a:endParaRPr lang="ru-RU" sz="1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2542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188640"/>
            <a:ext cx="8640960" cy="60791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b="1" dirty="0" smtClean="0">
                <a:solidFill>
                  <a:srgbClr val="FFC000"/>
                </a:solidFill>
                <a:effectLst/>
                <a:latin typeface="Times New Roman"/>
                <a:ea typeface="Calibri"/>
                <a:cs typeface="Times New Roman"/>
              </a:rPr>
              <a:t>Вилучити з-поміж наведених речень те, що відповідає схемі [    ] : [  ] ,[   ].</a:t>
            </a:r>
            <a:endParaRPr lang="ru-RU" b="1" dirty="0">
              <a:solidFill>
                <a:srgbClr val="FFC0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b="1" kern="1800" dirty="0" smtClean="0">
                <a:solidFill>
                  <a:srgbClr val="FFC000"/>
                </a:solidFill>
                <a:effectLst/>
                <a:latin typeface="Times New Roman"/>
                <a:ea typeface="Times New Roman"/>
                <a:cs typeface="Times New Roman"/>
              </a:rPr>
              <a:t>Обґрунтовувати вибір, підкреслити граматичні основи.</a:t>
            </a:r>
            <a:endParaRPr lang="ru-RU" b="1" dirty="0">
              <a:solidFill>
                <a:srgbClr val="FFC000"/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1400" b="1" dirty="0"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Себе я безнадійно вчу: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Дай більше сміху, ніж плачу, 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Не нарікай на тьму, злостиво,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А краще засвіти свічу.	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На осінній оболоні 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Розгадав я ці нитки: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Нитка біла – то на скроні,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Нитка синя – думки.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Щасливим був я двічі: як на сіні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Мене віз батько в присмерки осінні,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І я відчув, що в мене в серці є 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Те, що належить тільки Україні.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Ми знали: був голодомор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І розстріли в підвалах,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Та, як вогонь із пащ потвор,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Ляк</a:t>
            </a:r>
            <a:r>
              <a:rPr lang="ru-RU" b="1" i="1" dirty="0" err="1" smtClean="0">
                <a:effectLst/>
                <a:latin typeface="Times New Roman"/>
                <a:ea typeface="Calibri"/>
                <a:cs typeface="Times New Roman"/>
              </a:rPr>
              <a:t>ав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нас правди спалах.</a:t>
            </a:r>
            <a:endParaRPr lang="ru-RU" sz="1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4418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-150698"/>
            <a:ext cx="8424936" cy="66890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uk-UA" sz="1600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1600" b="1" dirty="0" smtClean="0">
                <a:effectLst/>
                <a:latin typeface="Times New Roman"/>
                <a:ea typeface="Calibri"/>
                <a:cs typeface="Times New Roman"/>
              </a:rPr>
              <a:t>Вилучити з-поміж наведених речень те, що відповідає такій характеристиці: </a:t>
            </a:r>
            <a:r>
              <a:rPr lang="uk-UA" sz="1600" b="1" i="1" dirty="0" smtClean="0">
                <a:effectLst/>
                <a:latin typeface="Times New Roman"/>
                <a:ea typeface="Calibri"/>
                <a:cs typeface="Times New Roman"/>
              </a:rPr>
              <a:t>безсполучникове складне речення, що складається з трьох частин, між першою та двома наступними смислові відношення причини. </a:t>
            </a:r>
            <a:r>
              <a:rPr lang="uk-UA" sz="1600" b="1" kern="18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  <a:cs typeface="Times New Roman"/>
              </a:rPr>
              <a:t>Обґрунтовувати вибір, підкреслити граматичні основи.</a:t>
            </a:r>
            <a:endParaRPr lang="ru-RU" sz="16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Та вірю я в майбутні й благовісні –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Постане нація об’єднана, як в пісні, 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І люди, не раби, візьмуть до керма.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Тепер не коле вже мене стерня,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Я  на хребті осідланого слова,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Дзвенить залізна рима, як підкова…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Все на цьому світі , все – твоє: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Земля, перелатана нивами,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Пустеля,перенизана маревами,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Білогриві океани з золотими пляжами..</a:t>
            </a:r>
          </a:p>
          <a:p>
            <a:pPr algn="ctr">
              <a:spcAft>
                <a:spcPts val="0"/>
              </a:spcAft>
            </a:pP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Я все життя в печальній ностальгії: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Я бачив Київ на Говерлі в мрії,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 Тепер я Бачу золото полин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i="1" dirty="0" smtClean="0">
                <a:effectLst/>
                <a:latin typeface="Times New Roman"/>
                <a:ea typeface="Calibri"/>
                <a:cs typeface="Times New Roman"/>
              </a:rPr>
              <a:t> На непогаснім куполі Софії.</a:t>
            </a:r>
            <a:endParaRPr lang="ru-RU" sz="1400" b="1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35090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059832" y="751344"/>
            <a:ext cx="547260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Перебудувати сполучникові речення на безсполучникові, розставити й пояснити розділові знаки, підкреслити граматичні основи.</a:t>
            </a:r>
            <a:endParaRPr lang="ru-RU" sz="2000" dirty="0">
              <a:solidFill>
                <a:schemeClr val="accent6">
                  <a:lumMod val="75000"/>
                </a:schemeClr>
              </a:solidFill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ru-RU" b="1" dirty="0" smtClean="0">
              <a:effectLst/>
              <a:latin typeface="Times New Roman"/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Старі черешні і яблуні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 Буйно розквітають.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 І на дубові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конари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На грабові листочки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З вітром злітає біла метелиця…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Я знаю, що час, немов хлоп’я збитошне,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Камінчик затиснув у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кулаці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-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Вождів багато, а рядових нема,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О, Україно, це твоя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страма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…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Свобода як нива.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 Якщо працюєш, то дзвенить колисками,</a:t>
            </a:r>
            <a:endParaRPr lang="ru-RU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Якщо не працюєш, то бур’яном заросте</a:t>
            </a:r>
            <a:r>
              <a:rPr lang="ru-RU" i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63005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3848" y="889844"/>
            <a:ext cx="5328592" cy="507831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dirty="0" smtClean="0">
                <a:effectLst/>
                <a:latin typeface="Times New Roman"/>
                <a:ea typeface="Calibri"/>
                <a:cs typeface="Times New Roman"/>
              </a:rPr>
              <a:t>Розставити й пояснити розділові знаки у безсполучникових складних реченнях, підкреслити граматичні основи.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Вернись до мене хай дзвенить навкруг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Надтятий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голос в зоряній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ск</a:t>
            </a:r>
            <a:r>
              <a:rPr lang="ru-RU" i="1" dirty="0" smtClean="0">
                <a:effectLst/>
                <a:latin typeface="Times New Roman"/>
                <a:ea typeface="Calibri"/>
                <a:cs typeface="Times New Roman"/>
              </a:rPr>
              <a:t>о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рботі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І мить була така зайшов я під кожух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Відчув долонею сорочечки рантух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Молитву заспівав із вдячності до Бога.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Колись я думав радощів – це путь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У  світ незнаний із моїх Покуть.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Тепер я знаю радість – то дорога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До яблунь що в </a:t>
            </a:r>
            <a:r>
              <a:rPr lang="uk-UA" i="1" dirty="0" err="1" smtClean="0">
                <a:effectLst/>
                <a:latin typeface="Times New Roman"/>
                <a:ea typeface="Calibri"/>
                <a:cs typeface="Times New Roman"/>
              </a:rPr>
              <a:t>Стопчатові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цвітуть.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b="1" dirty="0" smtClean="0">
                <a:effectLst/>
                <a:latin typeface="Times New Roman"/>
                <a:ea typeface="Calibri"/>
                <a:cs typeface="Times New Roman"/>
              </a:rPr>
              <a:t>- </a:t>
            </a: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Україно в дамбі твоя воля</a:t>
            </a:r>
            <a:endParaRPr lang="ru-RU" sz="14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i="1" dirty="0" smtClean="0">
                <a:effectLst/>
                <a:latin typeface="Times New Roman"/>
                <a:ea typeface="Calibri"/>
                <a:cs typeface="Times New Roman"/>
              </a:rPr>
              <a:t> Хочеш жити – дамбу розвали!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53422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87824" y="1997839"/>
            <a:ext cx="5400600" cy="4154984"/>
          </a:xfrm>
          <a:prstGeom prst="rect">
            <a:avLst/>
          </a:prstGeom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800" b="1" dirty="0" smtClean="0">
                <a:effectLst/>
                <a:latin typeface="Times New Roman"/>
                <a:ea typeface="Calibri"/>
                <a:cs typeface="Times New Roman"/>
              </a:rPr>
              <a:t>Робота з текстом.</a:t>
            </a:r>
          </a:p>
          <a:p>
            <a:pPr algn="ctr">
              <a:spcAft>
                <a:spcPts val="0"/>
              </a:spcAft>
            </a:pP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uk-UA" sz="2400" b="1" i="1" dirty="0" smtClean="0">
                <a:solidFill>
                  <a:schemeClr val="tx2">
                    <a:lumMod val="75000"/>
                  </a:schemeClr>
                </a:solidFill>
                <a:effectLst/>
                <a:latin typeface="Times New Roman"/>
                <a:ea typeface="Calibri"/>
                <a:cs typeface="Times New Roman"/>
              </a:rPr>
              <a:t>Умова:</a:t>
            </a:r>
          </a:p>
          <a:p>
            <a:pPr algn="ctr">
              <a:spcAft>
                <a:spcPts val="0"/>
              </a:spcAft>
            </a:pPr>
            <a:endParaRPr lang="ru-RU" sz="2400" b="1" dirty="0">
              <a:solidFill>
                <a:schemeClr val="tx2">
                  <a:lumMod val="75000"/>
                </a:schemeClr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Читаємо текст.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З кожного рядка вибираємо по два слова, які найбільше сподобалися.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З поданих слів залишаємо 10, які найбільше вам подобаються.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З 10 слів залишаємо 5.</a:t>
            </a:r>
            <a:endParaRPr lang="ru-RU" sz="2000" dirty="0"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000" dirty="0" smtClean="0">
                <a:effectLst/>
                <a:latin typeface="Times New Roman"/>
                <a:ea typeface="Calibri"/>
                <a:cs typeface="Times New Roman"/>
              </a:rPr>
              <a:t>З 5 словами складаємо речення.</a:t>
            </a:r>
            <a:endParaRPr lang="ru-RU" sz="2000" dirty="0">
              <a:ea typeface="Calibri"/>
              <a:cs typeface="Times New Roman"/>
            </a:endParaRPr>
          </a:p>
          <a:p>
            <a:pPr algn="ctr"/>
            <a:r>
              <a:rPr lang="uk-UA" sz="2000" dirty="0" smtClean="0">
                <a:effectLst/>
                <a:latin typeface="Times New Roman"/>
                <a:ea typeface="Calibri"/>
              </a:rPr>
              <a:t>Зачитуємо складені речення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44189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548680"/>
            <a:ext cx="8496944" cy="45243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endParaRPr lang="uk-UA" dirty="0" smtClean="0">
              <a:solidFill>
                <a:srgbClr val="000000"/>
              </a:solidFill>
              <a:effectLst/>
              <a:latin typeface="Times New Roman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uk-UA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Уже з тиждень Тарас Бульба жив зі своїми синами на Січі. Остап з Андрієм не дуже дбали про військову науку. Січ не любила турбувати себе військовими вправами і гаяти час надаремно; юнацтво виховувалося й набиралося досвіду тільки на ділі, в самому розпалі боїв, що з тієї причини були майже безнастанними. Козак занудився б, якби на дозвіллі навчався якої-небудь там дисципліни, опріч хіба що стрільби в ціль та, зрідка, кінських перегонів і гонитви за звіром у степах та луках; увесь інший час вони бенкетували — на ознаку широкого розмаху душевної волі. Уся Січ була якимсь надзвичайним явищем: це було безнастанне бенкетування, учта, що галасливо почалася й загубила свій кінець. Дехто, правда, брався за ремесло, інші тримали крамнички й крамарювали; але переважна більшість гуляла з ранку до вечора, поки в кишенях ще бряжчала спроможність і здобуте добро ще не перейшло до крамарських і шинкарських рук. Це загальне бенкетування мало в собі якийсь чар. Не було це якимось збіговиськом гультяїв, що напиваються з горя, — ні, це було просто якесь шалене буяння веселощів. Кожен, хто сюди ускочив, тут же забував і покидав усе те, що його колись цікавило.</a:t>
            </a:r>
            <a:endParaRPr lang="ru-RU" sz="1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7562061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915816" y="2690336"/>
            <a:ext cx="554461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Які форми роботи практикувалися на уроці?</a:t>
            </a:r>
            <a:endParaRPr lang="ru-RU" sz="28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 Які знання ви здобули та закріпили?</a:t>
            </a:r>
            <a:endParaRPr lang="ru-RU" sz="2800" b="1" dirty="0">
              <a:solidFill>
                <a:srgbClr val="C00000"/>
              </a:solidFill>
              <a:ea typeface="Calibri"/>
              <a:cs typeface="Times New Roman"/>
            </a:endParaRPr>
          </a:p>
          <a:p>
            <a:pPr marL="342900" lvl="0" indent="-342900" algn="ctr">
              <a:spcAft>
                <a:spcPts val="0"/>
              </a:spcAft>
              <a:buFont typeface="+mj-lt"/>
              <a:buAutoNum type="arabicPeriod"/>
            </a:pPr>
            <a:r>
              <a:rPr lang="uk-UA" sz="2800" b="1" dirty="0" smtClean="0">
                <a:solidFill>
                  <a:srgbClr val="C00000"/>
                </a:solidFill>
                <a:latin typeface="Times New Roman"/>
                <a:ea typeface="Calibri"/>
                <a:cs typeface="Times New Roman"/>
              </a:rPr>
              <a:t>Що вдалося вам легко й було цікавим? Що викликало труднощі?</a:t>
            </a:r>
            <a:endParaRPr lang="ru-RU" sz="2800" b="1" dirty="0">
              <a:solidFill>
                <a:srgbClr val="C00000"/>
              </a:solidFill>
              <a:ea typeface="Calibri"/>
              <a:cs typeface="Times New Roman"/>
            </a:endParaRP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548680"/>
            <a:ext cx="233362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100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08"/>
            <a:ext cx="9223276" cy="685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1297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648</Words>
  <Application>Microsoft Office PowerPoint</Application>
  <PresentationFormat>Экран (4:3)</PresentationFormat>
  <Paragraphs>128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 Кондратюк</dc:creator>
  <cp:lastModifiedBy>Людмила Кондратюк</cp:lastModifiedBy>
  <cp:revision>6</cp:revision>
  <dcterms:created xsi:type="dcterms:W3CDTF">2023-10-11T10:18:52Z</dcterms:created>
  <dcterms:modified xsi:type="dcterms:W3CDTF">2023-10-11T11:17:40Z</dcterms:modified>
</cp:coreProperties>
</file>