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A28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84162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567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8028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5819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8211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598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8258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8542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1109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7653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7003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CCFEB-83BC-4530-9278-388A8C46A815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6A2D3-BF6B-4026-BB7D-006F4CD3CD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2446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196752"/>
            <a:ext cx="7848872" cy="4520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i="1" dirty="0">
                <a:solidFill>
                  <a:srgbClr val="FF0066"/>
                </a:solidFill>
                <a:latin typeface="Times New Roman"/>
                <a:ea typeface="Calibri"/>
                <a:cs typeface="Times New Roman"/>
              </a:rPr>
              <a:t>Розділові знаки при однорідних членах речення.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uk-UA" sz="4000" b="1" i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uk-UA" sz="4000" b="1" i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Кондратюк Людмила Олександрівна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Вчитель української мови та літератури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Вечірньої (змінної) школи № 20 м. Києва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82371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2276871"/>
            <a:ext cx="6624736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i="1" dirty="0" smtClean="0">
                <a:effectLst/>
                <a:latin typeface="Times New Roman"/>
                <a:ea typeface="Calibri"/>
                <a:cs typeface="Times New Roman"/>
              </a:rPr>
              <a:t>Робота з таблицею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(учні добирають приклади до правил).</a:t>
            </a:r>
            <a:endParaRPr lang="ru-RU" sz="3200" dirty="0">
              <a:ea typeface="Calibri"/>
              <a:cs typeface="Times New Roman"/>
            </a:endParaRPr>
          </a:p>
        </p:txBody>
      </p:sp>
      <p:pic>
        <p:nvPicPr>
          <p:cNvPr id="11268" name="Picture 4" descr="думающий смайл - Создать мем - Meme-arsenal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80323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710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057400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177"/>
            <a:ext cx="9323512" cy="6992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806314"/>
              </p:ext>
            </p:extLst>
          </p:nvPr>
        </p:nvGraphicFramePr>
        <p:xfrm>
          <a:off x="899592" y="834187"/>
          <a:ext cx="7200801" cy="5443312"/>
        </p:xfrm>
        <a:graphic>
          <a:graphicData uri="http://schemas.openxmlformats.org/drawingml/2006/table">
            <a:tbl>
              <a:tblPr firstRow="1" firstCol="1" bandRow="1"/>
              <a:tblGrid>
                <a:gridCol w="4560783"/>
                <a:gridCol w="2640018"/>
              </a:tblGrid>
              <a:tr h="1392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Правило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Приклад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31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Кома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6172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Кому ставимо між однорідними членами речення, якщо вони поєднані безсполучниковим зв’язком: 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О, О, О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]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9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Кому ставимо між однорідними членами речення, якщо вони поєднані протиставним сполучником </a:t>
                      </a:r>
                      <a:r>
                        <a:rPr lang="uk-UA" sz="105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а, але, та (= але), зате, проте, однак 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О, а О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]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72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Кому ставимо між однорідними членами речення, якщо вони поєднані повторювальними сполучниками 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і О, і О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]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то О, то О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]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[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ні О, ні О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]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чи то О, чи то О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]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6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Кому ставимо між однорідними членами речення, уведеними парами.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31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Крапка з комою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6172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Крапку з комою ставимо іноді між поширеними однорідними членами речення, особливо якщо в їхньому складі є розділові знаки: 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О; О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]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31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Двокрапка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925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Після узагальнювального слова перед однорідними членами речення (після узагальнювального слова можуть стояти слова </a:t>
                      </a:r>
                      <a:r>
                        <a:rPr lang="uk-UA" sz="105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як-то, а саме, наприклад; </a:t>
                      </a: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 такому разі перед цими словами треба ставити 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кому, </a:t>
                      </a: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 після них – 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двокрапку</a:t>
                      </a: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).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31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Тире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6172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Тире ставимо між однорідними членами речення з безсполучниковим протиставним зв’язком ( на місці ніби пропущеного сполучника </a:t>
                      </a:r>
                      <a:r>
                        <a:rPr lang="uk-UA" sz="105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): 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 - О</a:t>
                      </a:r>
                      <a:r>
                        <a:rPr lang="en-US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]</a:t>
                      </a:r>
                      <a:r>
                        <a:rPr lang="uk-UA" sz="105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6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Після однорідних членів речення перед узагальню вальним словом.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143" marR="36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267744" y="495632"/>
            <a:ext cx="590465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Розділові знаки при однорідних членах речення</a:t>
            </a:r>
            <a:endParaRPr kumimoji="0" 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938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133226"/>
            <a:ext cx="7920880" cy="5644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uk-UA" i="1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uk-UA" i="1" dirty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Переписати речення, розставляючи пропущені розділові знаки. Підкреслити однорідні члени речення.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          1. Не так ті кулі козаку страшні як це щоденне пекло метушні      (Л. Костенко). 2. Сила страждання вимірюється не так гнітом зовнішніх обставин як глибиною потрясіння (О. Довженко).  3. Падають </a:t>
            </a:r>
            <a:r>
              <a:rPr lang="uk-UA" sz="2000" dirty="0" err="1" smtClean="0">
                <a:effectLst/>
                <a:latin typeface="Times New Roman"/>
                <a:ea typeface="Calibri"/>
                <a:cs typeface="Times New Roman"/>
              </a:rPr>
              <a:t>падають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з неба білих троянд пелюстки (В Сосюра). 4. Пісня і праця великі дві сили (І. Франко). 5. Чи то </a:t>
            </a:r>
            <a:r>
              <a:rPr lang="uk-UA" sz="2000" dirty="0" err="1" smtClean="0">
                <a:effectLst/>
                <a:latin typeface="Times New Roman"/>
                <a:ea typeface="Calibri"/>
                <a:cs typeface="Times New Roman"/>
              </a:rPr>
              <a:t>галич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налетіла чорна чи то турки гору відступили? (Леся Українка) 6. До людей неси і посмішку і сміх і розраду і пораду (М. Стельмах). 7. Катря не пішла попливла до воріт як пава (Г. Тютюнник). 8. Ми маємо право на сум і любов на щастя на сонце і трави (В. Симоненко). 9. Співають дзвінко сонячного дня птахи і листя вітер і хмари (О. Ольжич). 10. То не ожина стелиться чорниці (Є.  Гуцало).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14883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611049"/>
            <a:ext cx="7848872" cy="5175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000" i="1" dirty="0" smtClean="0">
                <a:effectLst/>
                <a:latin typeface="Times New Roman"/>
                <a:ea typeface="Calibri"/>
                <a:cs typeface="Times New Roman"/>
              </a:rPr>
              <a:t>Запишіть речення, розставте розділові знаки. Визначте узагальнюючі слова (якщо вони є) та однорідні члени речення. 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1.Все бачить співець у широкім роздоллі і небо і море красу світову. 2. Наші </a:t>
            </a:r>
            <a:r>
              <a:rPr lang="uk-UA" sz="2400" dirty="0" err="1" smtClean="0">
                <a:effectLst/>
                <a:latin typeface="Times New Roman"/>
                <a:ea typeface="Calibri"/>
                <a:cs typeface="Times New Roman"/>
              </a:rPr>
              <a:t>вуличани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 окрім хліборобства ще мають і ремесло в руках столярство шевство бондарство і мірошництво. 3. Як любив ти і гори й поля синь озер всю свою Батьківщину! 4. І гори і долини і поля і сади і ставок і хати були залиті чистим прозорчастим білим як срібло світлом. 5. Каротин міститься в продуктах харчування, як-от гарбузах абрикосах персиках зелені. 6. Над ставком миготіло грало лилося хвилями золоте марево неначе в повітрі ворушились якісь пасма тонких золотих ниточок</a:t>
            </a:r>
            <a:r>
              <a:rPr lang="uk-UA" sz="2400" dirty="0"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22345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813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1916832"/>
            <a:ext cx="712879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800" i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Робота з підручником.</a:t>
            </a:r>
            <a:endParaRPr lang="ru-RU" sz="28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Виконати вправу 5 с.116-118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effectLst/>
                <a:latin typeface="Times New Roman"/>
                <a:ea typeface="Calibri"/>
                <a:cs typeface="Times New Roman"/>
              </a:rPr>
              <a:t>https://shkola.in.ua/2261-ukrainska-mova-11-klas-avramenko-2019.</a:t>
            </a:r>
            <a:endParaRPr lang="uk-UA" sz="2800" dirty="0" smtClean="0">
              <a:effectLst/>
              <a:latin typeface="Times New Roman"/>
              <a:ea typeface="Calibri"/>
              <a:cs typeface="Times New Roman"/>
            </a:endParaRPr>
          </a:p>
          <a:p>
            <a:endParaRPr lang="ru-RU" sz="2800" b="0" i="0" dirty="0" smtClean="0">
              <a:solidFill>
                <a:srgbClr val="444444"/>
              </a:solidFill>
              <a:effectLst/>
              <a:latin typeface="Open Sans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p:pic>
        <p:nvPicPr>
          <p:cNvPr id="6148" name="Picture 4" descr="Смайл мечтательный (49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3312368" cy="219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149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2234827"/>
            <a:ext cx="7272808" cy="2388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Домашнє завдання: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Скласти речення за поданими схемами.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О, </a:t>
            </a:r>
            <a:r>
              <a:rPr lang="uk-UA" sz="2400" b="1" dirty="0" err="1" smtClean="0">
                <a:effectLst/>
                <a:latin typeface="Times New Roman"/>
                <a:ea typeface="Calibri"/>
                <a:cs typeface="Times New Roman"/>
              </a:rPr>
              <a:t>О</a:t>
            </a: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uk-UA" sz="2400" b="1" dirty="0" err="1" smtClean="0">
                <a:effectLst/>
                <a:latin typeface="Times New Roman"/>
                <a:ea typeface="Calibri"/>
                <a:cs typeface="Times New Roman"/>
              </a:rPr>
              <a:t>О</a:t>
            </a: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, О.       2. і О, і О, і О.     3. У.С.:О, </a:t>
            </a:r>
            <a:r>
              <a:rPr lang="uk-UA" sz="2400" b="1" dirty="0" err="1" smtClean="0">
                <a:effectLst/>
                <a:latin typeface="Times New Roman"/>
                <a:ea typeface="Calibri"/>
                <a:cs typeface="Times New Roman"/>
              </a:rPr>
              <a:t>О</a:t>
            </a: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, О.  </a:t>
            </a:r>
            <a:endParaRPr lang="ru-RU" sz="2400" dirty="0">
              <a:ea typeface="Calibri"/>
              <a:cs typeface="Times New Roman"/>
            </a:endParaRPr>
          </a:p>
          <a:p>
            <a:pPr marL="228600"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 4. О, </a:t>
            </a:r>
            <a:r>
              <a:rPr lang="uk-UA" sz="2400" b="1" dirty="0" err="1" smtClean="0">
                <a:effectLst/>
                <a:latin typeface="Times New Roman"/>
                <a:ea typeface="Calibri"/>
                <a:cs typeface="Times New Roman"/>
              </a:rPr>
              <a:t>О</a:t>
            </a: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uk-UA" sz="2400" b="1" dirty="0" err="1" smtClean="0">
                <a:effectLst/>
                <a:latin typeface="Times New Roman"/>
                <a:ea typeface="Calibri"/>
                <a:cs typeface="Times New Roman"/>
              </a:rPr>
              <a:t>О</a:t>
            </a: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 – У.С.    5. О, а О.          6 .О і О, </a:t>
            </a:r>
            <a:r>
              <a:rPr lang="uk-UA" sz="2400" b="1" dirty="0" err="1" smtClean="0">
                <a:effectLst/>
                <a:latin typeface="Times New Roman"/>
                <a:ea typeface="Calibri"/>
                <a:cs typeface="Times New Roman"/>
              </a:rPr>
              <a:t>О</a:t>
            </a: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 і О.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279310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610</Words>
  <Application>Microsoft Office PowerPoint</Application>
  <PresentationFormat>Экран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4</cp:revision>
  <dcterms:created xsi:type="dcterms:W3CDTF">2023-12-11T13:58:36Z</dcterms:created>
  <dcterms:modified xsi:type="dcterms:W3CDTF">2023-12-11T14:45:54Z</dcterms:modified>
</cp:coreProperties>
</file>