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428604"/>
            <a:ext cx="8572560" cy="2755909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Складне речення із сполучниковим та безсполучниковим зв’язком. Кома у складному реченні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4714884"/>
            <a:ext cx="8062912" cy="1752600"/>
          </a:xfrm>
        </p:spPr>
        <p:txBody>
          <a:bodyPr/>
          <a:lstStyle/>
          <a:p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Урок української мови</a:t>
            </a:r>
          </a:p>
          <a:p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 клас</a:t>
            </a:r>
          </a:p>
          <a:p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Учитель РАЗІНА Наталія Миколаївна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7494"/>
            <a:ext cx="9144000" cy="139903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Складне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безсполучниковим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сполучниковим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зв’язком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Кома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частинами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складного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речення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882808"/>
            <a:ext cx="8715436" cy="4572000"/>
          </a:xfrm>
        </p:spPr>
        <p:txBody>
          <a:bodyPr>
            <a:normAutofit/>
          </a:bodyPr>
          <a:lstStyle/>
          <a:p>
            <a:pPr lvl="0"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систематизувати та узагальнити знання учнів про складне речення;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формувати вміння інтонувати складне речення, розрізняти прості ускладнені та складні речення, вживати розділові знаки в складних реченнях;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розвивати логічне мислення, вміння порівнювати й узагальнювати, культуру усного й писемного мовлення, навички роботи в малих групах;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виховувати вміння бачити прекрасне в природі.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58204" cy="732614"/>
          </a:xfrm>
        </p:spPr>
        <p:txBody>
          <a:bodyPr>
            <a:normAutofit fontScale="90000"/>
          </a:bodyPr>
          <a:lstStyle/>
          <a:p>
            <a:pPr algn="r"/>
            <a:r>
              <a:rPr lang="uk-UA" b="1" i="1" u="sng" dirty="0" smtClean="0"/>
              <a:t>Бліц — опитування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блиц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86999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7554" y="267494"/>
            <a:ext cx="5329246" cy="732614"/>
          </a:xfrm>
        </p:spPr>
        <p:txBody>
          <a:bodyPr>
            <a:normAutofit fontScale="90000"/>
          </a:bodyPr>
          <a:lstStyle/>
          <a:p>
            <a:r>
              <a:rPr lang="uk-UA" b="1" i="1" u="sng" dirty="0" smtClean="0"/>
              <a:t>Бліц</a:t>
            </a:r>
            <a:r>
              <a:rPr lang="en-US" b="1" i="1" u="sng" dirty="0"/>
              <a:t>  </a:t>
            </a:r>
            <a:r>
              <a:rPr lang="en-US" b="1" i="1" u="sng" dirty="0" smtClean="0"/>
              <a:t>- </a:t>
            </a:r>
            <a:r>
              <a:rPr lang="uk-UA" b="1" i="1" u="sng" dirty="0" smtClean="0"/>
              <a:t>опитування</a:t>
            </a:r>
            <a:r>
              <a:rPr lang="en-US" b="1" i="1" u="sng" dirty="0" smtClean="0"/>
              <a:t> </a:t>
            </a:r>
            <a:r>
              <a:rPr lang="uk-UA" b="1" i="1" u="sng" dirty="0" smtClean="0"/>
              <a:t> </a:t>
            </a:r>
            <a:r>
              <a:rPr lang="en-US" b="1" i="1" u="sng" dirty="0" smtClean="0"/>
              <a:t>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186766" cy="4857784"/>
          </a:xfrm>
        </p:spPr>
        <p:txBody>
          <a:bodyPr>
            <a:normAutofit/>
          </a:bodyPr>
          <a:lstStyle/>
          <a:p>
            <a:pPr marL="578358" indent="-514350">
              <a:buNone/>
            </a:pPr>
            <a:r>
              <a:rPr lang="uk-UA" b="1" dirty="0" smtClean="0"/>
              <a:t>1. Складним називається речення:</a:t>
            </a:r>
            <a:endParaRPr lang="ru-RU" dirty="0" smtClean="0"/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ускладнене звертаннями, вставними словами;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у якому є однорідні члени речення;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яке утворене з двох чи кількох простих речень, об’єднаних в одне ціле за змістом і граматично;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у якому наявна одна граматична основа.</a:t>
            </a:r>
            <a:endParaRPr lang="ru-RU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358246" cy="200026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uk-UA" b="1" dirty="0" smtClean="0"/>
              <a:t>2. Складні речення поділяються на :</a:t>
            </a:r>
            <a:endParaRPr lang="ru-RU" dirty="0" smtClean="0"/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сполучникові та безсполучникові;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односкладні та двоскладні;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прості та складні;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з’ясувальні та означальні.</a:t>
            </a:r>
            <a:endParaRPr lang="ru-RU" dirty="0" smtClean="0">
              <a:solidFill>
                <a:srgbClr val="FFC000"/>
              </a:solidFill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428992" y="267494"/>
            <a:ext cx="5257808" cy="804052"/>
          </a:xfrm>
        </p:spPr>
        <p:txBody>
          <a:bodyPr>
            <a:normAutofit fontScale="90000"/>
          </a:bodyPr>
          <a:lstStyle/>
          <a:p>
            <a:pPr algn="r"/>
            <a:r>
              <a:rPr lang="uk-UA" b="1" i="1" u="sng" dirty="0" smtClean="0"/>
              <a:t>Бліц — опитування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3214686"/>
            <a:ext cx="8715404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uk-UA" altLang="zh-CN" sz="2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SimSun"/>
                <a:cs typeface="Times New Roman" pitchFamily="18" charset="0"/>
              </a:rPr>
              <a:t>3. Визначте складне речення серед зазначених:</a:t>
            </a:r>
            <a:endParaRPr kumimoji="0" lang="ru-RU" altLang="zh-CN" sz="2600" b="0" i="0" u="none" strike="noStrike" cap="none" normalizeH="0" baseline="0" dirty="0" smtClean="0">
              <a:ln>
                <a:noFill/>
              </a:ln>
              <a:effectLst/>
              <a:latin typeface="+mj-lt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>
                <a:tab pos="450850" algn="l"/>
              </a:tabLst>
            </a:pPr>
            <a:r>
              <a:rPr kumimoji="0" lang="uk-UA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SimSun"/>
                <a:cs typeface="Times New Roman" pitchFamily="18" charset="0"/>
              </a:rPr>
              <a:t>Щовесни каштан розцвів ніжно-рожевими квітами.</a:t>
            </a:r>
            <a:endParaRPr kumimoji="0" lang="ru-RU" altLang="zh-CN" sz="2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+mj-lt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>
                <a:tab pos="450850" algn="l"/>
              </a:tabLst>
            </a:pPr>
            <a:r>
              <a:rPr kumimoji="0" lang="uk-UA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SimSun"/>
                <a:cs typeface="Times New Roman" pitchFamily="18" charset="0"/>
              </a:rPr>
              <a:t>На осінніх росах дозріває гречка.</a:t>
            </a:r>
            <a:endParaRPr kumimoji="0" lang="ru-RU" altLang="zh-CN" sz="2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+mj-lt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>
                <a:tab pos="450850" algn="l"/>
              </a:tabLst>
            </a:pPr>
            <a:r>
              <a:rPr kumimoji="0" lang="uk-UA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SimSun"/>
                <a:cs typeface="Times New Roman" pitchFamily="18" charset="0"/>
              </a:rPr>
              <a:t>Щирим золотом приснуло сонце з-під високих та чорних ялин, половинкою вирізалося на крайнебі.</a:t>
            </a:r>
            <a:endParaRPr kumimoji="0" lang="ru-RU" altLang="zh-CN" sz="2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+mj-lt"/>
              <a:ea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>
                <a:tab pos="450850" algn="l"/>
              </a:tabLst>
            </a:pPr>
            <a:r>
              <a:rPr kumimoji="0" lang="ru-RU" altLang="zh-CN" sz="26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Схилились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 </a:t>
            </a:r>
            <a:r>
              <a:rPr kumimoji="0" lang="ru-RU" altLang="zh-CN" sz="26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берези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 </a:t>
            </a:r>
            <a:r>
              <a:rPr kumimoji="0" lang="ru-RU" altLang="zh-CN" sz="26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безлисті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, а </a:t>
            </a:r>
            <a:r>
              <a:rPr kumimoji="0" lang="ru-RU" altLang="zh-CN" sz="26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вітер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 у </a:t>
            </a:r>
            <a:r>
              <a:rPr kumimoji="0" lang="ru-RU" altLang="zh-CN" sz="2600" b="0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гаї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  <a:ea typeface="Times New Roman" pitchFamily="18" charset="0"/>
              </a:rPr>
              <a:t> завив.</a:t>
            </a:r>
            <a:r>
              <a:rPr kumimoji="0" lang="ru-RU" altLang="zh-CN" sz="2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+mj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b="1" i="1" u="sng" dirty="0" smtClean="0"/>
              <a:t>Бліц — опитування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401080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/>
              <a:t>   4. В якому складному реченні пропущено розділовий знак?</a:t>
            </a:r>
            <a:endParaRPr lang="ru-RU" dirty="0" smtClean="0"/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Осінній лист впаде мені до ніг, прозорий звук замре на видноколі.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Було тихо, і сонце мирно лежало на водяних галявинах.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Сонце заходить гори чорніють, пташечка тихне, поле німіє.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 Де грози падають, там райдуги встають.</a:t>
            </a:r>
            <a:endParaRPr lang="ru-RU" dirty="0" smtClean="0">
              <a:solidFill>
                <a:srgbClr val="FFC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>
            <a:normAutofit fontScale="90000"/>
          </a:bodyPr>
          <a:lstStyle/>
          <a:p>
            <a:pPr algn="r"/>
            <a:r>
              <a:rPr lang="uk-UA" b="1" i="1" u="sng" dirty="0" smtClean="0"/>
              <a:t>Бліц — опитування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118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/>
              <a:t> 5. В якому реченні стоїть зайвий розділовий знак?</a:t>
            </a:r>
            <a:endParaRPr lang="ru-RU" dirty="0" smtClean="0"/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Високо й густо розрісся вишняк, що він посадив.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Так тихо, спокійно в зелених берегах, що хочеться сісти на човен і поплисти.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 Ще високо над обрієм стояло сонце, коли гребці закінчили згрібати сіно.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C000"/>
                </a:solidFill>
              </a:rPr>
              <a:t>Ти чуєш, як хвилі клекочуть, і вже не вертають назад.</a:t>
            </a:r>
            <a:endParaRPr lang="ru-RU" dirty="0" smtClean="0">
              <a:solidFill>
                <a:srgbClr val="FFC000"/>
              </a:solidFill>
            </a:endParaRPr>
          </a:p>
          <a:p>
            <a:pPr marL="578358" indent="-514350">
              <a:buFont typeface="+mj-lt"/>
              <a:buAutoNum type="alphaLcParenR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/>
          <a:lstStyle/>
          <a:p>
            <a:pPr algn="r"/>
            <a:r>
              <a:rPr lang="uk-UA" b="1" i="1" u="sng" dirty="0" smtClean="0"/>
              <a:t>Бліц — опитування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b="1" dirty="0" smtClean="0"/>
              <a:t>6. Скільки граматичних основ є у вказаному  реченні?</a:t>
            </a:r>
            <a:endParaRPr lang="ru-RU" dirty="0" smtClean="0"/>
          </a:p>
          <a:p>
            <a:pPr>
              <a:buNone/>
            </a:pPr>
            <a:r>
              <a:rPr lang="uk-UA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uk-UA" b="1" i="1" dirty="0" smtClean="0">
                <a:solidFill>
                  <a:srgbClr val="00B050"/>
                </a:solidFill>
              </a:rPr>
              <a:t>Цвіте липа так буйно й розкішно, що все місто плаває в задумливому мареві.</a:t>
            </a:r>
          </a:p>
          <a:p>
            <a:pPr>
              <a:buNone/>
            </a:pPr>
            <a:endParaRPr lang="ru-RU" dirty="0" smtClean="0"/>
          </a:p>
          <a:p>
            <a:pPr marL="578358" indent="-514350">
              <a:buFont typeface="+mj-lt"/>
              <a:buAutoNum type="alphaLcParenR"/>
            </a:pPr>
            <a:r>
              <a:rPr lang="uk-UA" dirty="0" smtClean="0"/>
              <a:t> </a:t>
            </a:r>
            <a:r>
              <a:rPr lang="uk-UA" dirty="0" smtClean="0">
                <a:solidFill>
                  <a:srgbClr val="FFFF00"/>
                </a:solidFill>
              </a:rPr>
              <a:t>Одна;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  Дві;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 Три; 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LcParenR"/>
            </a:pPr>
            <a:r>
              <a:rPr lang="uk-UA" dirty="0" smtClean="0">
                <a:solidFill>
                  <a:srgbClr val="FFFF00"/>
                </a:solidFill>
              </a:rPr>
              <a:t> Чотири</a:t>
            </a:r>
            <a:r>
              <a:rPr lang="uk-UA" dirty="0" smtClean="0"/>
              <a:t>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/>
          <a:lstStyle/>
          <a:p>
            <a:pPr algn="r"/>
            <a:r>
              <a:rPr lang="ru-RU" b="1" i="1" dirty="0" err="1" smtClean="0"/>
              <a:t>Взаємоперевірка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82773"/>
          <a:ext cx="8229599" cy="2117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1726"/>
                <a:gridCol w="857256"/>
                <a:gridCol w="928694"/>
                <a:gridCol w="1000132"/>
                <a:gridCol w="928694"/>
                <a:gridCol w="1071570"/>
                <a:gridCol w="971527"/>
              </a:tblGrid>
              <a:tr h="105886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Завдання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3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4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5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6</a:t>
                      </a:r>
                      <a:endParaRPr lang="ru-RU" sz="2800" dirty="0"/>
                    </a:p>
                  </a:txBody>
                  <a:tcPr/>
                </a:tc>
              </a:tr>
              <a:tr h="105886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Відповідь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d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b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661176"/>
          </a:xfrm>
        </p:spPr>
        <p:txBody>
          <a:bodyPr>
            <a:normAutofit fontScale="90000"/>
          </a:bodyPr>
          <a:lstStyle/>
          <a:p>
            <a:pPr algn="r"/>
            <a:r>
              <a:rPr lang="uk-UA" dirty="0" smtClean="0"/>
              <a:t>Робота в групах</a:t>
            </a:r>
            <a:endParaRPr lang="ru-RU" dirty="0"/>
          </a:p>
        </p:txBody>
      </p:sp>
      <p:pic>
        <p:nvPicPr>
          <p:cNvPr id="4" name="Содержимое 3" descr="группы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320715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 fontScale="90000"/>
          </a:bodyPr>
          <a:lstStyle/>
          <a:p>
            <a:pPr algn="r"/>
            <a:r>
              <a:rPr lang="uk-UA" b="1" i="1" u="sng" dirty="0" smtClean="0"/>
              <a:t>Робота в групах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669014"/>
          </a:xfrm>
        </p:spPr>
        <p:txBody>
          <a:bodyPr>
            <a:normAutofit fontScale="77500" lnSpcReduction="20000"/>
          </a:bodyPr>
          <a:lstStyle/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Мороз і залізо рве, і на льоту птицю б’є.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Зимою сонце світить, та не гріє.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Грудень рік кінчає, а зиму починає.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Прийшов грудень, приніс студень.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Січень наступає, мороз людей обнімає.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Січень січе та морозить, а господар з лісу дрова возить.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В лютому зима з весною вперше зустрічаються.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Лютий лютує та весні дорогу готує.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Взимку літа не здоженеш. 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Сонце блищить, а мороз тріщить.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Взимку сонце крізь плач сміється.</a:t>
            </a:r>
            <a:endParaRPr lang="ru-RU" sz="3300" dirty="0" smtClean="0"/>
          </a:p>
          <a:p>
            <a:pPr marL="578358" lvl="0" indent="-514350">
              <a:buFont typeface="+mj-lt"/>
              <a:buAutoNum type="arabicPeriod"/>
            </a:pPr>
            <a:r>
              <a:rPr lang="uk-UA" sz="3300" dirty="0" smtClean="0"/>
              <a:t>Лютий – місяць вітрів і кривих шляхів.</a:t>
            </a:r>
            <a:endParaRPr lang="ru-RU" sz="3300" dirty="0" smtClean="0"/>
          </a:p>
          <a:p>
            <a:pPr marL="578358" indent="-514350">
              <a:buFont typeface="+mj-lt"/>
              <a:buAutoNum type="arabicPeriod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/>
          <a:lstStyle/>
          <a:p>
            <a:pPr algn="r"/>
            <a:r>
              <a:rPr lang="uk-UA" dirty="0" smtClean="0"/>
              <a:t>Перевірка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9751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4800" i="1" dirty="0" smtClean="0"/>
              <a:t>І група:</a:t>
            </a:r>
            <a:endParaRPr lang="ru-RU" sz="4800" dirty="0" smtClean="0"/>
          </a:p>
          <a:p>
            <a:pPr algn="ctr">
              <a:buNone/>
            </a:pPr>
            <a:r>
              <a:rPr lang="uk-UA" sz="4800" i="1" dirty="0" smtClean="0">
                <a:solidFill>
                  <a:srgbClr val="FFC000"/>
                </a:solidFill>
              </a:rPr>
              <a:t>1, 2, 3, 4, 8, 12</a:t>
            </a:r>
            <a:endParaRPr lang="ru-RU" sz="4800" dirty="0" smtClean="0">
              <a:solidFill>
                <a:srgbClr val="FFC000"/>
              </a:solidFill>
            </a:endParaRPr>
          </a:p>
          <a:p>
            <a:pPr algn="ctr">
              <a:buNone/>
            </a:pPr>
            <a:endParaRPr lang="ru-RU" sz="4800" dirty="0" smtClean="0"/>
          </a:p>
          <a:p>
            <a:pPr algn="ctr">
              <a:buNone/>
            </a:pPr>
            <a:r>
              <a:rPr lang="uk-UA" sz="4800" i="1" dirty="0" smtClean="0"/>
              <a:t>ІІ група:</a:t>
            </a:r>
            <a:endParaRPr lang="ru-RU" sz="4800" dirty="0" smtClean="0"/>
          </a:p>
          <a:p>
            <a:pPr algn="ctr">
              <a:buNone/>
            </a:pPr>
            <a:r>
              <a:rPr lang="uk-UA" sz="4800" i="1" dirty="0" smtClean="0">
                <a:solidFill>
                  <a:srgbClr val="00B050"/>
                </a:solidFill>
              </a:rPr>
              <a:t>5, 6, 10</a:t>
            </a:r>
            <a:endParaRPr lang="ru-RU" sz="48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uk-UA" sz="4800" dirty="0" smtClean="0"/>
              <a:t> </a:t>
            </a:r>
            <a:endParaRPr lang="ru-RU" sz="4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/>
          <a:lstStyle/>
          <a:p>
            <a:pPr algn="r"/>
            <a:r>
              <a:rPr lang="uk-UA" dirty="0" smtClean="0"/>
              <a:t>Склади речення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538326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300" b="1" dirty="0" smtClean="0"/>
              <a:t>І група </a:t>
            </a:r>
            <a:r>
              <a:rPr lang="uk-UA" sz="3300" dirty="0" smtClean="0"/>
              <a:t> </a:t>
            </a:r>
            <a:endParaRPr lang="ru-RU" sz="3300" dirty="0" smtClean="0"/>
          </a:p>
          <a:p>
            <a:pPr lvl="0"/>
            <a:r>
              <a:rPr lang="uk-UA" sz="3300" dirty="0" smtClean="0">
                <a:solidFill>
                  <a:srgbClr val="FFC000"/>
                </a:solidFill>
              </a:rPr>
              <a:t>Веселий вітер гнав по небу світлі хмари. З хмар сипався колючий сніг.</a:t>
            </a:r>
            <a:endParaRPr lang="ru-RU" sz="3300" dirty="0" smtClean="0">
              <a:solidFill>
                <a:srgbClr val="FFC000"/>
              </a:solidFill>
            </a:endParaRPr>
          </a:p>
          <a:p>
            <a:pPr lvl="0"/>
            <a:r>
              <a:rPr lang="uk-UA" sz="3300" dirty="0" smtClean="0">
                <a:solidFill>
                  <a:srgbClr val="FFC000"/>
                </a:solidFill>
              </a:rPr>
              <a:t>Земля холоне у пухкім снігу. Висне паморозь на вітах саду.</a:t>
            </a:r>
            <a:endParaRPr lang="ru-RU" sz="3300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uk-UA" sz="3300" dirty="0" smtClean="0"/>
              <a:t> </a:t>
            </a:r>
            <a:r>
              <a:rPr lang="uk-UA" sz="3300" b="1" dirty="0" smtClean="0"/>
              <a:t>ІІ група</a:t>
            </a:r>
            <a:r>
              <a:rPr lang="uk-UA" sz="3300" dirty="0" smtClean="0"/>
              <a:t> </a:t>
            </a:r>
            <a:endParaRPr lang="ru-RU" sz="3300" dirty="0" smtClean="0"/>
          </a:p>
          <a:p>
            <a:pPr lvl="0"/>
            <a:r>
              <a:rPr lang="uk-UA" sz="3300" dirty="0" smtClean="0">
                <a:solidFill>
                  <a:srgbClr val="00B050"/>
                </a:solidFill>
              </a:rPr>
              <a:t>Берізка спить. На віти берізці легкий, ласкавий іній ліг.</a:t>
            </a:r>
            <a:endParaRPr lang="ru-RU" sz="3300" dirty="0" smtClean="0">
              <a:solidFill>
                <a:srgbClr val="00B050"/>
              </a:solidFill>
            </a:endParaRPr>
          </a:p>
          <a:p>
            <a:pPr lvl="0"/>
            <a:r>
              <a:rPr lang="uk-UA" sz="3300" dirty="0" smtClean="0">
                <a:solidFill>
                  <a:srgbClr val="00B050"/>
                </a:solidFill>
              </a:rPr>
              <a:t>На вікнах срібна світиться різьба. Сніжинки грають в сяйві електричним.</a:t>
            </a:r>
            <a:r>
              <a:rPr lang="uk-UA" sz="3300" dirty="0" smtClean="0"/>
              <a:t> </a:t>
            </a:r>
            <a:endParaRPr lang="ru-RU" sz="33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/>
          <a:lstStyle/>
          <a:p>
            <a:pPr algn="r"/>
            <a:r>
              <a:rPr lang="uk-UA" dirty="0" err="1" smtClean="0"/>
              <a:t>“Зайве”</a:t>
            </a:r>
            <a:r>
              <a:rPr lang="uk-UA" dirty="0" smtClean="0"/>
              <a:t> речення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4547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uk-UA" b="1" dirty="0" smtClean="0"/>
              <a:t>І група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marL="578358" indent="-514350">
              <a:buFont typeface="+mj-lt"/>
              <a:buAutoNum type="alphaUcPeriod"/>
            </a:pPr>
            <a:r>
              <a:rPr lang="uk-UA" dirty="0" smtClean="0">
                <a:solidFill>
                  <a:srgbClr val="FFFF00"/>
                </a:solidFill>
              </a:rPr>
              <a:t>Лиха зима сховається, а сонечко прогляне.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UcPeriod"/>
            </a:pPr>
            <a:r>
              <a:rPr lang="uk-UA" dirty="0" smtClean="0">
                <a:solidFill>
                  <a:srgbClr val="FFFF00"/>
                </a:solidFill>
              </a:rPr>
              <a:t>Вітер стих, чистий свіжий сніг сріблом сіяв під блакитним наметом неба.</a:t>
            </a:r>
            <a:endParaRPr lang="ru-RU" dirty="0" smtClean="0">
              <a:solidFill>
                <a:srgbClr val="FFFF00"/>
              </a:solidFill>
            </a:endParaRPr>
          </a:p>
          <a:p>
            <a:pPr marL="578358" indent="-514350">
              <a:buFont typeface="+mj-lt"/>
              <a:buAutoNum type="alphaUcPeriod"/>
            </a:pPr>
            <a:r>
              <a:rPr lang="uk-UA" dirty="0" smtClean="0">
                <a:solidFill>
                  <a:srgbClr val="FFFF00"/>
                </a:solidFill>
              </a:rPr>
              <a:t>Вітер віяв горою, сіяв дрібненьким снігом</a:t>
            </a:r>
            <a:r>
              <a:rPr lang="uk-UA" dirty="0" smtClean="0"/>
              <a:t>.</a:t>
            </a:r>
            <a:endParaRPr lang="ru-RU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uk-UA" b="1" dirty="0" smtClean="0"/>
              <a:t>ІІ група</a:t>
            </a:r>
            <a:endParaRPr lang="ru-RU" dirty="0" smtClean="0"/>
          </a:p>
          <a:p>
            <a:pPr marL="578358" indent="-514350">
              <a:buFont typeface="+mj-lt"/>
              <a:buAutoNum type="alphaUcPeriod"/>
            </a:pPr>
            <a:r>
              <a:rPr lang="uk-UA" dirty="0" smtClean="0"/>
              <a:t> </a:t>
            </a:r>
            <a:r>
              <a:rPr lang="uk-UA" dirty="0" smtClean="0">
                <a:solidFill>
                  <a:srgbClr val="00B050"/>
                </a:solidFill>
              </a:rPr>
              <a:t>Зима заскреготала, зарипіла від люті. </a:t>
            </a:r>
            <a:endParaRPr lang="ru-RU" dirty="0" smtClean="0">
              <a:solidFill>
                <a:srgbClr val="00B050"/>
              </a:solidFill>
            </a:endParaRPr>
          </a:p>
          <a:p>
            <a:pPr marL="578358" indent="-514350">
              <a:buFont typeface="+mj-lt"/>
              <a:buAutoNum type="alphaUcPeriod"/>
            </a:pPr>
            <a:r>
              <a:rPr lang="uk-UA" dirty="0" smtClean="0">
                <a:solidFill>
                  <a:srgbClr val="00B050"/>
                </a:solidFill>
              </a:rPr>
              <a:t>Пролітав дрібний сніжок, осідав білими купками.</a:t>
            </a:r>
            <a:endParaRPr lang="ru-RU" dirty="0" smtClean="0">
              <a:solidFill>
                <a:srgbClr val="00B050"/>
              </a:solidFill>
            </a:endParaRPr>
          </a:p>
          <a:p>
            <a:pPr marL="578358" indent="-514350">
              <a:buFont typeface="+mj-lt"/>
              <a:buAutoNum type="alphaUcPeriod"/>
            </a:pPr>
            <a:r>
              <a:rPr lang="uk-UA" dirty="0" smtClean="0">
                <a:solidFill>
                  <a:srgbClr val="00B050"/>
                </a:solidFill>
              </a:rPr>
              <a:t> Тільки-но вдарять у лісі морози, засинають у барлогах ведмеді.</a:t>
            </a:r>
            <a:endParaRPr lang="ru-RU" dirty="0" smtClean="0">
              <a:solidFill>
                <a:srgbClr val="00B05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1812" y="0"/>
            <a:ext cx="5972188" cy="446862"/>
          </a:xfrm>
        </p:spPr>
        <p:txBody>
          <a:bodyPr>
            <a:normAutofit fontScale="90000"/>
          </a:bodyPr>
          <a:lstStyle/>
          <a:p>
            <a:pPr algn="r"/>
            <a:r>
              <a:rPr lang="uk-UA" dirty="0" smtClean="0"/>
              <a:t>Робота над текстом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14356"/>
            <a:ext cx="8229600" cy="5500726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uk-UA" sz="3600" b="1" dirty="0" smtClean="0"/>
              <a:t>Снігове мовчання</a:t>
            </a:r>
            <a:endParaRPr lang="ru-RU" sz="3600" b="1" dirty="0" smtClean="0"/>
          </a:p>
          <a:p>
            <a:pPr marL="7938" indent="-7938" algn="just">
              <a:buNone/>
            </a:pPr>
            <a:r>
              <a:rPr lang="uk-UA" sz="3600" dirty="0" smtClean="0"/>
              <a:t>      Увечері вітер затих. Уночі повалив сніг, тоді все навколо повеселішало. Степ уже не гомонів вітрами, а міста й села лежали в білому мовчанні.</a:t>
            </a:r>
            <a:endParaRPr lang="ru-RU" sz="3600" dirty="0" smtClean="0"/>
          </a:p>
          <a:p>
            <a:pPr marL="7938" indent="168275" algn="just">
              <a:buNone/>
            </a:pPr>
            <a:r>
              <a:rPr lang="uk-UA" sz="3600" dirty="0" smtClean="0"/>
              <a:t>    Сніг сліпив очі і людям, і птиці. Щиглики крутили голівками в жокейських шапочках. Стрибали синички в чорних фартушках і жовтеньких светрах, а горобчики піднімали хвостики козирком і мережили хвостиками сніжок.</a:t>
            </a:r>
            <a:endParaRPr lang="ru-RU" sz="3600" dirty="0" smtClean="0"/>
          </a:p>
          <a:p>
            <a:pPr marL="7938" indent="536575" algn="just">
              <a:buNone/>
            </a:pPr>
            <a:r>
              <a:rPr lang="uk-UA" sz="3600" dirty="0" smtClean="0"/>
              <a:t>Усе раділо зимі: природа, птиця, люди. А зима бралася, давила, шаленіла. Сніг не скрипів під ногами, а вищав.</a:t>
            </a:r>
            <a:endParaRPr lang="ru-RU" sz="3600" dirty="0" smtClean="0"/>
          </a:p>
          <a:p>
            <a:pPr marL="7938" indent="-7938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/>
          <a:lstStyle/>
          <a:p>
            <a:pPr algn="r"/>
            <a:r>
              <a:rPr lang="uk-UA" dirty="0" smtClean="0"/>
              <a:t>Практикум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3" descr="практикум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722" y="0"/>
            <a:ext cx="932072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46862"/>
          </a:xfrm>
        </p:spPr>
        <p:txBody>
          <a:bodyPr>
            <a:noAutofit/>
          </a:bodyPr>
          <a:lstStyle/>
          <a:p>
            <a:pPr algn="r"/>
            <a:r>
              <a:rPr lang="uk-UA" sz="3600" dirty="0" smtClean="0"/>
              <a:t>Практикум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0"/>
            <a:ext cx="8643998" cy="60722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900" b="1" dirty="0" smtClean="0">
                <a:solidFill>
                  <a:srgbClr val="FFFF00"/>
                </a:solidFill>
              </a:rPr>
              <a:t>І група</a:t>
            </a:r>
            <a:endParaRPr lang="ru-RU" sz="1900" dirty="0" smtClean="0">
              <a:solidFill>
                <a:srgbClr val="FFFF00"/>
              </a:solidFill>
            </a:endParaRPr>
          </a:p>
          <a:p>
            <a:pPr lvl="0"/>
            <a:r>
              <a:rPr lang="uk-UA" sz="1900" dirty="0" smtClean="0">
                <a:solidFill>
                  <a:srgbClr val="FFFF00"/>
                </a:solidFill>
              </a:rPr>
              <a:t>Над лісом пливуть холодні зимові хмари а обабіч тихо шепочуть сніжно-білі берези.</a:t>
            </a:r>
            <a:endParaRPr lang="ru-RU" sz="1900" dirty="0" smtClean="0">
              <a:solidFill>
                <a:srgbClr val="FFFF00"/>
              </a:solidFill>
            </a:endParaRPr>
          </a:p>
          <a:p>
            <a:pPr lvl="0"/>
            <a:r>
              <a:rPr lang="uk-UA" sz="1900" dirty="0" smtClean="0">
                <a:solidFill>
                  <a:srgbClr val="FFFF00"/>
                </a:solidFill>
              </a:rPr>
              <a:t>Мело всю ніч і весь день а за тим зима послала мороз.</a:t>
            </a:r>
            <a:endParaRPr lang="ru-RU" sz="1900" dirty="0" smtClean="0">
              <a:solidFill>
                <a:srgbClr val="FFFF00"/>
              </a:solidFill>
            </a:endParaRPr>
          </a:p>
          <a:p>
            <a:pPr lvl="0"/>
            <a:r>
              <a:rPr lang="uk-UA" sz="1900" dirty="0" smtClean="0">
                <a:solidFill>
                  <a:srgbClr val="FFFF00"/>
                </a:solidFill>
              </a:rPr>
              <a:t>Нарешті навернулося на зиму снігів таки достатньо намело.</a:t>
            </a:r>
            <a:endParaRPr lang="ru-RU" sz="1900" dirty="0" smtClean="0">
              <a:solidFill>
                <a:srgbClr val="FFFF00"/>
              </a:solidFill>
            </a:endParaRPr>
          </a:p>
          <a:p>
            <a:pPr lvl="0"/>
            <a:r>
              <a:rPr lang="uk-UA" sz="1900" dirty="0" smtClean="0">
                <a:solidFill>
                  <a:srgbClr val="FFFF00"/>
                </a:solidFill>
              </a:rPr>
              <a:t>Іній ще з ночі густо вкрив кожну гілочку посріблив очерети й осоку.</a:t>
            </a:r>
            <a:endParaRPr lang="ru-RU" sz="1900" dirty="0" smtClean="0">
              <a:solidFill>
                <a:srgbClr val="FFFF00"/>
              </a:solidFill>
            </a:endParaRPr>
          </a:p>
          <a:p>
            <a:pPr lvl="0"/>
            <a:r>
              <a:rPr lang="uk-UA" sz="1900" dirty="0" smtClean="0">
                <a:solidFill>
                  <a:srgbClr val="FFFF00"/>
                </a:solidFill>
              </a:rPr>
              <a:t>Одягся парк в убрання сніжне туман в алеях </a:t>
            </a:r>
            <a:r>
              <a:rPr lang="uk-UA" sz="1900" dirty="0" err="1" smtClean="0">
                <a:solidFill>
                  <a:srgbClr val="FFFF00"/>
                </a:solidFill>
              </a:rPr>
              <a:t>розіслався</a:t>
            </a:r>
            <a:r>
              <a:rPr lang="uk-UA" sz="1900" dirty="0" smtClean="0">
                <a:solidFill>
                  <a:srgbClr val="FFFF00"/>
                </a:solidFill>
              </a:rPr>
              <a:t> і вітерець угамувавсь.</a:t>
            </a:r>
            <a:endParaRPr lang="ru-RU" sz="19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uk-UA" sz="1900" dirty="0" smtClean="0"/>
              <a:t> </a:t>
            </a:r>
            <a:endParaRPr lang="ru-RU" sz="1900" dirty="0" smtClean="0"/>
          </a:p>
          <a:p>
            <a:pPr>
              <a:buNone/>
            </a:pPr>
            <a:r>
              <a:rPr lang="uk-UA" sz="1900" b="1" dirty="0" smtClean="0">
                <a:solidFill>
                  <a:srgbClr val="00B050"/>
                </a:solidFill>
              </a:rPr>
              <a:t>ІІ група</a:t>
            </a:r>
            <a:endParaRPr lang="ru-RU" sz="1900" dirty="0" smtClean="0">
              <a:solidFill>
                <a:srgbClr val="00B050"/>
              </a:solidFill>
            </a:endParaRPr>
          </a:p>
          <a:p>
            <a:pPr lvl="0"/>
            <a:r>
              <a:rPr lang="uk-UA" sz="1900" dirty="0" smtClean="0">
                <a:solidFill>
                  <a:srgbClr val="00B050"/>
                </a:solidFill>
              </a:rPr>
              <a:t>Вітер стих і чистий сніг сріблом сіяв під блакитним наметом неба.</a:t>
            </a:r>
            <a:endParaRPr lang="ru-RU" sz="1900" dirty="0" smtClean="0">
              <a:solidFill>
                <a:srgbClr val="00B050"/>
              </a:solidFill>
            </a:endParaRPr>
          </a:p>
          <a:p>
            <a:pPr lvl="0"/>
            <a:r>
              <a:rPr lang="uk-UA" sz="1900" dirty="0" smtClean="0">
                <a:solidFill>
                  <a:srgbClr val="00B050"/>
                </a:solidFill>
              </a:rPr>
              <a:t>Спала природа а з неба мірошник сіяв крізь хмари муку.</a:t>
            </a:r>
            <a:endParaRPr lang="ru-RU" sz="1900" dirty="0" smtClean="0">
              <a:solidFill>
                <a:srgbClr val="00B050"/>
              </a:solidFill>
            </a:endParaRPr>
          </a:p>
          <a:p>
            <a:pPr lvl="0"/>
            <a:r>
              <a:rPr lang="uk-UA" sz="1900" dirty="0" smtClean="0">
                <a:solidFill>
                  <a:srgbClr val="00B050"/>
                </a:solidFill>
              </a:rPr>
              <a:t>Вляглась хурделиця в замети збілів мій погляд від снігів.</a:t>
            </a:r>
            <a:endParaRPr lang="ru-RU" sz="1900" dirty="0" smtClean="0">
              <a:solidFill>
                <a:srgbClr val="00B050"/>
              </a:solidFill>
            </a:endParaRPr>
          </a:p>
          <a:p>
            <a:pPr lvl="0"/>
            <a:r>
              <a:rPr lang="uk-UA" sz="1900" dirty="0" smtClean="0">
                <a:solidFill>
                  <a:srgbClr val="00B050"/>
                </a:solidFill>
              </a:rPr>
              <a:t>Лягла зима і білі солов’ї затьохкали холодними вустами.</a:t>
            </a:r>
            <a:endParaRPr lang="ru-RU" sz="1900" dirty="0" smtClean="0">
              <a:solidFill>
                <a:srgbClr val="00B050"/>
              </a:solidFill>
            </a:endParaRPr>
          </a:p>
          <a:p>
            <a:pPr lvl="0"/>
            <a:r>
              <a:rPr lang="uk-UA" sz="1900" dirty="0" smtClean="0">
                <a:solidFill>
                  <a:srgbClr val="00B050"/>
                </a:solidFill>
              </a:rPr>
              <a:t>Лягли сніги тріщать морози блищать замети і прибережні верболози скувало льодом до весни. </a:t>
            </a:r>
            <a:endParaRPr lang="ru-RU" sz="19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uk-UA" sz="1800" dirty="0" smtClean="0">
                <a:solidFill>
                  <a:srgbClr val="00B050"/>
                </a:solidFill>
              </a:rPr>
              <a:t> </a:t>
            </a:r>
            <a:endParaRPr lang="ru-RU" sz="1800" dirty="0" smtClean="0">
              <a:solidFill>
                <a:srgbClr val="00B050"/>
              </a:solidFill>
            </a:endParaRP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32614"/>
          </a:xfrm>
        </p:spPr>
        <p:txBody>
          <a:bodyPr/>
          <a:lstStyle/>
          <a:p>
            <a:pPr algn="r"/>
            <a:r>
              <a:rPr lang="uk-UA" dirty="0" smtClean="0"/>
              <a:t>Творче завдання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0"/>
            <a:ext cx="5786478" cy="1571636"/>
          </a:xfrm>
        </p:spPr>
        <p:txBody>
          <a:bodyPr>
            <a:normAutofit fontScale="47500" lnSpcReduction="20000"/>
          </a:bodyPr>
          <a:lstStyle/>
          <a:p>
            <a:pPr marL="95250" indent="-7938">
              <a:buNone/>
            </a:pPr>
            <a:r>
              <a:rPr lang="uk-UA" sz="5900" i="1" dirty="0" smtClean="0"/>
              <a:t>Росте вона холодною зимою, Росте вона додолу головою,    А тільки сонечко засяє,      Вона заплаче й помирає</a:t>
            </a:r>
            <a:r>
              <a:rPr lang="uk-UA" sz="3600" i="1" dirty="0" smtClean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14546" y="2857496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i="1" dirty="0" smtClean="0"/>
              <a:t>В небі хмара пролітала,</a:t>
            </a:r>
            <a:endParaRPr lang="ru-RU" sz="2800" dirty="0" smtClean="0"/>
          </a:p>
          <a:p>
            <a:pPr>
              <a:buNone/>
            </a:pPr>
            <a:r>
              <a:rPr lang="uk-UA" sz="2800" i="1" dirty="0" smtClean="0"/>
              <a:t>Білий пух порозсипала,</a:t>
            </a:r>
            <a:endParaRPr lang="ru-RU" sz="2800" dirty="0" smtClean="0"/>
          </a:p>
          <a:p>
            <a:pPr>
              <a:buNone/>
            </a:pPr>
            <a:r>
              <a:rPr lang="uk-UA" sz="2800" i="1" dirty="0" smtClean="0"/>
              <a:t>Він на землю міцно ліг,</a:t>
            </a:r>
            <a:endParaRPr lang="ru-RU" sz="2800" i="1" dirty="0" smtClean="0"/>
          </a:p>
          <a:p>
            <a:pPr>
              <a:buNone/>
            </a:pPr>
            <a:r>
              <a:rPr lang="uk-UA" sz="2800" i="1" dirty="0" smtClean="0"/>
              <a:t>Називають його …</a:t>
            </a:r>
            <a:endParaRPr lang="ru-RU" sz="2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4286248" y="5000636"/>
            <a:ext cx="4857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>
              <a:tabLst>
                <a:tab pos="4219575" algn="l"/>
              </a:tabLst>
            </a:pPr>
            <a:r>
              <a:rPr lang="uk-UA" sz="2800" i="1" dirty="0" smtClean="0"/>
              <a:t>Не рубає, не мурує,</a:t>
            </a:r>
            <a:endParaRPr lang="ru-RU" sz="2800" dirty="0" smtClean="0"/>
          </a:p>
          <a:p>
            <a:pPr marL="87313">
              <a:buNone/>
              <a:tabLst>
                <a:tab pos="4219575" algn="l"/>
              </a:tabLst>
            </a:pPr>
            <a:r>
              <a:rPr lang="uk-UA" sz="2800" i="1" dirty="0" smtClean="0"/>
              <a:t>А без рук мости будує.</a:t>
            </a:r>
            <a:endParaRPr lang="ru-RU" sz="2800" dirty="0" smtClean="0"/>
          </a:p>
        </p:txBody>
      </p:sp>
      <p:pic>
        <p:nvPicPr>
          <p:cNvPr id="1026" name="Picture 2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8918" y="2928934"/>
            <a:ext cx="1790428" cy="1785950"/>
          </a:xfrm>
          <a:prstGeom prst="rect">
            <a:avLst/>
          </a:prstGeom>
          <a:noFill/>
        </p:spPr>
      </p:pic>
      <p:pic>
        <p:nvPicPr>
          <p:cNvPr id="7" name="Рисунок 6" descr="Scan10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857232"/>
            <a:ext cx="1439840" cy="2000264"/>
          </a:xfrm>
          <a:prstGeom prst="rect">
            <a:avLst/>
          </a:prstGeom>
        </p:spPr>
      </p:pic>
      <p:pic>
        <p:nvPicPr>
          <p:cNvPr id="8" name="Рисунок 7" descr="Изображение 0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4875595"/>
            <a:ext cx="2643206" cy="1982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32614"/>
          </a:xfrm>
        </p:spPr>
        <p:txBody>
          <a:bodyPr/>
          <a:lstStyle/>
          <a:p>
            <a:pPr algn="r"/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821537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524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720725" algn="l"/>
              </a:tabLst>
            </a:pPr>
            <a:r>
              <a:rPr kumimoji="0" lang="uk-UA" altLang="zh-CN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Повторити  параграф 12.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524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720725" algn="l"/>
              </a:tabLst>
            </a:pPr>
            <a:r>
              <a:rPr kumimoji="0" lang="uk-UA" altLang="zh-CN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З поданих простих речень утворити складні, накреслити їх схеми, зробити синтаксичний розбір одного речення — вправа № 214.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524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720725" algn="l"/>
              </a:tabLst>
            </a:pPr>
            <a:r>
              <a:rPr kumimoji="0" lang="uk-UA" altLang="zh-CN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*Скласти твір-мініатюру за картиною П. Кравчика </a:t>
            </a:r>
            <a:r>
              <a:rPr kumimoji="0" lang="uk-UA" altLang="zh-CN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“Зима</a:t>
            </a:r>
            <a:r>
              <a:rPr kumimoji="0" lang="uk-UA" altLang="zh-CN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 на </a:t>
            </a:r>
            <a:r>
              <a:rPr kumimoji="0" lang="uk-UA" altLang="zh-CN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Поділлі”</a:t>
            </a:r>
            <a:r>
              <a:rPr kumimoji="0" lang="uk-UA" altLang="zh-CN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SimSun"/>
                <a:cs typeface="Times New Roman" pitchFamily="18" charset="0"/>
              </a:rPr>
              <a:t> - сторінка 117</a:t>
            </a:r>
            <a:endParaRPr kumimoji="0" lang="uk-UA" altLang="zh-CN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327</TotalTime>
  <Words>693</Words>
  <Application>Microsoft Office PowerPoint</Application>
  <PresentationFormat>Экран (4:3)</PresentationFormat>
  <Paragraphs>135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Яркая</vt:lpstr>
      <vt:lpstr>Складне речення із сполучниковим та безсполучниковим зв’язком. Кома у складному реченні</vt:lpstr>
      <vt:lpstr>Складне речення з безсполучниковим та сполучниковим зв’язком. Кома між частинами  складного речення</vt:lpstr>
      <vt:lpstr>Бліц — опитування  </vt:lpstr>
      <vt:lpstr>Бліц  - опитування     </vt:lpstr>
      <vt:lpstr>Бліц — опитування  </vt:lpstr>
      <vt:lpstr>Бліц — опитування  </vt:lpstr>
      <vt:lpstr>Бліц — опитування  </vt:lpstr>
      <vt:lpstr>Бліц — опитування</vt:lpstr>
      <vt:lpstr>Взаємоперевірка</vt:lpstr>
      <vt:lpstr>Робота в групах</vt:lpstr>
      <vt:lpstr>Робота в групах  </vt:lpstr>
      <vt:lpstr>Перевірка</vt:lpstr>
      <vt:lpstr>Склади речення</vt:lpstr>
      <vt:lpstr>“Зайве” речення </vt:lpstr>
      <vt:lpstr>Робота над текстом</vt:lpstr>
      <vt:lpstr>Практикум</vt:lpstr>
      <vt:lpstr>Практикум</vt:lpstr>
      <vt:lpstr>Творче завдання</vt:lpstr>
      <vt:lpstr>Домашнє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Складне речення з сполучниковим табезсполучниковим зв’язком. Кома у складному реченні</dc:title>
  <cp:lastModifiedBy>User</cp:lastModifiedBy>
  <cp:revision>13</cp:revision>
  <dcterms:modified xsi:type="dcterms:W3CDTF">2021-12-26T13:30:41Z</dcterms:modified>
</cp:coreProperties>
</file>