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4504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645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3280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371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1822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1346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151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8478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4930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774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1521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00E75-6275-4699-BB74-948BDF5C8A7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EE4A-D306-40F8-9648-CE73F5AC0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661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8" y="-2880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87824" y="3064285"/>
            <a:ext cx="5760640" cy="2919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784860" algn="l"/>
              </a:tabLst>
            </a:pPr>
            <a:r>
              <a:rPr lang="uk-UA" sz="3200" b="1" i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Складносурядне речення, його будова й засоби зв’язку між частинами.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784860" algn="l"/>
              </a:tabLst>
            </a:pPr>
            <a:r>
              <a:rPr lang="uk-UA" sz="1400" b="1" dirty="0" smtClean="0"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784860" algn="l"/>
              </a:tabLst>
            </a:pPr>
            <a:r>
              <a:rPr lang="uk-UA" sz="1400" b="1" dirty="0" smtClean="0">
                <a:latin typeface="Times New Roman"/>
                <a:ea typeface="Calibri"/>
                <a:cs typeface="Times New Roman"/>
              </a:rPr>
              <a:t>Вчитель української мови та літератури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784860" algn="l"/>
              </a:tabLst>
            </a:pPr>
            <a:r>
              <a:rPr lang="uk-UA" sz="1400" b="1" dirty="0" smtClean="0"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331460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5" y="3244334"/>
            <a:ext cx="45758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effectLst/>
                <a:latin typeface="Times New Roman"/>
                <a:ea typeface="Calibri"/>
              </a:rPr>
              <a:t>Я- особистість відкрита </a:t>
            </a:r>
            <a:endParaRPr lang="uk-UA" sz="2800" dirty="0"/>
          </a:p>
        </p:txBody>
      </p:sp>
      <p:sp>
        <p:nvSpPr>
          <p:cNvPr id="3" name="Стрелка вправо с вырезом 2"/>
          <p:cNvSpPr/>
          <p:nvPr/>
        </p:nvSpPr>
        <p:spPr>
          <a:xfrm>
            <a:off x="6516216" y="3282922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Стрелка вверх 3"/>
          <p:cNvSpPr/>
          <p:nvPr/>
        </p:nvSpPr>
        <p:spPr>
          <a:xfrm>
            <a:off x="6229479" y="2304514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елка вниз 4"/>
          <p:cNvSpPr/>
          <p:nvPr/>
        </p:nvSpPr>
        <p:spPr>
          <a:xfrm>
            <a:off x="6229479" y="374585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670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984" y="-466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4" y="418384"/>
            <a:ext cx="5976664" cy="5056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                               </a:t>
            </a:r>
            <a:r>
              <a:rPr lang="uk-UA" sz="3200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Гра «Так чи ні».</a:t>
            </a:r>
            <a:endParaRPr lang="ru-RU" sz="3200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Речення – це слово або група слів, зв’язаних за змістом.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За метою висловлювання речення поділяються на дві групи: сполучникові, прості. 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Речення за будовою поділяються на прості та складні.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Просте речення має в своєму складі одну граматичну основу, виражену сполученням підмета й присудка або лише одним головним членом.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До граматичних основ відносимо: додаток, обставина, означення.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Складним називають речення, утворене з двох або більше простих речень, об’єднаних в одне ціле змістом, інтонацією, за допомогою сполучників і без них.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8662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1312267"/>
            <a:ext cx="5688632" cy="4311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7. Складні речення поділяються на сполучникові та безсполучникові.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8. За допомогою прийменників можуть поєднуватися частини складного речення.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9. Чи можуть частини безсполучникові речення поєднуватися сполучниками?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10. За способами зв’язку складні речення поділяються на складносурядні та складнопідрядні.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11. Відшуміло літо. – складне речення.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12. Чи то я заспівав, чи то мною земля заспівала? – складне речення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26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32448" y="2203793"/>
            <a:ext cx="5139951" cy="2817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ВІДПОВІДІ: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Так                                                   7. Так</a:t>
            </a:r>
            <a:endParaRPr lang="uk-UA" sz="2000" dirty="0" smtClean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Ні                                                    8.  Ні</a:t>
            </a:r>
            <a:endParaRPr lang="uk-UA" sz="2000" dirty="0" smtClean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Так                                                  9.  Ні</a:t>
            </a:r>
            <a:endParaRPr lang="uk-UA" sz="2000" dirty="0" smtClean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Так                                                  10. Так</a:t>
            </a:r>
            <a:endParaRPr lang="uk-UA" sz="2000" dirty="0" smtClean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Ні                                                    11. Ні</a:t>
            </a:r>
            <a:endParaRPr lang="uk-UA" sz="2000" dirty="0" smtClean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Так                                                   12.  Так</a:t>
            </a:r>
            <a:endParaRPr lang="uk-UA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669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32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94672" y="3223559"/>
            <a:ext cx="572464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2331720" algn="l"/>
              </a:tabLst>
            </a:pPr>
            <a:r>
              <a:rPr lang="uk-UA" sz="4000" u="sng" dirty="0" smtClean="0">
                <a:effectLst/>
                <a:latin typeface="Times New Roman"/>
                <a:ea typeface="Calibri"/>
                <a:cs typeface="Times New Roman"/>
              </a:rPr>
              <a:t>Гра «</a:t>
            </a:r>
            <a:r>
              <a:rPr lang="uk-UA" sz="4000" u="sng" dirty="0" err="1" smtClean="0">
                <a:effectLst/>
                <a:latin typeface="Times New Roman"/>
                <a:ea typeface="Calibri"/>
                <a:cs typeface="Times New Roman"/>
              </a:rPr>
              <a:t>Дешифрувальник</a:t>
            </a:r>
            <a:r>
              <a:rPr lang="uk-UA" sz="4000" u="sng" dirty="0" smtClean="0">
                <a:effectLst/>
                <a:latin typeface="Times New Roman"/>
                <a:ea typeface="Calibri"/>
                <a:cs typeface="Times New Roman"/>
              </a:rPr>
              <a:t>».</a:t>
            </a:r>
            <a:r>
              <a:rPr lang="uk-UA" u="heavy" dirty="0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5694770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801052"/>
              </p:ext>
            </p:extLst>
          </p:nvPr>
        </p:nvGraphicFramePr>
        <p:xfrm>
          <a:off x="3491882" y="3617913"/>
          <a:ext cx="3960440" cy="490728"/>
        </p:xfrm>
        <a:graphic>
          <a:graphicData uri="http://schemas.openxmlformats.org/drawingml/2006/table">
            <a:tbl>
              <a:tblPr firstRow="1" firstCol="1" bandRow="1"/>
              <a:tblGrid>
                <a:gridCol w="552323"/>
                <a:gridCol w="579460"/>
                <a:gridCol w="565891"/>
                <a:gridCol w="565093"/>
                <a:gridCol w="565891"/>
                <a:gridCol w="565891"/>
                <a:gridCol w="565891"/>
              </a:tblGrid>
              <a:tr h="243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833429"/>
              </p:ext>
            </p:extLst>
          </p:nvPr>
        </p:nvGraphicFramePr>
        <p:xfrm>
          <a:off x="2915816" y="2060848"/>
          <a:ext cx="5616623" cy="864098"/>
        </p:xfrm>
        <a:graphic>
          <a:graphicData uri="http://schemas.openxmlformats.org/drawingml/2006/table">
            <a:tbl>
              <a:tblPr firstRow="1" firstCol="1" bandRow="1"/>
              <a:tblGrid>
                <a:gridCol w="409026"/>
                <a:gridCol w="409026"/>
                <a:gridCol w="409026"/>
                <a:gridCol w="395528"/>
                <a:gridCol w="394942"/>
                <a:gridCol w="430724"/>
                <a:gridCol w="426587"/>
                <a:gridCol w="368006"/>
                <a:gridCol w="408439"/>
                <a:gridCol w="408439"/>
                <a:gridCol w="409026"/>
                <a:gridCol w="382618"/>
                <a:gridCol w="382618"/>
                <a:gridCol w="382618"/>
              </a:tblGrid>
              <a:tr h="4320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533525" y="36179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266429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7524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71800" y="2681616"/>
            <a:ext cx="5904656" cy="1423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000" i="1" dirty="0" smtClean="0">
                <a:effectLst/>
                <a:latin typeface="Times New Roman"/>
                <a:ea typeface="Calibri"/>
                <a:cs typeface="Times New Roman"/>
              </a:rPr>
              <a:t>Записати речення, підкреслити граматичні основи.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Усе іде, але не все минає над берегами вічної ріки.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9113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1661850"/>
            <a:ext cx="5688632" cy="342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Складносурядне речення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– це складне речення, яке має рівноправні частини, поєднані сполучником сурядності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У складносурядному реченні не можна визначити н</a:t>
            </a: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і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головної, ні підрядної частини, а отже, не можна поставити питання від однієї частини до іншої. Засобами зв’язку між частинами складносурядного речення є сурядні сполучники.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905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Світ української мови та літератури: 05.05.2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836712"/>
            <a:ext cx="6726163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94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834444"/>
            <a:ext cx="5760640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b="1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Переписати речення, вставляючи  на місці крапок пропущені букви. Визначити, якими сполучниками поєднуються між собою частини речень. Підкреслити граматичні основи речень.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   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С..ніє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угорі ласкаве небо. а в ньому знов курличуть журавлі (М. Волощук). Чи ти вночі зітхаєш надворі, а чи  то 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вер..снева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ніч зітхає… Чи ти вночі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вм..ваєшся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слізьми,  чи ніч взялась виплакувати очі (Є.Гуцало). Шпаки -  це імітатори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в..селі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. То іволга у пісні їх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дзв..нить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, то хлопчик, друзів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кл..чучи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св..стить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то соловейко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ро..с..пає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трелі, то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кол..со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немазане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скр..пить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(М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.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Рильський). Чи ти мій сон, чи то моя уява? (Л.Костенко).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626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3808" y="675169"/>
            <a:ext cx="5904656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b="1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Об’єднайте прості речення у складні, використовуючи сполучники сурядності, і запишіть відновленні речення.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 ранки цвітуть перламутром. Падають вранішні зорі в туман дальнього бору (М. Хвильовий).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2. Мені війнула в очі сивина. Я нічого не везу додому (Д. Павличко).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3. Я принесу тобі свою надію. Подарую смуток і біду (В. Симоненко).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4. Верхів’я дерев тісно спліталися. Сонячні промені не досягли землі. Внизу стояли прохолодні зеленкуваті сутінки (А. Малишко).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 5.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Тільки  невсипуще море бурхає десь здалеку. Зорі тремтять  у нічній прохолоді (М. Коцюбинський).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2864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1790090"/>
            <a:ext cx="5688632" cy="419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Перепишіть прислів’я. Замість крапок уставте пропущені сполучники сурядності.</a:t>
            </a:r>
            <a:endParaRPr lang="ru-RU" sz="20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1.Життя не має ціни, …воля дорожча за життя. 2. … розумне </a:t>
            </a:r>
            <a:r>
              <a:rPr lang="uk-UA" sz="24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казать</a:t>
            </a:r>
            <a:r>
              <a:rPr lang="uk-UA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… зовсім мовчать. 3. Один засіває поле, … інший збирає плоди. 4. Коріння навчання гірке, … плід його солодкий. 5. Язик має й коняка, … вона не </a:t>
            </a:r>
            <a:r>
              <a:rPr lang="uk-UA" sz="24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балака</a:t>
            </a:r>
            <a:r>
              <a:rPr lang="uk-UA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. 6. … </a:t>
            </a:r>
            <a:r>
              <a:rPr lang="uk-UA" sz="2400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печи</a:t>
            </a:r>
            <a:r>
              <a:rPr lang="uk-UA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пиріжки, … не прийдуть дружки. 7. Ви мовчіть, …ми будемо підтакувати.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5184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3000165"/>
            <a:ext cx="5328592" cy="1353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На уроці я дізнався про…</a:t>
            </a:r>
            <a:endParaRPr lang="ru-RU" sz="3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- Тепер я можу…</a:t>
            </a:r>
            <a:endParaRPr lang="ru-RU" sz="3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819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87824" y="3000165"/>
            <a:ext cx="5256584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i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Домашнє завдання:</a:t>
            </a:r>
            <a:endParaRPr lang="ru-RU" sz="36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Параграф 14, вправа 7.</a:t>
            </a:r>
            <a:endParaRPr lang="ru-RU" sz="3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3659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52736"/>
            <a:ext cx="5688632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5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669</Words>
  <Application>Microsoft Office PowerPoint</Application>
  <PresentationFormat>Экран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6</cp:revision>
  <dcterms:created xsi:type="dcterms:W3CDTF">2023-10-19T16:26:10Z</dcterms:created>
  <dcterms:modified xsi:type="dcterms:W3CDTF">2023-10-19T17:24:42Z</dcterms:modified>
</cp:coreProperties>
</file>