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177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89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289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59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852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556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753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125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562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80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757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614A5-71B1-4F2D-A1AC-FE575A788676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CFBD4-C2CF-49F7-BE34-AF80BD6A53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2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2725" y="511278"/>
            <a:ext cx="10038734" cy="5791200"/>
          </a:xfrm>
        </p:spPr>
        <p:txBody>
          <a:bodyPr>
            <a:normAutofit/>
          </a:bodyPr>
          <a:lstStyle/>
          <a:p>
            <a:pPr algn="l"/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Вітаю всіх цього жовтневого дня на </a:t>
            </a:r>
            <a:r>
              <a:rPr lang="uk-UA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української мови.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ми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станемо учасниками  </a:t>
            </a:r>
            <a:r>
              <a:rPr lang="uk-UA" sz="3600" b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солодкого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уроку. 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гадаємо імена й </a:t>
            </a:r>
            <a:r>
              <a:rPr lang="uk-UA" sz="3600" b="1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звища героїв повісті-казки </a:t>
            </a:r>
            <a:r>
              <a:rPr lang="uk-UA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Роальда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Дала «Чарлі й шоколадна фабрика» і разом із ними…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скуштуємо </a:t>
            </a:r>
            <a:r>
              <a:rPr lang="uk-UA" sz="3600" b="1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смачного шоколаду. 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головне -  здобудемо </a:t>
            </a:r>
            <a:r>
              <a:rPr lang="uk-UA" sz="3600" b="1" u="sng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</a:t>
            </a:r>
            <a:r>
              <a:rPr lang="uk-UA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міцні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знання про…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 flipH="1">
            <a:off x="7776857" y="1875560"/>
            <a:ext cx="733647" cy="75491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022559" y="2910350"/>
            <a:ext cx="875070" cy="688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134154" y="2910350"/>
            <a:ext cx="691116" cy="6882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285690" y="4356948"/>
            <a:ext cx="818707" cy="6485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582094" y="4859079"/>
            <a:ext cx="797442" cy="66985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99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3560" y="422787"/>
            <a:ext cx="10390239" cy="5754176"/>
          </a:xfrm>
        </p:spPr>
        <p:txBody>
          <a:bodyPr/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endParaRPr lang="uk-UA" sz="4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Двадцять </a:t>
            </a:r>
            <a:r>
              <a:rPr lang="uk-UA" sz="4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перше жовтня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uk-UA" sz="4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Класна </a:t>
            </a:r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робота</a:t>
            </a:r>
          </a:p>
          <a:p>
            <a:pPr marL="0" indent="0" algn="ctr">
              <a:buNone/>
            </a:pPr>
            <a:r>
              <a:rPr lang="uk-UA" sz="4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имова </a:t>
            </a:r>
            <a:r>
              <a:rPr lang="uk-UA" sz="4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написання префіксів</a:t>
            </a:r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uk-UA" sz="4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пре-, при-, </a:t>
            </a:r>
            <a:r>
              <a:rPr lang="uk-UA" sz="4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прі-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344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91613"/>
            <a:ext cx="10515600" cy="5685350"/>
          </a:xfrm>
        </p:spPr>
        <p:txBody>
          <a:bodyPr>
            <a:normAutofit/>
          </a:bodyPr>
          <a:lstStyle/>
          <a:p>
            <a:endParaRPr lang="uk-UA" sz="3600" dirty="0" smtClean="0"/>
          </a:p>
          <a:p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Корінь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це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Лексичне значення слова виражає … </a:t>
            </a:r>
            <a:endParaRPr lang="uk-UA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Спільнокореневими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r>
              <a:rPr lang="uk-UA" sz="36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закінчення в слові «шоколад» </a:t>
            </a:r>
            <a:endParaRPr lang="uk-UA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Добери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спільнокореневе до слова «шоколад», використавши суфікс </a:t>
            </a:r>
            <a:endParaRPr lang="uk-UA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Префікс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це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25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Чарли и шоколадная фабрика Вилли Вонка Чарли Бакет Вонка Бар Фиолетовый  Борегард, Вилли Вонка, микрофон, фильм, струнный инструмент png | PNGWi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38" y="278015"/>
            <a:ext cx="4254961" cy="250771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103629" y="138223"/>
            <a:ext cx="6772938" cy="2950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1F4E7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 -  = ДУЖЕ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ВКАЗУЄ НА ЗБІЛЬШЕНУ ОЗНАКУ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СОЛОДКИЙ = ДУЖЕ СОЛОДКИЙ;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МУДРИЙ = ДУЖЕ МУДРИЙ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7038" y="2913322"/>
            <a:ext cx="5966804" cy="394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686560" algn="ctr"/>
                <a:tab pos="2260600" algn="l"/>
              </a:tabLst>
            </a:pPr>
            <a:r>
              <a:rPr lang="uk-UA" sz="2400" b="1" dirty="0">
                <a:solidFill>
                  <a:srgbClr val="1F4E7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ПРИ- 	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86560" algn="ctr"/>
                <a:tab pos="2260600" algn="l"/>
              </a:tabLst>
            </a:pPr>
            <a:r>
              <a:rPr lang="uk-UA" sz="2400" b="1" dirty="0">
                <a:solidFill>
                  <a:srgbClr val="1F4E7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(у дієсловах)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686560" algn="ctr"/>
                <a:tab pos="2260600" algn="l"/>
              </a:tabLst>
            </a:pPr>
            <a:r>
              <a:rPr lang="uk-UA" sz="2400" b="1" dirty="0">
                <a:solidFill>
                  <a:srgbClr val="1F4E7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ПРИБЛИЖЕННЯ         </a:t>
            </a:r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БІГТИ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ПРИЄДНАННЯ            </a:t>
            </a:r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КЛЕЇТИ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НЕПОВНА ДІЯ             </a:t>
            </a:r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СПІВУВАТИ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НЕПОВНА ОЗНАКА    </a:t>
            </a:r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МОРОЖЕНИЙ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                  </a:t>
            </a:r>
            <a:r>
              <a:rPr lang="uk-UA" sz="2400" b="1" u="sng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</a:t>
            </a:r>
            <a:r>
              <a:rPr lang="uk-UA" sz="2400" dirty="0">
                <a:solidFill>
                  <a:srgbClr val="833C0B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ДБАТИ</a:t>
            </a:r>
            <a:endParaRPr lang="ru-RU" sz="2400" dirty="0"/>
          </a:p>
        </p:txBody>
      </p:sp>
      <p:graphicFrame>
        <p:nvGraphicFramePr>
          <p:cNvPr id="9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8364543"/>
              </p:ext>
            </p:extLst>
          </p:nvPr>
        </p:nvGraphicFramePr>
        <p:xfrm>
          <a:off x="5996763" y="3359888"/>
          <a:ext cx="5475766" cy="33279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75766">
                  <a:extLst>
                    <a:ext uri="{9D8B030D-6E8A-4147-A177-3AD203B41FA5}">
                      <a16:colId xmlns:a16="http://schemas.microsoft.com/office/drawing/2014/main" val="3224477140"/>
                    </a:ext>
                  </a:extLst>
                </a:gridCol>
              </a:tblGrid>
              <a:tr h="332799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3600" dirty="0">
                          <a:effectLst/>
                        </a:rPr>
                        <a:t>ПРІЗВИЩЕ</a:t>
                      </a:r>
                      <a:endParaRPr lang="ru-RU" sz="3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3600" dirty="0">
                          <a:effectLst/>
                        </a:rPr>
                        <a:t>                                                                                            </a:t>
                      </a:r>
                      <a:r>
                        <a:rPr lang="uk-UA" sz="3600" dirty="0" smtClean="0">
                          <a:effectLst/>
                        </a:rPr>
                        <a:t>ПРІЗВИСЬКО   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3600" dirty="0" smtClean="0">
                          <a:effectLst/>
                        </a:rPr>
                        <a:t>                  ПРІРВА</a:t>
                      </a:r>
                      <a:endParaRPr lang="ru-RU" sz="3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4000" dirty="0">
                          <a:effectLst/>
                        </a:rPr>
                        <a:t> </a:t>
                      </a:r>
                      <a:endParaRPr lang="ru-RU" sz="4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005014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06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1123790" y="3361957"/>
            <a:ext cx="1190641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0" i="0" u="none" strike="noStrike" cap="none" normalizeH="0" baseline="0" smtClean="0">
                <a:ln>
                  <a:noFill/>
                </a:ln>
                <a:solidFill>
                  <a:srgbClr val="833C0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ПРІРВА</a:t>
            </a:r>
            <a:r>
              <a:rPr kumimoji="0" lang="ru-RU" alt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46028" y="839973"/>
            <a:ext cx="9920177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  <a:tabLst>
                <a:tab pos="5385435" algn="l"/>
              </a:tabLst>
            </a:pPr>
            <a:r>
              <a:rPr lang="uk-UA" sz="4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Вибірковий </a:t>
            </a:r>
            <a:r>
              <a:rPr lang="uk-UA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диктант</a:t>
            </a:r>
          </a:p>
          <a:p>
            <a:pPr algn="ctr">
              <a:lnSpc>
                <a:spcPct val="107000"/>
              </a:lnSpc>
              <a:spcAft>
                <a:spcPts val="0"/>
              </a:spcAft>
              <a:tabLst>
                <a:tab pos="5385435" algn="l"/>
              </a:tabLst>
            </a:pPr>
            <a:endParaRPr lang="ru-RU" sz="4800" b="1" dirty="0" smtClean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tabLst>
                <a:tab pos="5385435" algn="l"/>
              </a:tabLst>
            </a:pPr>
            <a:r>
              <a:rPr lang="uk-UA" sz="48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Прізвище, </a:t>
            </a:r>
            <a:r>
              <a:rPr lang="uk-UA" sz="4800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премаленька</a:t>
            </a:r>
            <a:r>
              <a:rPr lang="uk-UA" sz="48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пребагато, придбати, присихали, притискався</a:t>
            </a:r>
            <a:r>
              <a:rPr lang="uk-UA" sz="48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800" dirty="0" smtClean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388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6056" y="478465"/>
            <a:ext cx="10747744" cy="5698498"/>
          </a:xfrm>
        </p:spPr>
        <p:txBody>
          <a:bodyPr/>
          <a:lstStyle/>
          <a:p>
            <a:pPr marL="0" indent="0" algn="ctr">
              <a:buNone/>
            </a:pPr>
            <a:r>
              <a:rPr lang="uk-UA" b="1" u="sng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Енергізатор</a:t>
            </a:r>
            <a:r>
              <a:rPr lang="uk-UA" b="1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«Австралійський дощ»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Послухаємо, як піднявся вітер (ведучий тре долоні).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 накрапати дощ (клацання пальцями).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Дощ посилюється (почергове плескання долонями по плечах).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Починається справжня злива (плескання по стегнах).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ось і град та  справжня буря (тупіт ногами).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 що це? Буря стихає (плескання по стегнах).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Дощ стихає (плескання долонями по плечах).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 рідкі краплі падають на землю (клацання пальцями)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Тихий шелест вітру (потирання долонь).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Ура! Сонце! (руки догори).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299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7186" y="1229032"/>
            <a:ext cx="10016613" cy="49479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 конструювання</a:t>
            </a:r>
            <a:r>
              <a:rPr lang="uk-UA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uk-UA" sz="4800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48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превелика</a:t>
            </a:r>
            <a:r>
              <a:rPr lang="uk-UA" sz="48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пречудова, приваблювала, </a:t>
            </a:r>
            <a:r>
              <a:rPr lang="uk-UA" sz="48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прислав, </a:t>
            </a:r>
            <a:r>
              <a:rPr lang="uk-UA" sz="48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приїхати, прибадьорилися.</a:t>
            </a:r>
            <a:endParaRPr lang="ru-RU" sz="4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61862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882502"/>
            <a:ext cx="10730023" cy="52944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Буктрейлер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(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від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англ. </a:t>
            </a:r>
            <a:r>
              <a:rPr lang="en-US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book – 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книга, англ. </a:t>
            </a:r>
            <a:r>
              <a:rPr lang="en-US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trailer – 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тягач,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причіп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) – короткий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відеоролик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за мотивами книги,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кліп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по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книзі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endParaRPr lang="ru-RU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Буктрейлер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покликаний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просувати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книгу,  </a:t>
            </a:r>
            <a:r>
              <a:rPr lang="ru-RU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сприятидоведенню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її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змісту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до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читача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залишити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слід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у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його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свідомості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. </a:t>
            </a:r>
            <a:endParaRPr lang="ru-RU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Водночас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він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має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інтригувати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, 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викликати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  </a:t>
            </a:r>
            <a:r>
              <a:rPr lang="ru-RU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бажання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самостійно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прочитати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книгу.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63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46298"/>
            <a:ext cx="10515600" cy="5230665"/>
          </a:xfrm>
        </p:spPr>
        <p:txBody>
          <a:bodyPr numCol="1"/>
          <a:lstStyle/>
          <a:p>
            <a:pPr marL="0" indent="0">
              <a:buNone/>
            </a:pP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 algn="ctr">
              <a:buNone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Фонетична п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ятихвилинка</a:t>
            </a:r>
            <a:endParaRPr lang="uk-UA" sz="36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36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Приправивши      </a:t>
            </a:r>
            <a:r>
              <a:rPr lang="ru-RU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р и </a:t>
            </a:r>
            <a:r>
              <a:rPr lang="uk-UA" sz="4000" i="1" baseline="30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 р </a:t>
            </a:r>
            <a:r>
              <a:rPr lang="uk-UA" sz="40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и </a:t>
            </a:r>
            <a:r>
              <a:rPr lang="uk-UA" sz="4000" i="1" baseline="30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 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пригоди               </a:t>
            </a:r>
            <a:r>
              <a:rPr lang="ru-RU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р и </a:t>
            </a:r>
            <a:r>
              <a:rPr lang="uk-UA" sz="4000" i="1" baseline="30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uk-UA" sz="4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 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391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4520" y="680484"/>
            <a:ext cx="10269279" cy="54964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0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Помилки допущено в словах: </a:t>
            </a:r>
            <a:endParaRPr lang="uk-UA" sz="4000" b="1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пристару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4000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притовстий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4000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прекупив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4000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призвище</a:t>
            </a: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>
              <a:buNone/>
            </a:pPr>
            <a:r>
              <a:rPr lang="uk-UA" sz="4000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пребадьорилися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605515" y="1467293"/>
            <a:ext cx="396000" cy="50400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605516" y="2073349"/>
            <a:ext cx="432000" cy="62732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605516" y="2743200"/>
            <a:ext cx="540000" cy="74427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605516" y="3508744"/>
            <a:ext cx="432000" cy="478465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605516" y="4093535"/>
            <a:ext cx="432000" cy="64858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243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262563"/>
          </a:xfrm>
        </p:spPr>
        <p:txBody>
          <a:bodyPr/>
          <a:lstStyle/>
          <a:p>
            <a:pPr marL="0" indent="0">
              <a:buNone/>
            </a:pPr>
            <a:r>
              <a:rPr lang="uk-UA" sz="4000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тестових </a:t>
            </a:r>
            <a:r>
              <a:rPr lang="uk-UA" sz="40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</a:t>
            </a:r>
            <a:r>
              <a:rPr lang="uk-UA" sz="4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k-UA" sz="4000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1Г </a:t>
            </a: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2Б </a:t>
            </a: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3В</a:t>
            </a:r>
          </a:p>
          <a:p>
            <a:pPr marL="0" indent="0">
              <a:buNone/>
            </a:pPr>
            <a:r>
              <a:rPr lang="uk-UA" sz="40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4В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74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Вивчити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написання префіксів пре-, при-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lvl="0" indent="0">
              <a:buNone/>
            </a:pP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прі-.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ПРИгадати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ПРЕцікаву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історію про  героя на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buNone/>
            </a:pP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36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ПРІзвище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Глуп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який провалився в </a:t>
            </a:r>
            <a:r>
              <a:rPr lang="uk-UA" sz="36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ПРІрву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Шоколадної 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ріки. Письмово переказати епізод </a:t>
            </a:r>
            <a:endParaRPr lang="uk-UA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</a:t>
            </a:r>
            <a:r>
              <a:rPr lang="uk-UA" sz="36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5-6 речень).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749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294</Words>
  <Application>Microsoft Office PowerPoint</Application>
  <PresentationFormat>Широкоэкранный</PresentationFormat>
  <Paragraphs>76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Вітаю всіх цього жовтневого дня на уроці української мови. Сьогодні ми станемо учасниками  пресолодкого уроку.  Пригадаємо імена й прізвища героїв повісті-казки Роальда Дала «Чарлі й шоколадна фабрика» і разом із ними… скуштуємо пресмачного шоколаду.  А головне -  здобудемо преміцні знання про…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Вітаю всіх цього жовтневого дня на уроці української мови. Сьогодні ми станемо учасниками  пресолодкого уроку.  Пригадаємо імена й прізвища героїв повісті-казки Роальда Дала «Чарлі й шоколадна фабрика» і разом із ними… скуштуємо пресмачного шоколаду.  А головне -  здобудемо преміцні знання про… </dc:title>
  <dc:creator>Пользователь Windows</dc:creator>
  <cp:lastModifiedBy>Пользователь Windows</cp:lastModifiedBy>
  <cp:revision>8</cp:revision>
  <dcterms:created xsi:type="dcterms:W3CDTF">2021-10-20T14:18:33Z</dcterms:created>
  <dcterms:modified xsi:type="dcterms:W3CDTF">2021-10-20T18:50:53Z</dcterms:modified>
</cp:coreProperties>
</file>