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58" r:id="rId3"/>
    <p:sldId id="261" r:id="rId4"/>
    <p:sldId id="262" r:id="rId5"/>
    <p:sldId id="259" r:id="rId6"/>
    <p:sldId id="260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48"/>
    <a:srgbClr val="FCA188"/>
    <a:srgbClr val="F5325E"/>
    <a:srgbClr val="FFE49C"/>
    <a:srgbClr val="F67266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" name="Заголовок 1"/>
          <p:cNvSpPr>
            <a:spLocks noGrp="1"/>
          </p:cNvSpPr>
          <p:nvPr>
            <p:ph type="ctrTitle"/>
          </p:nvPr>
        </p:nvSpPr>
        <p:spPr>
          <a:xfrm>
            <a:off x="2315122" y="1745709"/>
            <a:ext cx="4667398" cy="1876607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Займенник</a:t>
            </a:r>
            <a:endParaRPr lang="ru-RU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90015" y="3531970"/>
            <a:ext cx="3517612" cy="485870"/>
          </a:xfrm>
        </p:spPr>
        <p:txBody>
          <a:bodyPr>
            <a:noAutofit/>
          </a:bodyPr>
          <a:lstStyle/>
          <a:p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Загальне значення, морфологічні ознаки, синтаксична роль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0159" y="1867674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uk-UA" sz="2400" b="1" u="sng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Мета: </a:t>
            </a:r>
            <a:r>
              <a:rPr lang="uk-UA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повторити й поглибити знання учнів про займенник як частину мови, його </a:t>
            </a:r>
            <a:r>
              <a:rPr lang="uk-UA" sz="2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значенння</a:t>
            </a:r>
            <a:r>
              <a:rPr lang="uk-UA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, морфологічні ознаки й синтаксичну роль; формувати вміння знаходити займенники в тексті, з</a:t>
            </a:r>
            <a:r>
              <a:rPr lang="en-US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’</a:t>
            </a:r>
            <a:r>
              <a:rPr lang="uk-UA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ясувати, які існують розряди займенників за значенням; сприяти розвиткові творчого мислення, </a:t>
            </a:r>
            <a:r>
              <a:rPr lang="uk-UA" sz="2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пам</a:t>
            </a:r>
            <a:r>
              <a:rPr lang="en-US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’</a:t>
            </a:r>
            <a:r>
              <a:rPr lang="uk-UA" sz="2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яті, творчої уяви; поглиблювати й розширювати знання дітей про вплив людини на природу; виховувати чуйне ставлення до природи, плекати бажання берегти її красу.</a:t>
            </a:r>
            <a:endParaRPr lang="uk-UA" b="1" dirty="0">
              <a:latin typeface="Philosopher" panose="02000503000000020004" pitchFamily="2" charset="-52"/>
            </a:endParaRP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gray">
          <a:xfrm rot="3419336">
            <a:off x="388503" y="2160378"/>
            <a:ext cx="479425" cy="520700"/>
          </a:xfrm>
          <a:prstGeom prst="rect">
            <a:avLst/>
          </a:prstGeom>
          <a:gradFill rotWithShape="1">
            <a:gsLst>
              <a:gs pos="0">
                <a:srgbClr val="006699"/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6699"/>
            </a:extrusionClr>
            <a:contourClr>
              <a:srgbClr val="0066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22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2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36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360" fill="hold">
                                          <p:stCondLst>
                                            <p:cond delay="7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360" fill="hold">
                                          <p:stCondLst>
                                            <p:cond delay="10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360" fill="hold">
                                          <p:stCondLst>
                                            <p:cond delay="14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1" animBg="1"/>
      <p:bldP spid="5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061" y="0"/>
            <a:ext cx="6549916" cy="1100882"/>
          </a:xfrm>
        </p:spPr>
        <p:txBody>
          <a:bodyPr/>
          <a:lstStyle/>
          <a:p>
            <a:pPr algn="ctr"/>
            <a:r>
              <a:rPr lang="uk-UA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Робота за текстом</a:t>
            </a:r>
            <a:endParaRPr lang="uk-UA" dirty="0">
              <a:latin typeface="Philosopher" panose="02000503000000020004" pitchFamily="2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8372" y="900714"/>
            <a:ext cx="8557392" cy="5636720"/>
          </a:xfrm>
        </p:spPr>
        <p:txBody>
          <a:bodyPr>
            <a:normAutofit lnSpcReduction="1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indent="0">
              <a:buNone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101600">
                    <a:srgbClr val="FFE49C">
                      <a:alpha val="60000"/>
                    </a:srgbClr>
                  </a:glow>
                </a:effectLst>
              </a:rPr>
              <a:t>  </a:t>
            </a: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Густим лісом ішли двоє подорожніх – Дідусь і Онук. Була спека, подорожнім хотілося пити.</a:t>
            </a:r>
          </a:p>
          <a:p>
            <a:pPr marL="0" indent="0">
              <a:buNone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  Нарешті </a:t>
            </a:r>
            <a:r>
              <a:rPr lang="uk-UA" b="1" i="1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вони</a:t>
            </a: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 прийшли до струмка. Тихо дзюрчала холодна вода. Подорожні нахилилися, напилися. Дідусь сказав:</a:t>
            </a:r>
          </a:p>
          <a:p>
            <a:pPr>
              <a:buFontTx/>
              <a:buChar char="-"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Спасибі тобі, струмочок.</a:t>
            </a:r>
          </a:p>
          <a:p>
            <a:pPr marL="0" indent="0">
              <a:buNone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Онук посміхнувся.</a:t>
            </a:r>
          </a:p>
          <a:p>
            <a:pPr>
              <a:buFontTx/>
              <a:buChar char="-"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Чому </a:t>
            </a:r>
            <a:r>
              <a:rPr lang="uk-UA" b="1" i="1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ти</a:t>
            </a: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 посміхаєшся, Онуку? – спитав Дідусь.</a:t>
            </a:r>
          </a:p>
          <a:p>
            <a:pPr>
              <a:buFontTx/>
              <a:buChar char="-"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Навіщо </a:t>
            </a:r>
            <a:r>
              <a:rPr lang="uk-UA" b="1" i="1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ви</a:t>
            </a: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, дідусю, сказали струмкові спасибі, адже він не жива істота: не почує ваших слів, не знатиме про вашу подяку?</a:t>
            </a:r>
          </a:p>
          <a:p>
            <a:pPr marL="0" indent="0">
              <a:buNone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Дідусь замислився. Струмочок все дзюрчав і дзюрчав. У лісі співали пташки. Помовчавши, дідусь сказав:</a:t>
            </a:r>
          </a:p>
          <a:p>
            <a:pPr>
              <a:buFontTx/>
              <a:buChar char="-"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Це так… Струмок нічого не почує. Якби води напився вовк, він міг би не подякувати, а </a:t>
            </a:r>
            <a:r>
              <a:rPr lang="uk-UA" b="1" i="1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ми</a:t>
            </a: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 не вовки, а люди – не забувай цього, Внучку. А знаєш, для чого людина говорить спасибі? Знаєш, кого це слово підносить?</a:t>
            </a:r>
          </a:p>
          <a:p>
            <a:pPr marL="0" indent="0">
              <a:buNone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Онук замислився. Він ще ніколи не думав над цим.</a:t>
            </a:r>
          </a:p>
          <a:p>
            <a:pPr marL="0" indent="0">
              <a:buNone/>
            </a:pPr>
            <a:r>
              <a:rPr lang="uk-UA" dirty="0">
                <a:ln>
                  <a:solidFill>
                    <a:schemeClr val="tx1"/>
                  </a:solidFill>
                </a:ln>
                <a:solidFill>
                  <a:srgbClr val="F672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hilosopher" panose="02000503000000020004" pitchFamily="2" charset="-52"/>
              </a:rPr>
              <a:t>- Людину, - сказав дідусь. – Ми говоримо спасибі для того, щоб не стати ні вовком, ні віслюком, ні безмозкою куркою.</a:t>
            </a:r>
          </a:p>
        </p:txBody>
      </p:sp>
    </p:spTree>
    <p:extLst>
      <p:ext uri="{BB962C8B-B14F-4D97-AF65-F5344CB8AC3E}">
        <p14:creationId xmlns:p14="http://schemas.microsoft.com/office/powerpoint/2010/main" val="197888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ctr"/>
            <a:r>
              <a:rPr lang="uk-UA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Завдання</a:t>
            </a:r>
            <a:endParaRPr lang="uk-UA" dirty="0">
              <a:latin typeface="Philosopher" panose="02000503000000020004" pitchFamily="2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7836" y="1842694"/>
            <a:ext cx="7886700" cy="4291395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1. </a:t>
            </a:r>
            <a:r>
              <a:rPr lang="uk-UA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Випишіть</a:t>
            </a: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 займенники, що відповідають на запитання </a:t>
            </a:r>
            <a:r>
              <a:rPr lang="uk-UA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хто? що?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2. </a:t>
            </a:r>
            <a:r>
              <a:rPr lang="uk-UA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Випишіть</a:t>
            </a: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 займенники, що відповідають на запитання </a:t>
            </a:r>
            <a:r>
              <a:rPr lang="uk-UA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який? чий?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3. </a:t>
            </a:r>
            <a:r>
              <a:rPr lang="uk-UA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Випишіть</a:t>
            </a: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 займенники, що відповідають на запитання </a:t>
            </a:r>
            <a:r>
              <a:rPr lang="uk-UA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скільки?</a:t>
            </a:r>
          </a:p>
          <a:p>
            <a:pPr marL="0" indent="0">
              <a:buNone/>
            </a:pPr>
            <a:endParaRPr lang="uk-UA" b="1" dirty="0">
              <a:latin typeface="Philosopher" panose="02000503000000020004" pitchFamily="2" charset="-52"/>
            </a:endParaRP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202620"/>
            <a:ext cx="2216686" cy="16553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8841" y="3825765"/>
            <a:ext cx="69263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F532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Абищо, усякий, ваш, ми, стільки, дехто, котрий, скільки, вони, той, хто, будь-який, їхній, свій, ніщо, такий, деякий, воно, дещо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gray">
          <a:xfrm rot="3419336">
            <a:off x="374710" y="3908269"/>
            <a:ext cx="479425" cy="520700"/>
          </a:xfrm>
          <a:prstGeom prst="rect">
            <a:avLst/>
          </a:prstGeom>
          <a:gradFill rotWithShape="1">
            <a:gsLst>
              <a:gs pos="0">
                <a:srgbClr val="FF7C80"/>
              </a:gs>
              <a:gs pos="100000">
                <a:srgbClr val="FF7C8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7C80"/>
            </a:extrusionClr>
            <a:contourClr>
              <a:srgbClr val="FF7C8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8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9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380" fill="hold">
                                          <p:stCondLst>
                                            <p:cond delay="3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380" fill="hold">
                                          <p:stCondLst>
                                            <p:cond delay="7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380" fill="hold">
                                          <p:stCondLst>
                                            <p:cond delay="1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380" fill="hold">
                                          <p:stCondLst>
                                            <p:cond delay="1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-107839"/>
            <a:ext cx="7886700" cy="1325563"/>
          </a:xfrm>
        </p:spPr>
        <p:txBody>
          <a:bodyPr/>
          <a:lstStyle/>
          <a:p>
            <a:pPr algn="ctr"/>
            <a:r>
              <a:rPr lang="uk-UA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Завдання </a:t>
            </a:r>
            <a:endParaRPr lang="uk-UA" dirty="0">
              <a:latin typeface="Philosopher" panose="02000503000000020004" pitchFamily="2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123" y="2199346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ln>
                  <a:solidFill>
                    <a:schemeClr val="tx1"/>
                  </a:solidFill>
                </a:ln>
                <a:solidFill>
                  <a:srgbClr val="F532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Поясніть значення фразеологізмів, за потреби зверніться до фразеологічного словника. Визначте відмінок зворотного займенника </a:t>
            </a:r>
            <a:r>
              <a:rPr lang="uk-UA" sz="2800" b="1" i="1" dirty="0">
                <a:ln>
                  <a:solidFill>
                    <a:schemeClr val="tx1"/>
                  </a:solidFill>
                </a:ln>
                <a:solidFill>
                  <a:srgbClr val="F532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себе.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669880"/>
              </p:ext>
            </p:extLst>
          </p:nvPr>
        </p:nvGraphicFramePr>
        <p:xfrm>
          <a:off x="560100" y="3762797"/>
          <a:ext cx="8076723" cy="115999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692241">
                  <a:extLst>
                    <a:ext uri="{9D8B030D-6E8A-4147-A177-3AD203B41FA5}">
                      <a16:colId xmlns:a16="http://schemas.microsoft.com/office/drawing/2014/main" val="2312060489"/>
                    </a:ext>
                  </a:extLst>
                </a:gridCol>
                <a:gridCol w="2692241">
                  <a:extLst>
                    <a:ext uri="{9D8B030D-6E8A-4147-A177-3AD203B41FA5}">
                      <a16:colId xmlns:a16="http://schemas.microsoft.com/office/drawing/2014/main" val="1480056831"/>
                    </a:ext>
                  </a:extLst>
                </a:gridCol>
                <a:gridCol w="2692241">
                  <a:extLst>
                    <a:ext uri="{9D8B030D-6E8A-4147-A177-3AD203B41FA5}">
                      <a16:colId xmlns:a16="http://schemas.microsoft.com/office/drawing/2014/main" val="3012404887"/>
                    </a:ext>
                  </a:extLst>
                </a:gridCol>
              </a:tblGrid>
              <a:tr h="668661">
                <a:tc>
                  <a:txBody>
                    <a:bodyPr/>
                    <a:lstStyle/>
                    <a:p>
                      <a:pPr algn="ctr"/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Показати</a:t>
                      </a:r>
                      <a:r>
                        <a:rPr lang="uk-UA" sz="1800" b="1" baseline="0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 себе</a:t>
                      </a:r>
                      <a:endParaRPr lang="uk-UA" sz="1800" b="1" dirty="0">
                        <a:solidFill>
                          <a:srgbClr val="002060"/>
                        </a:solidFill>
                        <a:latin typeface="Philosopher" panose="02000503000000020004" pitchFamily="2" charset="-52"/>
                      </a:endParaRPr>
                    </a:p>
                  </a:txBody>
                  <a:tcPr marL="121151" marR="121151" marT="60575" marB="605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Ціну собі знати</a:t>
                      </a:r>
                    </a:p>
                  </a:txBody>
                  <a:tcPr marL="121151" marR="121151" marT="60575" marB="605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Не знаходити собі місця</a:t>
                      </a:r>
                    </a:p>
                  </a:txBody>
                  <a:tcPr marL="121151" marR="121151" marT="60575" marB="60575"/>
                </a:tc>
                <a:extLst>
                  <a:ext uri="{0D108BD9-81ED-4DB2-BD59-A6C34878D82A}">
                    <a16:rowId xmlns:a16="http://schemas.microsoft.com/office/drawing/2014/main" val="2653744730"/>
                  </a:ext>
                </a:extLst>
              </a:tr>
              <a:tr h="491334">
                <a:tc>
                  <a:txBody>
                    <a:bodyPr/>
                    <a:lstStyle/>
                    <a:p>
                      <a:pPr algn="ctr"/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Бути не в собі</a:t>
                      </a:r>
                    </a:p>
                  </a:txBody>
                  <a:tcPr marL="121151" marR="121151" marT="60575" marB="605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Сушити собі голову</a:t>
                      </a:r>
                    </a:p>
                  </a:txBody>
                  <a:tcPr marL="121151" marR="121151" marT="60575" marB="605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Брати себе в руки</a:t>
                      </a:r>
                    </a:p>
                  </a:txBody>
                  <a:tcPr marL="121151" marR="121151" marT="60575" marB="60575"/>
                </a:tc>
                <a:extLst>
                  <a:ext uri="{0D108BD9-81ED-4DB2-BD59-A6C34878D82A}">
                    <a16:rowId xmlns:a16="http://schemas.microsoft.com/office/drawing/2014/main" val="2598788526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10982"/>
            <a:ext cx="3016469" cy="225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30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ctr"/>
            <a:r>
              <a:rPr lang="uk-UA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Творче моделювання</a:t>
            </a:r>
            <a:endParaRPr lang="uk-UA" dirty="0">
              <a:latin typeface="Philosopher" panose="02000503000000020004" pitchFamily="2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2940" y="2109404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Відновіть і запишіть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прислів</a:t>
            </a:r>
            <a:r>
              <a:rPr lang="en-US" sz="24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’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я, поясніть їхнє лексичне значення. Виділіть займенники й визначте їхню синтаксичну роль.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525965"/>
              </p:ext>
            </p:extLst>
          </p:nvPr>
        </p:nvGraphicFramePr>
        <p:xfrm>
          <a:off x="1077433" y="3604439"/>
          <a:ext cx="7262624" cy="176724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631312">
                  <a:extLst>
                    <a:ext uri="{9D8B030D-6E8A-4147-A177-3AD203B41FA5}">
                      <a16:colId xmlns:a16="http://schemas.microsoft.com/office/drawing/2014/main" val="4255099553"/>
                    </a:ext>
                  </a:extLst>
                </a:gridCol>
                <a:gridCol w="3631312">
                  <a:extLst>
                    <a:ext uri="{9D8B030D-6E8A-4147-A177-3AD203B41FA5}">
                      <a16:colId xmlns:a16="http://schemas.microsoft.com/office/drawing/2014/main" val="2400364980"/>
                    </a:ext>
                  </a:extLst>
                </a:gridCol>
              </a:tblGrid>
              <a:tr h="44181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Мудрим ніхто</a:t>
                      </a:r>
                      <a:r>
                        <a:rPr lang="uk-UA" sz="1600" b="1" baseline="0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 не народився, …</a:t>
                      </a:r>
                      <a:endParaRPr lang="uk-UA" sz="1600" b="1" dirty="0">
                        <a:solidFill>
                          <a:srgbClr val="002060"/>
                        </a:solidFill>
                        <a:latin typeface="Philosopher" panose="02000503000000020004" pitchFamily="2" charset="-52"/>
                      </a:endParaRPr>
                    </a:p>
                  </a:txBody>
                  <a:tcPr marL="108940" marR="108940" marT="54469" marB="544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зате плоди її солодкі.</a:t>
                      </a:r>
                    </a:p>
                  </a:txBody>
                  <a:tcPr marL="108940" marR="108940" marT="54469" marB="54469"/>
                </a:tc>
                <a:extLst>
                  <a:ext uri="{0D108BD9-81ED-4DB2-BD59-A6C34878D82A}">
                    <a16:rowId xmlns:a16="http://schemas.microsoft.com/office/drawing/2014/main" val="3792756240"/>
                  </a:ext>
                </a:extLst>
              </a:tr>
              <a:tr h="44181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Людей питай, …</a:t>
                      </a:r>
                    </a:p>
                  </a:txBody>
                  <a:tcPr marL="108940" marR="108940" marT="54469" marB="544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а навчився.</a:t>
                      </a:r>
                    </a:p>
                  </a:txBody>
                  <a:tcPr marL="108940" marR="108940" marT="54469" marB="54469"/>
                </a:tc>
                <a:extLst>
                  <a:ext uri="{0D108BD9-81ED-4DB2-BD59-A6C34878D82A}">
                    <a16:rowId xmlns:a16="http://schemas.microsoft.com/office/drawing/2014/main" val="2194307371"/>
                  </a:ext>
                </a:extLst>
              </a:tr>
              <a:tr h="44181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Гірка наука, …</a:t>
                      </a:r>
                    </a:p>
                  </a:txBody>
                  <a:tcPr marL="108940" marR="108940" marT="54469" marB="544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свого майстра.</a:t>
                      </a:r>
                    </a:p>
                  </a:txBody>
                  <a:tcPr marL="108940" marR="108940" marT="54469" marB="54469"/>
                </a:tc>
                <a:extLst>
                  <a:ext uri="{0D108BD9-81ED-4DB2-BD59-A6C34878D82A}">
                    <a16:rowId xmlns:a16="http://schemas.microsoft.com/office/drawing/2014/main" val="2148696585"/>
                  </a:ext>
                </a:extLst>
              </a:tr>
              <a:tr h="44181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Кожне діло любить …</a:t>
                      </a:r>
                    </a:p>
                  </a:txBody>
                  <a:tcPr marL="108940" marR="108940" marT="54469" marB="5446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а свій розум</a:t>
                      </a:r>
                      <a:r>
                        <a:rPr lang="uk-UA" sz="1600" b="1" baseline="0" dirty="0">
                          <a:solidFill>
                            <a:srgbClr val="002060"/>
                          </a:solidFill>
                          <a:latin typeface="Philosopher" panose="02000503000000020004" pitchFamily="2" charset="-52"/>
                        </a:rPr>
                        <a:t> май</a:t>
                      </a:r>
                      <a:endParaRPr lang="uk-UA" sz="1600" b="1" dirty="0">
                        <a:solidFill>
                          <a:srgbClr val="002060"/>
                        </a:solidFill>
                        <a:latin typeface="Philosopher" panose="02000503000000020004" pitchFamily="2" charset="-52"/>
                      </a:endParaRPr>
                    </a:p>
                  </a:txBody>
                  <a:tcPr marL="108940" marR="108940" marT="54469" marB="54469"/>
                </a:tc>
                <a:extLst>
                  <a:ext uri="{0D108BD9-81ED-4DB2-BD59-A6C34878D82A}">
                    <a16:rowId xmlns:a16="http://schemas.microsoft.com/office/drawing/2014/main" val="775263003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60300"/>
            <a:ext cx="2942897" cy="219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1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ctr"/>
            <a:r>
              <a:rPr lang="uk-UA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Орфографічна хвилинка</a:t>
            </a:r>
            <a:endParaRPr lang="uk-UA" dirty="0">
              <a:latin typeface="Philosopher" panose="02000503000000020004" pitchFamily="2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214" y="1798528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Поясніть правопис слів.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5420" y="2651126"/>
            <a:ext cx="68527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(Не)друг, а (ворог), (Не)друг – (ворог); (не)високо, а низько, (не)високо – (низько); (</a:t>
            </a:r>
            <a:r>
              <a:rPr lang="uk-UA" sz="4000" b="1" dirty="0" err="1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недо</a:t>
            </a:r>
            <a:r>
              <a:rPr lang="uk-UA" sz="40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)</a:t>
            </a:r>
            <a:r>
              <a:rPr lang="uk-UA" sz="4000" b="1" dirty="0" err="1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бачати</a:t>
            </a:r>
            <a:r>
              <a:rPr lang="uk-UA" sz="40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, (не)</a:t>
            </a:r>
            <a:r>
              <a:rPr lang="uk-UA" sz="4000" b="1" dirty="0" err="1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хтувати</a:t>
            </a:r>
            <a:r>
              <a:rPr lang="uk-UA" sz="40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gray">
          <a:xfrm rot="3419336">
            <a:off x="401418" y="2815193"/>
            <a:ext cx="479425" cy="520700"/>
          </a:xfrm>
          <a:prstGeom prst="rect">
            <a:avLst/>
          </a:prstGeom>
          <a:gradFill rotWithShape="1">
            <a:gsLst>
              <a:gs pos="0">
                <a:srgbClr val="FF7C80"/>
              </a:gs>
              <a:gs pos="100000">
                <a:srgbClr val="FF7C8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7C80"/>
            </a:extrusionClr>
            <a:contourClr>
              <a:srgbClr val="FF7C8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3061137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8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7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340" fill="hold">
                                          <p:stCondLst>
                                            <p:cond delay="3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340" fill="hold">
                                          <p:stCondLst>
                                            <p:cond delay="6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340" fill="hold">
                                          <p:stCondLst>
                                            <p:cond delay="10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340" fill="hold">
                                          <p:stCondLst>
                                            <p:cond delay="13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077" y="0"/>
            <a:ext cx="7886700" cy="1325563"/>
          </a:xfrm>
        </p:spPr>
        <p:txBody>
          <a:bodyPr/>
          <a:lstStyle/>
          <a:p>
            <a:pPr algn="ctr"/>
            <a:r>
              <a:rPr lang="uk-UA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Завдання</a:t>
            </a:r>
            <a:endParaRPr lang="uk-UA" dirty="0">
              <a:latin typeface="Philosopher" panose="02000503000000020004" pitchFamily="2" charset="-52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71392"/>
            <a:ext cx="2526319" cy="188660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180" y="1325563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Спишіть</a:t>
            </a:r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 текст, розкриваючи дужки. Укажіть відмінок новоутвореного слова.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4980" y="2651126"/>
            <a:ext cx="778159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 </a:t>
            </a:r>
            <a:r>
              <a:rPr lang="uk-UA" sz="28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Останнім часом гине (наш) рослинне і тваринне багатство. Невже (ми) байдуже до (це)? Невже (ми) сором не їсть, не пече (ніхто з ми) обурення?</a:t>
            </a:r>
          </a:p>
          <a:p>
            <a:r>
              <a:rPr lang="uk-UA" sz="28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  Без сумніву, (ти) легше дихається серед зелені, ніж на похмурому пустирі. А чи кожен з (ми) посадив за життя деревце чи квіточку?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gray">
          <a:xfrm rot="3419336">
            <a:off x="302882" y="2733630"/>
            <a:ext cx="479425" cy="520700"/>
          </a:xfrm>
          <a:prstGeom prst="rect">
            <a:avLst/>
          </a:prstGeom>
          <a:gradFill rotWithShape="1">
            <a:gsLst>
              <a:gs pos="0">
                <a:srgbClr val="FF7C80"/>
              </a:gs>
              <a:gs pos="100000">
                <a:srgbClr val="FF7C8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7C80"/>
            </a:extrusionClr>
            <a:contourClr>
              <a:srgbClr val="FF7C8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478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7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340" fill="hold">
                                          <p:stCondLst>
                                            <p:cond delay="3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340" fill="hold">
                                          <p:stCondLst>
                                            <p:cond delay="6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340" fill="hold">
                                          <p:stCondLst>
                                            <p:cond delay="10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340" fill="hold">
                                          <p:stCondLst>
                                            <p:cond delay="13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-97329"/>
            <a:ext cx="7886700" cy="1325563"/>
          </a:xfrm>
        </p:spPr>
        <p:txBody>
          <a:bodyPr/>
          <a:lstStyle/>
          <a:p>
            <a:pPr algn="ctr"/>
            <a:r>
              <a:rPr lang="uk-UA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hilosopher" panose="02000503000000020004" pitchFamily="2" charset="-52"/>
              </a:rPr>
              <a:t>Домашнє завдання</a:t>
            </a:r>
            <a:endParaRPr lang="uk-UA" dirty="0">
              <a:latin typeface="Philosopher" panose="02000503000000020004" pitchFamily="2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020504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Опрацювати § 59. Виконати вправу 504.</a:t>
            </a:r>
          </a:p>
          <a:p>
            <a:pPr marL="0" indent="0" algn="ctr">
              <a:buNone/>
            </a:pPr>
            <a:r>
              <a:rPr lang="uk-UA" sz="4000" b="1" i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Додаткове завдання. </a:t>
            </a:r>
            <a:r>
              <a:rPr lang="uk-UA" sz="4000" b="1" dirty="0">
                <a:ln>
                  <a:solidFill>
                    <a:schemeClr val="tx1"/>
                  </a:solidFill>
                </a:ln>
                <a:solidFill>
                  <a:srgbClr val="FF00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hilosopher" panose="02000503000000020004" pitchFamily="2" charset="-52"/>
              </a:rPr>
              <a:t>Напишіть твір-мініатюру «Весна в рідному краї».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gray">
          <a:xfrm rot="3419336">
            <a:off x="471047" y="2103008"/>
            <a:ext cx="479425" cy="520700"/>
          </a:xfrm>
          <a:prstGeom prst="rect">
            <a:avLst/>
          </a:prstGeom>
          <a:gradFill rotWithShape="1">
            <a:gsLst>
              <a:gs pos="0">
                <a:srgbClr val="FF7C80"/>
              </a:gs>
              <a:gs pos="100000">
                <a:srgbClr val="FF7C8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7C80"/>
            </a:extrusionClr>
            <a:contourClr>
              <a:srgbClr val="FF7C8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27228" y="4403835"/>
            <a:ext cx="1922692" cy="231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7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340" fill="hold">
                                          <p:stCondLst>
                                            <p:cond delay="3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340" fill="hold">
                                          <p:stCondLst>
                                            <p:cond delay="6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340" fill="hold">
                                          <p:stCondLst>
                                            <p:cond delay="10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340" fill="hold">
                                          <p:stCondLst>
                                            <p:cond delay="13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594</Words>
  <Application>Microsoft Office PowerPoint</Application>
  <PresentationFormat>Экран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Philosopher</vt:lpstr>
      <vt:lpstr>Тема Office</vt:lpstr>
      <vt:lpstr>Займенник</vt:lpstr>
      <vt:lpstr>Презентация PowerPoint</vt:lpstr>
      <vt:lpstr>Робота за текстом</vt:lpstr>
      <vt:lpstr>Завдання</vt:lpstr>
      <vt:lpstr>Завдання </vt:lpstr>
      <vt:lpstr>Творче моделювання</vt:lpstr>
      <vt:lpstr>Орфографічна хвилинка</vt:lpstr>
      <vt:lpstr>Завдання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Admin</cp:lastModifiedBy>
  <cp:revision>100</cp:revision>
  <dcterms:created xsi:type="dcterms:W3CDTF">2014-11-21T11:00:06Z</dcterms:created>
  <dcterms:modified xsi:type="dcterms:W3CDTF">2019-09-19T11:25:11Z</dcterms:modified>
</cp:coreProperties>
</file>