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  <p:sldId id="267" r:id="rId9"/>
    <p:sldId id="266" r:id="rId10"/>
    <p:sldId id="264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9" r:id="rId19"/>
    <p:sldId id="275" r:id="rId20"/>
    <p:sldId id="276" r:id="rId21"/>
    <p:sldId id="277" r:id="rId22"/>
    <p:sldId id="278" r:id="rId23"/>
    <p:sldId id="280" r:id="rId24"/>
    <p:sldId id="281" r:id="rId25"/>
    <p:sldId id="289" r:id="rId26"/>
    <p:sldId id="290" r:id="rId27"/>
    <p:sldId id="282" r:id="rId28"/>
    <p:sldId id="291" r:id="rId29"/>
    <p:sldId id="283" r:id="rId30"/>
    <p:sldId id="292" r:id="rId31"/>
    <p:sldId id="335" r:id="rId32"/>
    <p:sldId id="336" r:id="rId33"/>
    <p:sldId id="285" r:id="rId34"/>
    <p:sldId id="286" r:id="rId35"/>
    <p:sldId id="287" r:id="rId36"/>
    <p:sldId id="288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37" r:id="rId57"/>
    <p:sldId id="338" r:id="rId58"/>
    <p:sldId id="312" r:id="rId59"/>
    <p:sldId id="313" r:id="rId60"/>
    <p:sldId id="314" r:id="rId61"/>
    <p:sldId id="315" r:id="rId62"/>
    <p:sldId id="316" r:id="rId63"/>
    <p:sldId id="332" r:id="rId64"/>
    <p:sldId id="333" r:id="rId65"/>
    <p:sldId id="334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19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png"/><Relationship Id="rId4" Type="http://schemas.openxmlformats.org/officeDocument/2006/relationships/image" Target="../media/image67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png"/><Relationship Id="rId4" Type="http://schemas.openxmlformats.org/officeDocument/2006/relationships/image" Target="../media/image70.jp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jpg"/><Relationship Id="rId4" Type="http://schemas.openxmlformats.org/officeDocument/2006/relationships/image" Target="../media/image73.jp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jpg"/><Relationship Id="rId4" Type="http://schemas.openxmlformats.org/officeDocument/2006/relationships/image" Target="../media/image76.jp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jpg"/><Relationship Id="rId4" Type="http://schemas.openxmlformats.org/officeDocument/2006/relationships/image" Target="../media/image79.jpeg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77.jp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jpeg"/><Relationship Id="rId5" Type="http://schemas.openxmlformats.org/officeDocument/2006/relationships/image" Target="../media/image85.png"/><Relationship Id="rId4" Type="http://schemas.openxmlformats.org/officeDocument/2006/relationships/image" Target="../media/image7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296" y="2348880"/>
            <a:ext cx="828092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48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Мовна</a:t>
            </a:r>
            <a:r>
              <a:rPr lang="uk-UA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тема «Слово. Значення слова»</a:t>
            </a:r>
            <a:endParaRPr lang="uk-UA" sz="4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998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школа\Алфавит\hello_html_mbd41ea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548680"/>
            <a:ext cx="835292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Розташуй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словосполучення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навпроти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їхніх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значень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421604"/>
            <a:ext cx="359386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b="1" cap="all" spc="0" dirty="0" smtClean="0">
                <a:ln/>
                <a:solidFill>
                  <a:schemeClr val="accent1"/>
                </a:solidFill>
                <a:effectLst/>
              </a:rPr>
              <a:t>Золота каблучка</a:t>
            </a:r>
            <a:endParaRPr lang="ru-RU" sz="32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13554" y="3645721"/>
            <a:ext cx="27839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b="1" cap="all" spc="0" dirty="0" smtClean="0">
                <a:ln/>
                <a:solidFill>
                  <a:schemeClr val="accent1"/>
                </a:solidFill>
                <a:effectLst/>
              </a:rPr>
              <a:t>Золота </a:t>
            </a:r>
            <a:r>
              <a:rPr lang="ru-RU" sz="3200" b="1" cap="all" spc="0" dirty="0" err="1" smtClean="0">
                <a:ln/>
                <a:solidFill>
                  <a:schemeClr val="accent1"/>
                </a:solidFill>
                <a:effectLst/>
              </a:rPr>
              <a:t>осінь</a:t>
            </a:r>
            <a:endParaRPr lang="ru-RU" sz="32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31488" y="4941168"/>
            <a:ext cx="251947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b="1" cap="all" spc="0" dirty="0" err="1" smtClean="0">
                <a:ln/>
                <a:solidFill>
                  <a:schemeClr val="accent1"/>
                </a:solidFill>
                <a:effectLst/>
              </a:rPr>
              <a:t>Золоті</a:t>
            </a:r>
            <a:r>
              <a:rPr lang="ru-RU" sz="3200" b="1" cap="all" spc="0" dirty="0" smtClean="0">
                <a:ln/>
                <a:solidFill>
                  <a:schemeClr val="accent1"/>
                </a:solidFill>
                <a:effectLst/>
              </a:rPr>
              <a:t> руки</a:t>
            </a:r>
            <a:endParaRPr lang="ru-RU" sz="32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88424" y="2421603"/>
            <a:ext cx="510902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Пора, коли </a:t>
            </a:r>
            <a:r>
              <a:rPr lang="ru-RU" sz="3200" b="1" cap="all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листя</a:t>
            </a:r>
            <a:r>
              <a:rPr lang="ru-RU" sz="3200" b="1" cap="all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sz="3200" b="1" cap="all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жовтіє</a:t>
            </a:r>
            <a:endParaRPr lang="ru-RU" sz="3200" b="1" cap="all" dirty="0">
              <a:ln>
                <a:solidFill>
                  <a:srgbClr val="00B050"/>
                </a:solidFill>
              </a:ln>
              <a:solidFill>
                <a:srgbClr val="00B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77365" y="3645721"/>
            <a:ext cx="507062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b="1" cap="all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Хтось</a:t>
            </a:r>
            <a:r>
              <a:rPr lang="ru-RU" sz="3200" b="1" cap="all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sz="3200" b="1" cap="all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вправний</a:t>
            </a:r>
            <a:r>
              <a:rPr lang="ru-RU" sz="3200" b="1" cap="all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, </a:t>
            </a:r>
            <a:r>
              <a:rPr lang="ru-RU" sz="3200" b="1" cap="all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вмілий</a:t>
            </a:r>
            <a:endParaRPr lang="ru-RU" sz="3200" b="1" cap="all" dirty="0">
              <a:ln>
                <a:solidFill>
                  <a:srgbClr val="00B050"/>
                </a:solidFill>
              </a:ln>
              <a:solidFill>
                <a:srgbClr val="00B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12754" y="4956697"/>
            <a:ext cx="397820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3200" b="1" cap="all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Зроблена</a:t>
            </a:r>
            <a:r>
              <a:rPr lang="ru-RU" sz="3200" b="1" cap="all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sz="3200" b="1" cap="all" dirty="0" err="1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із</a:t>
            </a:r>
            <a:r>
              <a:rPr lang="ru-RU" sz="3200" b="1" cap="all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золота</a:t>
            </a:r>
            <a:endParaRPr lang="ru-RU" sz="3200" b="1" cap="all" dirty="0">
              <a:ln>
                <a:solidFill>
                  <a:srgbClr val="00B050"/>
                </a:solidFill>
              </a:ln>
              <a:solidFill>
                <a:srgbClr val="00B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5585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3218 L -8.33333E-7 -0.483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2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7199 L 0.00017 -0.3219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44444E-6 L 0.00018 0.17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07 -0.11666 L 0.01615 0.3773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12" grpId="0" build="allAtOnce"/>
      <p:bldP spid="6" grpId="0"/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школа\Алфавит\hello_html_mbd41ea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548680"/>
            <a:ext cx="835292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Розташуй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словосполучення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навпроти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їхніх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значень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78879" y="2421604"/>
            <a:ext cx="26831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Залізний</a:t>
            </a:r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 </a:t>
            </a:r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цвях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54101" y="3645721"/>
            <a:ext cx="293272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Залізна</a:t>
            </a:r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 дружба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95748" y="4956696"/>
            <a:ext cx="33905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Залізний</a:t>
            </a:r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 характер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55714" y="2421603"/>
            <a:ext cx="337445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Дуже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міцна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,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вірна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885379" y="3645721"/>
            <a:ext cx="48195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Серйозний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,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наполегливий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750197" y="4931163"/>
            <a:ext cx="370332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Зроблений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з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металу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684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40741E-7 L -0.03368 -0.4488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-2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02761 -0.2495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-1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44444E-6 L 0.00018 0.17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07 -0.11666 L 0.01615 0.3773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12" grpId="0" build="allAtOnce"/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школа\Алфавит\hello_html_mbd41ea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548680"/>
            <a:ext cx="835292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Розташуй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словосполучення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навпроти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їхніх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значень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8632" y="2421604"/>
            <a:ext cx="28577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Солодке </a:t>
            </a:r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життя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7300" y="3645721"/>
            <a:ext cx="28394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Солодкий</a:t>
            </a:r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 торт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8770" y="4956696"/>
            <a:ext cx="271927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Солодкий</a:t>
            </a:r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 сон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16877" y="2421604"/>
            <a:ext cx="54035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Спокійний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,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безтурботний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сон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614078" y="3676498"/>
            <a:ext cx="500919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Існування</a:t>
            </a:r>
            <a:r>
              <a:rPr lang="ru-RU" sz="24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4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людини</a:t>
            </a:r>
            <a:r>
              <a:rPr lang="ru-RU" sz="24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без проблем</a:t>
            </a:r>
            <a:endParaRPr lang="ru-RU" sz="24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101740" y="4931163"/>
            <a:ext cx="30002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Смачна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випічка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9258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-5.55556E-7 -0.4810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0.01198 -0.1011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-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2 0.00833 L -0.00086 0.1909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" y="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-0.00104 0.178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11" grpId="0" build="allAtOnce"/>
      <p:bldP spid="12" grpId="0" build="allAtOnce"/>
      <p:bldP spid="6" grpId="0"/>
      <p:bldP spid="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школа\Алфавит\hello_html_mbd41ea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43000" y="-926279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548680"/>
            <a:ext cx="835292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Розташуй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словосполучення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навпроти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їхніх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значень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2425108"/>
            <a:ext cx="34933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Дзвінке</a:t>
            </a:r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 </a:t>
            </a:r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щебетання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7042" y="3645721"/>
            <a:ext cx="340830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Дзвінкий</a:t>
            </a:r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 хлопчик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40300" y="4956696"/>
            <a:ext cx="26859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Дзвінкий</a:t>
            </a:r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 </a:t>
            </a:r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дощ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26496" y="2421604"/>
            <a:ext cx="25843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Шумні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опади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946079" y="3676498"/>
            <a:ext cx="234519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Спів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пташок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879760" y="4931163"/>
            <a:ext cx="34442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Галаслива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дитина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245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-5.55556E-7 -0.4810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0.01198 -0.1011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-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2 0.00833 L -0.00086 0.1909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" y="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-0.00104 0.178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11" grpId="0" build="allAtOnce"/>
      <p:bldP spid="12" grpId="0" build="allAtOnce"/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школа\Алфавит\hello_html_mbd41ea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548680"/>
            <a:ext cx="835292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Розташуй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словосполучення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навпроти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їхніх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значень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37842" y="2421604"/>
            <a:ext cx="25652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Розцвіла</a:t>
            </a:r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 </a:t>
            </a:r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їдея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7821" y="3645721"/>
            <a:ext cx="29452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Розцвіла</a:t>
            </a:r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 </a:t>
            </a:r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квітка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34770" y="4956696"/>
            <a:ext cx="33125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Людина </a:t>
            </a:r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розцвіла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6844" y="2421603"/>
            <a:ext cx="40371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Розпускати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пелюстки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757307" y="3645721"/>
            <a:ext cx="50757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Змінилася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у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кращу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сторону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55504" y="4931163"/>
            <a:ext cx="42927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З'явилася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певна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думка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0498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40741E-7 L -0.03368 -0.4488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-2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02761 -0.2495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-1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44444E-6 L 0.00018 0.17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07 -0.11666 L 0.01615 0.3773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12" grpId="0" build="allAtOnce"/>
      <p:bldP spid="6" grpId="0"/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296" y="2348880"/>
            <a:ext cx="828092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4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Утворюємо словосполучення з переносним значення</a:t>
            </a:r>
            <a:endParaRPr lang="uk-UA" sz="4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663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296" y="570806"/>
            <a:ext cx="828092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Вибери влучний іменник</a:t>
            </a:r>
            <a:endParaRPr lang="uk-UA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88693" y="4463192"/>
            <a:ext cx="42388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Щедрий</a:t>
            </a:r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____</a:t>
            </a:r>
            <a:endParaRPr lang="ru-RU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656" y="5386522"/>
            <a:ext cx="24751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урожай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61693" y="5439386"/>
            <a:ext cx="275812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капелюх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607493" y="5439386"/>
            <a:ext cx="147187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двір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7" t="6896" r="3629" b="7217"/>
          <a:stretch/>
        </p:blipFill>
        <p:spPr bwMode="auto">
          <a:xfrm>
            <a:off x="3228965" y="1217137"/>
            <a:ext cx="5472608" cy="3379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56" y="1240760"/>
            <a:ext cx="2802796" cy="3304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087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-0.01041 L -0.00209 -0.07106 C -0.00209 -0.09838 0.07968 -0.13148 0.1467 -0.13148 L 0.29722 -0.13148 " pathEditMode="relative" rAng="0" ptsTypes="FfFF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65" y="-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D:\школа\Алфавит\depositphotos_7602270-stock-photo-watering-flower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362" y="877595"/>
            <a:ext cx="4547534" cy="3578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296" y="570806"/>
            <a:ext cx="828092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Вибери влучний іменник</a:t>
            </a:r>
            <a:endParaRPr lang="uk-UA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15224" y="4463192"/>
            <a:ext cx="3585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Золоті</a:t>
            </a:r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____</a:t>
            </a:r>
            <a:endParaRPr lang="ru-RU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2293" y="5386522"/>
            <a:ext cx="16058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руки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58330" y="5439386"/>
            <a:ext cx="156485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ноги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88224" y="5439386"/>
            <a:ext cx="151041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вуха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150" name="Picture 6" descr="D:\школа\Алфавит\unnamed (4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44" y="1229321"/>
            <a:ext cx="3270771" cy="3270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798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-1.66667E-6 -0.06064 C -1.66667E-6 -0.08796 0.05347 -0.12106 0.09722 -0.12106 L 0.19497 -0.12106 " pathEditMode="relative" rAng="0" ptsTypes="FfFF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-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296" y="570806"/>
            <a:ext cx="828092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Вибери влучний іменник</a:t>
            </a:r>
            <a:endParaRPr lang="uk-UA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0296" y="4463192"/>
            <a:ext cx="422724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______корабля</a:t>
            </a:r>
            <a:endParaRPr lang="ru-RU" sz="4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93688" y="5386522"/>
            <a:ext cx="10230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ніс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15049" y="5439386"/>
            <a:ext cx="165141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небо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58414" y="5439386"/>
            <a:ext cx="177003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море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098" name="Picture 2" descr="D:\школа\Алфавит\depositphotos_2940039-stock-photo-cartoon-sailing-boat-with-sunse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833" y="1124744"/>
            <a:ext cx="3821990" cy="4169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92" y="1412776"/>
            <a:ext cx="4223645" cy="2715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171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33333E-6 L -0.03351 -0.1421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-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296" y="570806"/>
            <a:ext cx="828092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Вибери влучний іменник</a:t>
            </a:r>
            <a:endParaRPr lang="uk-UA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8053" y="4463192"/>
            <a:ext cx="40001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Розбити____</a:t>
            </a:r>
            <a:endParaRPr lang="ru-RU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36" y="5386522"/>
            <a:ext cx="27965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вогнище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5447022"/>
            <a:ext cx="100860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ліс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43423" y="5439386"/>
            <a:ext cx="24000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рюкзак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194" name="Picture 2" descr="D:\школа\Алфавит\unnamed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281113"/>
            <a:ext cx="4181392" cy="3683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школа\Алфавит\facebd1ba58ff33fb15a08e5f94da83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93" t="4797" r="7106" b="4321"/>
          <a:stretch/>
        </p:blipFill>
        <p:spPr bwMode="auto">
          <a:xfrm>
            <a:off x="1187624" y="1217137"/>
            <a:ext cx="2872502" cy="3450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989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-1.66667E-6 -0.06064 C -1.66667E-6 -0.08796 0.05347 -0.12106 0.09722 -0.12106 L 0.19497 -0.12106 " pathEditMode="relative" rAng="0" ptsTypes="FfFF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-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296" y="570806"/>
            <a:ext cx="828092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Вибери влучний іменник</a:t>
            </a:r>
            <a:endParaRPr lang="uk-UA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1885" y="4463192"/>
            <a:ext cx="38724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Гострий</a:t>
            </a:r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____</a:t>
            </a:r>
            <a:endParaRPr lang="ru-RU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22737" y="5386522"/>
            <a:ext cx="14302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біль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86" y="5447022"/>
            <a:ext cx="180979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голос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92077" y="5439386"/>
            <a:ext cx="17027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чобіт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218" name="Picture 2" descr="D:\школа\Алфавит\child-diseases-at-doctors-office-composition-with-ill-cartoon-characters_1284-157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95387"/>
            <a:ext cx="4608512" cy="345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35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-1.66667E-6 -0.06064 C -1.66667E-6 -0.08796 0.05347 -0.12106 0.09722 -0.12106 L 0.19497 -0.12106 " pathEditMode="relative" rAng="0" ptsTypes="FfFF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40" y="-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296" y="570806"/>
            <a:ext cx="828092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Назви, які  словосполучення з прямим, а які  з переносним значенням</a:t>
            </a:r>
            <a:endParaRPr lang="uk-UA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296" y="3861048"/>
            <a:ext cx="385413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золоте </a:t>
            </a:r>
            <a:r>
              <a:rPr lang="ru-RU" sz="4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колосся</a:t>
            </a:r>
            <a:endParaRPr lang="ru-RU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296" y="5114643"/>
            <a:ext cx="41737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золота каблучка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43995" y="5114642"/>
            <a:ext cx="370556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золота </a:t>
            </a:r>
            <a:r>
              <a:rPr lang="ru-RU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дитина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110100" y="3861047"/>
            <a:ext cx="32054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золота рама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4622" y="1792570"/>
            <a:ext cx="89987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пряме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</a:t>
            </a:r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переносне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5479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-2.22222E-6 -0.09607 C -2.22222E-6 -0.13935 0.13212 -0.19213 0.24011 -0.19213 L 0.48038 -0.19213 " pathEditMode="relative" rAng="0" ptsTypes="FfFF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-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1.11111E-6 -0.13542 C -1.11111E-6 -0.19583 0.00208 -0.26991 0.00382 -0.26991 L 0.00764 -0.26991 " pathEditMode="relative" rAng="0" ptsTypes="FfFF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0.01337 -0.26991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0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78 -0.08704 L 0.02778 -0.1463 C 0.02778 -0.17292 -0.11684 -0.20556 -0.23454 -0.20556 L -0.4967 -0.20556 " pathEditMode="relative" rAng="0" ptsTypes="FfFF">
                                      <p:cBhvr>
                                        <p:cTn id="5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33" y="-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5" grpId="0" build="allAtOnce"/>
      <p:bldP spid="6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296" y="570806"/>
            <a:ext cx="828092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Назви, які  словосполучення з прямим, а які  з переносним значенням</a:t>
            </a:r>
            <a:endParaRPr lang="uk-UA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0366" y="3861048"/>
            <a:ext cx="431400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м'яке покарання</a:t>
            </a:r>
            <a:endParaRPr lang="uk-UA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8101" y="5114643"/>
            <a:ext cx="38381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м'яка</a:t>
            </a:r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подушка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56764" y="5114642"/>
            <a:ext cx="38800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м'яка характер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44558" y="3861047"/>
            <a:ext cx="39365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м'який</a:t>
            </a:r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іграшка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4622" y="1792570"/>
            <a:ext cx="89987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пряме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</a:t>
            </a:r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переносне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024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-2.22222E-6 -0.09607 C -2.22222E-6 -0.13935 0.13212 -0.19213 0.24011 -0.19213 L 0.48038 -0.19213 " pathEditMode="relative" rAng="0" ptsTypes="FfFF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-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1.11111E-6 -0.13542 C -1.11111E-6 -0.19583 0.00208 -0.26991 0.00382 -0.26991 L 0.00764 -0.26991 " pathEditMode="relative" rAng="0" ptsTypes="FfFF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0.01337 -0.26991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0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48148E-6 L 1.11022E-16 -0.10694 C 1.11022E-16 -0.15509 -0.11771 -0.21296 -0.21319 -0.21296 L -0.42622 -0.21296 " pathEditMode="relative" rAng="0" ptsTypes="FfFF">
                                      <p:cBhvr>
                                        <p:cTn id="5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19" y="-1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5" grpId="0" build="allAtOnce"/>
      <p:bldP spid="6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296" y="570806"/>
            <a:ext cx="828092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Назви, які  словосполучення з прямим, а які  з переносним значенням</a:t>
            </a:r>
            <a:endParaRPr lang="uk-UA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6552" y="3861048"/>
            <a:ext cx="438119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шовкове волосся</a:t>
            </a:r>
            <a:endParaRPr lang="uk-UA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9625" y="5114643"/>
            <a:ext cx="44350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шовкова тканина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87074" y="5114642"/>
            <a:ext cx="42194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шовкова дитина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85861" y="3861047"/>
            <a:ext cx="40539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шовкове плаття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4622" y="1792570"/>
            <a:ext cx="89987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пряме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</a:t>
            </a:r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переносне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8450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-2.22222E-6 -0.09607 C -2.22222E-6 -0.13935 0.13212 -0.19213 0.24011 -0.19213 L 0.48038 -0.19213 " pathEditMode="relative" rAng="0" ptsTypes="FfFF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-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1.11111E-6 -0.13542 C -1.11111E-6 -0.19583 0.00208 -0.26991 0.00382 -0.26991 L 0.00764 -0.26991 " pathEditMode="relative" rAng="0" ptsTypes="FfFF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0.01337 -0.26991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0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48148E-6 L 1.11022E-16 -0.10694 C 1.11022E-16 -0.15509 -0.11771 -0.21296 -0.21319 -0.21296 L -0.42622 -0.21296 " pathEditMode="relative" rAng="0" ptsTypes="FfFF">
                                      <p:cBhvr>
                                        <p:cTn id="5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19" y="-1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5" grpId="0" build="allAtOnce"/>
      <p:bldP spid="6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1" y="5542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296" y="570806"/>
            <a:ext cx="828092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Назви, які  словосполучення з прямим, а які  з переносним значенням</a:t>
            </a:r>
            <a:endParaRPr lang="uk-UA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8478" y="3843336"/>
            <a:ext cx="40312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сріблястий туман</a:t>
            </a:r>
            <a:endParaRPr lang="uk-UA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2058" y="5114643"/>
            <a:ext cx="37902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срібляста ложка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50555" y="5114643"/>
            <a:ext cx="35245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срібляста осінь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87281" y="3861047"/>
            <a:ext cx="42511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срібляста сережка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4622" y="1792570"/>
            <a:ext cx="89987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пряме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</a:t>
            </a:r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переносне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948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-2.22222E-6 -0.09607 C -2.22222E-6 -0.13935 0.13212 -0.19213 0.24011 -0.19213 L 0.48038 -0.19213 " pathEditMode="relative" rAng="0" ptsTypes="FfFF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-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1.11111E-6 -0.13542 C -1.11111E-6 -0.19583 0.00208 -0.26991 0.00382 -0.26991 L 0.00764 -0.26991 " pathEditMode="relative" rAng="0" ptsTypes="FfFF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0.01337 -0.26991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0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48148E-6 L 1.11022E-16 -0.10694 C 1.11022E-16 -0.15509 -0.11771 -0.21296 -0.21319 -0.21296 L -0.42622 -0.21296 " pathEditMode="relative" rAng="0" ptsTypes="FfFF">
                                      <p:cBhvr>
                                        <p:cTn id="5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19" y="-1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5" grpId="0" build="allAtOnce"/>
      <p:bldP spid="6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1" y="5542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296" y="570806"/>
            <a:ext cx="828092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Назви, які  словосполучення з прямим, а які  з переносним значенням</a:t>
            </a:r>
            <a:endParaRPr lang="uk-UA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87647" y="3843336"/>
            <a:ext cx="309296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важкий день</a:t>
            </a:r>
            <a:endParaRPr lang="uk-UA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8002" y="5114643"/>
            <a:ext cx="32383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важке яблуко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25391" y="5114643"/>
            <a:ext cx="35748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важке дихання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10754" y="3861047"/>
            <a:ext cx="30041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важка сумка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4622" y="1792570"/>
            <a:ext cx="89987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пряме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</a:t>
            </a:r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переносне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384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-2.22222E-6 -0.09607 C -2.22222E-6 -0.13935 0.13212 -0.19213 0.24011 -0.19213 L 0.48038 -0.19213 " pathEditMode="relative" rAng="0" ptsTypes="FfFF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-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1.11111E-6 -0.13542 C -1.11111E-6 -0.19583 0.00208 -0.26991 0.00382 -0.26991 L 0.00764 -0.26991 " pathEditMode="relative" rAng="0" ptsTypes="FfFF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0.01337 -0.26991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0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48148E-6 L 1.11022E-16 -0.10694 C 1.11022E-16 -0.15509 -0.11771 -0.21296 -0.21319 -0.21296 L -0.42622 -0.21296 " pathEditMode="relative" rAng="0" ptsTypes="FfFF">
                                      <p:cBhvr>
                                        <p:cTn id="5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19" y="-1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5" grpId="0" build="allAtOnce"/>
      <p:bldP spid="6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1" y="5542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0296" y="570806"/>
            <a:ext cx="828092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Назви, які  словосполучення з прямим, а які  з переносним значенням</a:t>
            </a:r>
            <a:endParaRPr lang="uk-UA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59821" y="3843336"/>
            <a:ext cx="314861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залізні нерви</a:t>
            </a:r>
            <a:endParaRPr lang="uk-UA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83388" y="5114643"/>
            <a:ext cx="30075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залізні двері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91938" y="5114643"/>
            <a:ext cx="424180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залізний характер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28678" y="3861047"/>
            <a:ext cx="296831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залізна руда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4622" y="1792570"/>
            <a:ext cx="89987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пряме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</a:t>
            </a:r>
            <a:r>
              <a:rPr lang="ru-RU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переносне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1820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-2.22222E-6 -0.09607 C -2.22222E-6 -0.13935 0.13212 -0.19213 0.24011 -0.19213 L 0.48038 -0.19213 " pathEditMode="relative" rAng="0" ptsTypes="FfFF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-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1.11111E-6 -0.13542 C -1.11111E-6 -0.19583 0.00208 -0.26991 0.00382 -0.26991 L 0.00764 -0.26991 " pathEditMode="relative" rAng="0" ptsTypes="FfFF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0.01337 -0.26991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0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48148E-6 L 1.11022E-16 -0.10694 C 1.11022E-16 -0.15509 -0.11771 -0.21296 -0.21319 -0.21296 L -0.42622 -0.21296 " pathEditMode="relative" rAng="0" ptsTypes="FfFF">
                                      <p:cBhvr>
                                        <p:cTn id="5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19" y="-1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5" grpId="0" build="allAtOnce"/>
      <p:bldP spid="6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692696"/>
            <a:ext cx="8208912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4000" b="1" cap="none" spc="0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 і підкресли слова, вжиті в переносному значенні</a:t>
            </a:r>
            <a:r>
              <a:rPr lang="uk-UA" sz="4000" b="1" cap="none" spc="0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/>
            <a:endParaRPr lang="uk-UA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Вітер </a:t>
            </a:r>
            <a:r>
              <a:rPr lang="uk-UA" sz="4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 гаєм розмовляє, шепче з осокою. </a:t>
            </a:r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43" name="Picture 3" descr="D:\школа\Алфавит\images (5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328" y="2073533"/>
            <a:ext cx="4055343" cy="2870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652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692696"/>
            <a:ext cx="8208912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4000" b="1" cap="none" spc="0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 і підкресли слова, вжиті в переносному значенні</a:t>
            </a:r>
            <a:r>
              <a:rPr lang="uk-UA" sz="4000" b="1" cap="none" spc="0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/>
            <a:endParaRPr lang="uk-UA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Над </a:t>
            </a:r>
            <a:r>
              <a:rPr lang="uk-UA" sz="4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бурхливим морем літали буревісники. </a:t>
            </a:r>
          </a:p>
        </p:txBody>
      </p:sp>
      <p:pic>
        <p:nvPicPr>
          <p:cNvPr id="11266" name="Picture 2" descr="D:\школа\Алфавит\polit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38536"/>
            <a:ext cx="4894874" cy="30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322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692696"/>
            <a:ext cx="8208912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4000" b="1" cap="none" spc="0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 і підкресли слова, вжиті в переносному значенні</a:t>
            </a:r>
            <a:r>
              <a:rPr lang="uk-UA" sz="4000" b="1" cap="none" spc="0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Між </a:t>
            </a:r>
            <a:r>
              <a:rPr lang="uk-UA" sz="4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друзями </a:t>
            </a:r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відбувалася бурхлива розмова</a:t>
            </a:r>
            <a:r>
              <a:rPr lang="uk-UA" sz="4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</a:p>
        </p:txBody>
      </p:sp>
      <p:pic>
        <p:nvPicPr>
          <p:cNvPr id="12290" name="Picture 2" descr="D:\школа\Алфавит\d0b4d0b8d182d0b8d0bdd0b0-d0bfd0bed0b2d0b5d180d182d0b0d194-d196d0b3d180d0b0d188d0bad1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376" y="1916832"/>
            <a:ext cx="3607247" cy="318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51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692696"/>
            <a:ext cx="8208912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4000" b="1" cap="none" spc="0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 і підкресли слова, вжиті в переносному значенні</a:t>
            </a:r>
            <a:r>
              <a:rPr lang="uk-UA" sz="4000" b="1" cap="none" spc="0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/>
            <a:endParaRPr lang="uk-UA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Ліс </a:t>
            </a:r>
            <a:r>
              <a:rPr lang="uk-UA" sz="4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заснув спить озеро.</a:t>
            </a:r>
          </a:p>
        </p:txBody>
      </p:sp>
      <p:pic>
        <p:nvPicPr>
          <p:cNvPr id="13314" name="Picture 2" descr="D:\школа\Алфавит\images (56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144" y="2049631"/>
            <a:ext cx="5643711" cy="3755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59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58785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слова,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однакові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звучанням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або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написанням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Підкресли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їх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постав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наголос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Поясни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</a:t>
            </a:r>
            <a:r>
              <a:rPr lang="uk-UA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ів</a:t>
            </a:r>
            <a:r>
              <a:rPr lang="uk-UA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Для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школи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купили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нові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плакати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Я не буду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більше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плакати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50" name="Picture 2" descr="D:\школа\Алфавит\images (5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80" y="1944236"/>
            <a:ext cx="4248472" cy="3182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школа\Алфавит\unnamed (5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720" y="1556792"/>
            <a:ext cx="2369591" cy="313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69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58785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слова,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однакові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звучанням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або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написанням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Підкресли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їх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постав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наголос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Поясни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слів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 </a:t>
            </a:r>
            <a:r>
              <a:rPr lang="ru-RU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отримав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лист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від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друга.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Кленовий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лист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довго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кружляв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у </a:t>
            </a:r>
            <a:r>
              <a:rPr lang="ru-RU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повітрі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D:\школа\Алфавит\68dcda5e812d37861160443d3a1c833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370892"/>
            <a:ext cx="2673117" cy="2434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школа\Алфавит\4fw5d04wn8qo04wkw0g0ook444kww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824" y="2446775"/>
            <a:ext cx="3523371" cy="249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42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58785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слова,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однакові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звучанням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або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написанням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Підкресли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їх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постав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наголос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Поясни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слів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uk-UA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Мул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важко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підіймався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угору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Мул на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дні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річки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збирався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роками. </a:t>
            </a:r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170" name="Picture 2" descr="D:\школа\Алфавит\загружено - 2020-10-19T003211.0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88840"/>
            <a:ext cx="302433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школа\Алфавит\unnamed (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636" y="1988840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42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58785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слова,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однакові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звучанням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або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написанням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Підкресли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їх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постав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наголос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Поясни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слів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uk-UA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Журавлина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пісня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була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останньою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Журавлина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- </a:t>
            </a:r>
            <a:r>
              <a:rPr lang="ru-RU" sz="40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корисна</a:t>
            </a:r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ягода.</a:t>
            </a:r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194" name="Picture 2" descr="D:\школа\Алфавит\загружено - 2020-10-19T003410.08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14"/>
          <a:stretch/>
        </p:blipFill>
        <p:spPr bwMode="auto">
          <a:xfrm>
            <a:off x="611560" y="2155798"/>
            <a:ext cx="3576321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школа\Алфавит\nzm-45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996" y="2155798"/>
            <a:ext cx="4274596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91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79714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Назви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які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містять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одне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які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багато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4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риба</a:t>
            </a:r>
            <a:r>
              <a:rPr lang="ru-RU" sz="44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44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зошит</a:t>
            </a:r>
            <a:r>
              <a:rPr lang="ru-RU" sz="44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44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язик</a:t>
            </a:r>
            <a:r>
              <a:rPr lang="ru-RU" sz="44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земля, </a:t>
            </a:r>
            <a:r>
              <a:rPr lang="ru-RU" sz="44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півень</a:t>
            </a:r>
            <a:r>
              <a:rPr lang="ru-RU" sz="44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ручка.</a:t>
            </a:r>
            <a:endParaRPr lang="uk-UA" sz="5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4" name="Picture 2" descr="D:\школа\Алфавит\Zemlya-750x54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8" t="18938" r="21312" b="13956"/>
          <a:stretch/>
        </p:blipFill>
        <p:spPr bwMode="auto">
          <a:xfrm>
            <a:off x="899592" y="1790383"/>
            <a:ext cx="3528392" cy="330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школа\Алфавит\загружено - 2020-10-19T000853.6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218" y="2117539"/>
            <a:ext cx="4086410" cy="265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012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73558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Назви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які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містять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одне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які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багато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4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ключ, собака, дуб, трактор, коса, ложка.</a:t>
            </a:r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218" name="Picture 2" descr="D:\школа\Алфавит\загружено - 2020-10-19T003633.7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11" y="1988840"/>
            <a:ext cx="3506897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школа\Алфавит\unnamed (7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930" y="1988840"/>
            <a:ext cx="3779838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65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68634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Назви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пари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слів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близькі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/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Мати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       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Цінний</a:t>
            </a:r>
            <a:endParaRPr lang="ru-RU" sz="40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Аероплан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Няня</a:t>
            </a:r>
          </a:p>
          <a:p>
            <a:pPr algn="just"/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Дорогий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 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Літак</a:t>
            </a:r>
            <a:endParaRPr lang="ru-RU" sz="40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Відвертий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Малюк</a:t>
            </a:r>
            <a:endParaRPr lang="ru-RU" sz="40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Дитина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   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Прямий</a:t>
            </a:r>
            <a:endParaRPr lang="ru-RU" sz="40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2339752" y="2636912"/>
            <a:ext cx="4464496" cy="648072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3059832" y="2636912"/>
            <a:ext cx="3744416" cy="12714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347864" y="3284984"/>
            <a:ext cx="3456384" cy="623396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3419872" y="4437112"/>
            <a:ext cx="3384376" cy="648072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2843808" y="4437112"/>
            <a:ext cx="3960440" cy="648072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3235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68634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Назви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пари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слів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близькі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/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r>
              <a:rPr lang="uk-UA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Сім'я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        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Злість</a:t>
            </a:r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Бігти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         Родина</a:t>
            </a:r>
          </a:p>
          <a:p>
            <a:pPr algn="just"/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Гнів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          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Мчати</a:t>
            </a:r>
            <a:endParaRPr lang="ru-RU" sz="40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Закордонний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Завірюха</a:t>
            </a:r>
            <a:endParaRPr lang="ru-RU" sz="40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Хуртовина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Іноземний</a:t>
            </a:r>
            <a:endParaRPr lang="ru-RU" sz="40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2339752" y="2636912"/>
            <a:ext cx="4464496" cy="648072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2123728" y="2636912"/>
            <a:ext cx="4680520" cy="127146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339752" y="3284984"/>
            <a:ext cx="4464496" cy="623396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4211960" y="4581128"/>
            <a:ext cx="1872208" cy="504056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3491880" y="4437112"/>
            <a:ext cx="2880320" cy="648072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0577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60631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поданих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слів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добери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близькі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слова</a:t>
            </a:r>
          </a:p>
          <a:p>
            <a:pPr algn="just">
              <a:lnSpc>
                <a:spcPct val="30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Ввічливий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                         Жара –</a:t>
            </a:r>
          </a:p>
          <a:p>
            <a:pPr algn="just">
              <a:lnSpc>
                <a:spcPct val="30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Копиця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                          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Дощ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   </a:t>
            </a:r>
          </a:p>
          <a:p>
            <a:pPr algn="just">
              <a:lnSpc>
                <a:spcPct val="30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Хата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                              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Хуртовина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</a:t>
            </a:r>
          </a:p>
        </p:txBody>
      </p:sp>
    </p:spTree>
    <p:extLst>
      <p:ext uri="{BB962C8B-B14F-4D97-AF65-F5344CB8AC3E}">
        <p14:creationId xmlns:p14="http://schemas.microsoft.com/office/powerpoint/2010/main" val="161428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60631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поданих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слів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добери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близькі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слова</a:t>
            </a:r>
          </a:p>
          <a:p>
            <a:pPr algn="just">
              <a:lnSpc>
                <a:spcPct val="150000"/>
              </a:lnSpc>
            </a:pP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Кумедна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вистава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- ...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вистава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Хибний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вчинок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- ...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вчинок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Втішна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новина - ...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новина.</a:t>
            </a:r>
          </a:p>
          <a:p>
            <a:pPr algn="just">
              <a:lnSpc>
                <a:spcPct val="150000"/>
              </a:lnSpc>
            </a:pP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Сміливий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вчинок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- ...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вчинок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Понуре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обличчя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- ...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обличчя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Зимова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погода - ... погода.</a:t>
            </a:r>
          </a:p>
        </p:txBody>
      </p:sp>
    </p:spTree>
    <p:extLst>
      <p:ext uri="{BB962C8B-B14F-4D97-AF65-F5344CB8AC3E}">
        <p14:creationId xmlns:p14="http://schemas.microsoft.com/office/powerpoint/2010/main" val="127720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57554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і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підкресли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вжиті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 переносному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Ми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пишаємося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українськими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спортсменами.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Пишається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над водою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червона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калина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uk-UA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098" name="Picture 2" descr="D:\школа\Алфавит\tekst-pesni-ne-grusti-kalina-nad-vodoyu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27" b="12029"/>
          <a:stretch/>
        </p:blipFill>
        <p:spPr bwMode="auto">
          <a:xfrm>
            <a:off x="480676" y="1700808"/>
            <a:ext cx="4051879" cy="2570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школа\Алфавит\sport_2018_yea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920" y="1692871"/>
            <a:ext cx="4163503" cy="2570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88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57554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і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підкресли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вжиті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 переносному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цієї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дитини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золоте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серце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endParaRPr lang="uk-UA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123" name="Picture 3" descr="D:\школа\Алфавит\zhivotn_i_deti_mozhno_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48840"/>
            <a:ext cx="6952828" cy="397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81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57554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і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підкресли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вжиті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 переносному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Він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ледве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встиг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ускочити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у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хвіст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потяга.</a:t>
            </a:r>
            <a:endParaRPr lang="uk-UA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146" name="Picture 2" descr="D:\школа\Алфавит\cfbdec9-rezi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80" y="1556790"/>
            <a:ext cx="8029560" cy="4137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51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60631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Доповнюємо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речення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Діти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роблять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бульбашки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____________.</a:t>
            </a:r>
          </a:p>
          <a:p>
            <a:pPr algn="just"/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Річка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____________  наш замок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із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піску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uk-UA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Picture 2" descr="D:\школа\Алфавит\36816_5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11" y="1268759"/>
            <a:ext cx="3976835" cy="264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школа\Алфавит\a4d71927df384ec671836379b720c4d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34" r="4727"/>
          <a:stretch/>
        </p:blipFill>
        <p:spPr bwMode="auto">
          <a:xfrm>
            <a:off x="4548636" y="1247402"/>
            <a:ext cx="4149956" cy="2668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04769" y="5589240"/>
            <a:ext cx="17171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змила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11931" y="5589240"/>
            <a:ext cx="187743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 мила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15889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0.06736 -0.1291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8" y="-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0.05677 -0.2131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0" y="-1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60631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Доповнюємо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речення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мрію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відвідати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місто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____________.</a:t>
            </a:r>
          </a:p>
          <a:p>
            <a:pPr algn="just"/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Степовий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____________ 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високо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літає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uk-UA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301" y="1312156"/>
            <a:ext cx="3976835" cy="2538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41235" y="1247402"/>
            <a:ext cx="2164757" cy="2668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82447" y="5589240"/>
            <a:ext cx="136178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орел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430485" y="5589240"/>
            <a:ext cx="144033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Орел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061020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0.13038 -0.1291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0" y="-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0.05677 -0.2131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0" y="-1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60631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Доповнюємо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речення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Дівчина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читає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____________.</a:t>
            </a:r>
          </a:p>
          <a:p>
            <a:pPr algn="just"/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Хлопець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____________  школяр. </a:t>
            </a: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uk-UA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301" y="1314977"/>
            <a:ext cx="3976835" cy="2533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69"/>
          <a:stretch/>
        </p:blipFill>
        <p:spPr bwMode="auto">
          <a:xfrm>
            <a:off x="5436096" y="476671"/>
            <a:ext cx="2248292" cy="397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77583" y="5589240"/>
            <a:ext cx="177151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Роман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60825" y="5589240"/>
            <a:ext cx="17796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роман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9253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0.13038 -0.1291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0" y="-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-0.1559 -0.2131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95" y="-1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60631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Доповнюємо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речення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Львів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називають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містом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____________.</a:t>
            </a:r>
          </a:p>
          <a:p>
            <a:pPr algn="just"/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Всі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знають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_______  - царя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звірів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 </a:t>
            </a: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uk-UA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9426" y="1412776"/>
            <a:ext cx="4022986" cy="2361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60399" y="1144050"/>
            <a:ext cx="3156414" cy="3170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01941" y="5589240"/>
            <a:ext cx="132279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лева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460399" y="5589240"/>
            <a:ext cx="138050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Лева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05289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0.13038 -0.1291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0" y="-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025 -0.2131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-1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Передай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казковим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героям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зайве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слово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2290" name="Picture 2" descr="D:\школа\Алфавит\72829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442" y="1916490"/>
            <a:ext cx="3480387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21921" y="5589240"/>
            <a:ext cx="156004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хитра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27784" y="5589240"/>
            <a:ext cx="172906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чемна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03340" y="5589240"/>
            <a:ext cx="152798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підла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537829" y="5589240"/>
            <a:ext cx="21178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нещира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2292" name="Picture 4" descr="D:\школа\Алфавит\загружено - 2020-10-19T012437.37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3" r="10732"/>
          <a:stretch/>
        </p:blipFill>
        <p:spPr bwMode="auto">
          <a:xfrm>
            <a:off x="6702112" y="1829096"/>
            <a:ext cx="1965960" cy="256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D:\школа\Алфавит\загружено - 2020-10-19T012550.798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0" r="15258"/>
          <a:stretch/>
        </p:blipFill>
        <p:spPr bwMode="auto">
          <a:xfrm>
            <a:off x="473242" y="1119262"/>
            <a:ext cx="2584198" cy="368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5935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341 -1.85185E-6 L -0.09341 -0.22245 C -0.09341 -0.32199 -0.03507 -0.44421 0.01284 -0.44421 L 0.11909 -0.44421 " pathEditMode="relative" rAng="0" ptsTypes="FfFF">
                                      <p:cBhvr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25" y="-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Передай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казковим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героям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зайве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слово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2290" name="Picture 2" descr="D:\школа\Алфавит\72829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442" y="1916490"/>
            <a:ext cx="3480387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5366" y="5589240"/>
            <a:ext cx="21531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красива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63778" y="5589240"/>
            <a:ext cx="125707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тиха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91767" y="5589240"/>
            <a:ext cx="15511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гарна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651515" y="5589240"/>
            <a:ext cx="189051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чудова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2292" name="Picture 4" descr="D:\школа\Алфавит\загружено - 2020-10-19T012437.37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3" r="10732"/>
          <a:stretch/>
        </p:blipFill>
        <p:spPr bwMode="auto">
          <a:xfrm>
            <a:off x="6702112" y="1829096"/>
            <a:ext cx="1965960" cy="256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D:\школа\Алфавит\загружено - 2020-10-19T012550.798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0" r="15258"/>
          <a:stretch/>
        </p:blipFill>
        <p:spPr bwMode="auto">
          <a:xfrm>
            <a:off x="473242" y="1119262"/>
            <a:ext cx="2584198" cy="368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684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341 -1.85185E-6 L -0.09341 -0.22245 C -0.09341 -0.32199 -0.03507 -0.44421 0.01284 -0.44421 L 0.11909 -0.44421 " pathEditMode="relative" rAng="0" ptsTypes="FfFF">
                                      <p:cBhvr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25" y="-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Передай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казковим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героям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зайве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слово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2290" name="Picture 2" descr="D:\школа\Алфавит\72829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442" y="1916490"/>
            <a:ext cx="3480387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63225" y="5589240"/>
            <a:ext cx="18774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підлий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50579" y="5589240"/>
            <a:ext cx="168347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лихий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509378" y="5589240"/>
            <a:ext cx="191591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чесний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95801" y="5589240"/>
            <a:ext cx="220194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поганий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2292" name="Picture 4" descr="D:\школа\Алфавит\загружено - 2020-10-19T012437.37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3" r="10732"/>
          <a:stretch/>
        </p:blipFill>
        <p:spPr bwMode="auto">
          <a:xfrm>
            <a:off x="6702112" y="1829096"/>
            <a:ext cx="1965960" cy="256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D:\школа\Алфавит\загружено - 2020-10-19T012550.798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0" r="15258"/>
          <a:stretch/>
        </p:blipFill>
        <p:spPr bwMode="auto">
          <a:xfrm>
            <a:off x="473242" y="1119262"/>
            <a:ext cx="2584198" cy="368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5597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-0.08125 -0.4442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62" y="-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Передай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казковим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героям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зайве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слово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2290" name="Picture 2" descr="D:\школа\Алфавит\72829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442" y="1916490"/>
            <a:ext cx="3480387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81023" y="5589240"/>
            <a:ext cx="204184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добрий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03104" y="5589240"/>
            <a:ext cx="197842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чуйний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45260" y="5589240"/>
            <a:ext cx="204414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примха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628627" y="5589240"/>
            <a:ext cx="193629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незлий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2292" name="Picture 4" descr="D:\школа\Алфавит\загружено - 2020-10-19T012437.37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3" r="10732"/>
          <a:stretch/>
        </p:blipFill>
        <p:spPr bwMode="auto">
          <a:xfrm>
            <a:off x="6702112" y="1829096"/>
            <a:ext cx="1965960" cy="256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D:\школа\Алфавит\загружено - 2020-10-19T012550.798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0" r="15258"/>
          <a:stretch/>
        </p:blipFill>
        <p:spPr bwMode="auto">
          <a:xfrm>
            <a:off x="473242" y="1119262"/>
            <a:ext cx="2584198" cy="368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7737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-0.08125 -0.4442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62" y="-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Передай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казковим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героям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зайве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слово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2290" name="Picture 2" descr="D:\школа\Алфавит\72829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442" y="1916490"/>
            <a:ext cx="3480387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90446" y="5589240"/>
            <a:ext cx="182300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нудьга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48803" y="5589240"/>
            <a:ext cx="108702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сум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83733" y="5589240"/>
            <a:ext cx="19672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радість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22388" y="5589240"/>
            <a:ext cx="11487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туга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2292" name="Picture 4" descr="D:\школа\Алфавит\загружено - 2020-10-19T012437.37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3" r="10732"/>
          <a:stretch/>
        </p:blipFill>
        <p:spPr bwMode="auto">
          <a:xfrm>
            <a:off x="6702112" y="1829096"/>
            <a:ext cx="1965960" cy="256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D:\школа\Алфавит\загружено - 2020-10-19T012550.798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0" r="15258"/>
          <a:stretch/>
        </p:blipFill>
        <p:spPr bwMode="auto">
          <a:xfrm>
            <a:off x="473242" y="1119262"/>
            <a:ext cx="2584198" cy="368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9055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-0.08125 -0.4442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62" y="-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близькі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слова.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6855" y="4862125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класі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здійнявся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гамір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галас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було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чути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здалеку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3314" name="Picture 2" descr="D:\школа\Алфавит\-nush-vchat-sja-pracjuvati-v-komand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40201"/>
            <a:ext cx="6039519" cy="392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8786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близькі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слова.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6855" y="4862125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Максим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має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багато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літачків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а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Уляна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–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чимало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4338" name="Picture 2" descr="D:\школа\Алфавит\Airplane_Toys_Little_girls_Smile_Scarf_513990_3840x21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54244"/>
            <a:ext cx="6408712" cy="3604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261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близькі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слова.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6855" y="4862125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Сергій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має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багато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друзів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а Тарас –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лише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одного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товариша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5364" name="Picture 4" descr="C:\Users\Inna\Downloads\Toys_Boys_Little_girls_4988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052736"/>
            <a:ext cx="5725839" cy="3816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670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близькі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слова.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6855" y="4862125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Антон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почув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радісну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новину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від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веселої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Софійки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6387" name="Picture 3" descr="D:\школа\Алфавит\detk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" y="1109275"/>
            <a:ext cx="6667500" cy="375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721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Знайди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близькі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слова.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6855" y="4862125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На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низький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стілець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біля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мене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сів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невисокий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хлопець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7410" name="Picture 2" descr="D:\школа\Алфавит\15450430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687" y="1048157"/>
            <a:ext cx="5728072" cy="382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335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Допиши слова з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протилежним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6855" y="4862125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Стояти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- 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8434" name="Picture 2" descr="D:\школа\Алфавит\boy-and-girl-sit-on-the-chair_1308-278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12837"/>
            <a:ext cx="5038576" cy="437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210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Допиши слова з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протилежним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6855" y="4862125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Стояти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- 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9458" name="Picture 2" descr="D:\школа\Алфавит\tmb_201205_22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78706"/>
            <a:ext cx="7344816" cy="4413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12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Допиши слова з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протилежним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6855" y="4862125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Говорити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- 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0482" name="Picture 2" descr="D:\школа\Алфавит\b136485023db2816d808deb3769f7f5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525" y="1268760"/>
            <a:ext cx="6096000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65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Допиши слова з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протилежним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6855" y="4862125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Веселий - 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1506" name="Picture 2" descr="D:\школа\Алфавит\загружено - 2020-10-19T014846.6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96752"/>
            <a:ext cx="6363513" cy="4234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29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Допиши слова з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протилежним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6855" y="4862125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Великий - 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2530" name="Picture 2" descr="D:\школа\Алфавит\images (6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483" y="1052736"/>
            <a:ext cx="432048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7966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Допиши слова з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протилежним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6855" y="4862125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Чистий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3554" name="Picture 2" descr="D:\школа\Алфавит\620x413_1_b48caf4cb65a4f2a0237f0b14dd3e815@800x533_0xd42ee42d_1517455980143583381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478" y="1000406"/>
            <a:ext cx="6883043" cy="4584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91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58785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Доповни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ru-RU" sz="40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прислів’я</a:t>
            </a:r>
            <a:r>
              <a:rPr lang="ru-RU" sz="40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антонімами</a:t>
            </a:r>
            <a:endParaRPr lang="ru-RU" sz="32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>
              <a:lnSpc>
                <a:spcPct val="150000"/>
              </a:lnSpc>
            </a:pPr>
            <a:r>
              <a:rPr lang="ru-RU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Багатий</a:t>
            </a: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хитрий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гроші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а ... на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видумки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Бережи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чуже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неначе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око ....</a:t>
            </a:r>
          </a:p>
          <a:p>
            <a:pPr algn="just">
              <a:lnSpc>
                <a:spcPct val="150000"/>
              </a:lnSpc>
            </a:pP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Близька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соломка,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краще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...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сінця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Боязливому по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вуха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море, а ... по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коліна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Від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малих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дітей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голова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болить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а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від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...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серце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Гірка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робота, а ...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хліб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Де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розумному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горе, там ...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сміх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485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Використовуючи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антоніми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запиши текст 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із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протилежним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значенням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</a:t>
            </a: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>
              <a:lnSpc>
                <a:spcPct val="150000"/>
              </a:lnSpc>
            </a:pPr>
            <a:r>
              <a:rPr lang="ru-RU" sz="3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Був</a:t>
            </a: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похмурий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осінній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день. Небо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низьке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Пливуть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важкі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чорні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хмари.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Сонце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сховалося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Стає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все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холодніше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і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холодніше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День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обіцяє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бути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сумним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Настрій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препоганий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455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Добери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синоніми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9680" y="2812088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Говорити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-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3437" y="5013176"/>
            <a:ext cx="221701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балакати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771800" y="5589240"/>
            <a:ext cx="206646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мовчати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55383" y="5013176"/>
            <a:ext cx="204068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базікати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585647" y="5721062"/>
            <a:ext cx="210185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сміятися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4578" name="Picture 2" descr="D:\школа\Алфавит\teacher-and-student-on-lesson-at-classroom_1124-5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43464"/>
            <a:ext cx="2491899" cy="2491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D:\школа\Алфавит\images (6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384" y="973763"/>
            <a:ext cx="3506368" cy="259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54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3.88889E-6 -0.1044 C 3.88889E-6 -0.15116 0.08645 -0.20857 0.15677 -0.20857 L 0.31371 -0.20857 " pathEditMode="relative" rAng="0" ptsTypes="FfFF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-1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4.44444E-6 -0.1044 C 4.44444E-6 -0.15116 0.04757 -0.20856 0.08663 -0.20856 L 0.17326 -0.20856 " pathEditMode="relative" rAng="0" ptsTypes="FfFF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1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Добери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синоніми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9680" y="2812088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Великий-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3405" y="5019238"/>
            <a:ext cx="339118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здоровенький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25915" y="5589240"/>
            <a:ext cx="315823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малюсінький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28726" y="5013176"/>
            <a:ext cx="269400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гігантський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636271" y="5721062"/>
            <a:ext cx="20006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веселий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5602" name="Picture 2" descr="D:\школа\Алфавит\загружено - 2020-10-19T020353.1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755" y="935663"/>
            <a:ext cx="3588588" cy="277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73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3.88889E-6 -0.1044 C 3.88889E-6 -0.15116 0.08645 -0.20857 0.15677 -0.20857 L 0.31371 -0.20857 " pathEditMode="relative" rAng="0" ptsTypes="FfFF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-1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4.44444E-6 -0.1044 C 4.44444E-6 -0.15116 0.04757 -0.20856 0.08663 -0.20856 L 0.17326 -0.20856 " pathEditMode="relative" rAng="0" ptsTypes="FfFF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1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Добери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синоніми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9680" y="2812088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Здібний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-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5605" y="5019238"/>
            <a:ext cx="302679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талановитий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59272" y="5589240"/>
            <a:ext cx="22915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неумілий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360" y="5013176"/>
            <a:ext cx="318074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обдарований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00360" y="5721062"/>
            <a:ext cx="187243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добрий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6626" name="Picture 2" descr="D:\школа\Алфавит\unnamed (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08085"/>
            <a:ext cx="2527277" cy="2527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D:\школа\Алфавит\203749_o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0" y="848198"/>
            <a:ext cx="4030749" cy="2687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5526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3.88889E-6 -0.1044 C 3.88889E-6 -0.15116 0.08645 -0.20857 0.15677 -0.20857 L 0.31371 -0.20857 " pathEditMode="relative" rAng="0" ptsTypes="FfFF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-1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4.44444E-6 -0.1044 C 4.44444E-6 -0.15116 0.04757 -0.20856 0.08663 -0.20856 L 0.17326 -0.20856 " pathEditMode="relative" rAng="0" ptsTypes="FfFF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1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Добери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синоніми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9680" y="2812088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Сумний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0473" y="5019238"/>
            <a:ext cx="28370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засмучений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96825" y="5589240"/>
            <a:ext cx="261642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мрійливий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06124" y="5013176"/>
            <a:ext cx="253922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невеселий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76838" y="5721062"/>
            <a:ext cx="22044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радісний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7650" name="Picture 2" descr="D:\школа\Алфавит\5-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584" y="1034832"/>
            <a:ext cx="4751009" cy="263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918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85185E-6 L 2.77778E-6 -0.10509 C 2.77778E-6 -0.15185 0.0743 -0.20949 0.13489 -0.20949 L 0.26996 -0.20949 " pathEditMode="relative" rAng="0" ptsTypes="FfFF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90" y="-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4.44444E-6 -0.1044 C 4.44444E-6 -0.15116 0.04757 -0.20856 0.08663 -0.20856 L 0.17326 -0.20856 " pathEditMode="relative" rAng="0" ptsTypes="FfFF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1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Добери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синоніми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9680" y="2812088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Турбуватися</a:t>
            </a: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- 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74601" y="5019238"/>
            <a:ext cx="148880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дбати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58017" y="5693588"/>
            <a:ext cx="244810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нещасний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69808" y="5013176"/>
            <a:ext cx="28118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піклуватися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74357" y="5721062"/>
            <a:ext cx="28370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засмучений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8674" name="Picture 2" descr="D:\школа\Алфавит\загружено - 2020-10-19T021047.3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052" y="1070477"/>
            <a:ext cx="3928143" cy="261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880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85185E-6 L 2.77778E-6 -0.10509 C 2.77778E-6 -0.15185 0.0743 -0.20949 0.13489 -0.20949 L 0.26996 -0.20949 " pathEditMode="relative" rAng="0" ptsTypes="FfFF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90" y="-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4.44444E-6 -0.1044 C 4.44444E-6 -0.15116 0.04757 -0.20856 0.08663 -0.20856 L 0.17326 -0.20856 " pathEditMode="relative" rAng="0" ptsTypes="FfFF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1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61247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Добери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синоніми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до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поданих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слів</a:t>
            </a:r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>
              <a:lnSpc>
                <a:spcPct val="25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Бавитися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   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Замурзаний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</a:t>
            </a:r>
          </a:p>
          <a:p>
            <a:pPr algn="just">
              <a:lnSpc>
                <a:spcPct val="25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Дружити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	            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Мальовничий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</a:t>
            </a:r>
          </a:p>
          <a:p>
            <a:pPr algn="just">
              <a:lnSpc>
                <a:spcPct val="25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Журитися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	            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Люб'язний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</a:t>
            </a:r>
          </a:p>
          <a:p>
            <a:pPr algn="just">
              <a:lnSpc>
                <a:spcPct val="25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Зачиняти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	               Меткий –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643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61247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Добери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синоніми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до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поданих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слів</a:t>
            </a:r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>
              <a:lnSpc>
                <a:spcPct val="25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Різний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	   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Убогий –</a:t>
            </a:r>
          </a:p>
          <a:p>
            <a:pPr algn="just">
              <a:lnSpc>
                <a:spcPct val="25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Ставний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	              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Хоробрий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</a:t>
            </a:r>
          </a:p>
          <a:p>
            <a:pPr algn="just">
              <a:lnSpc>
                <a:spcPct val="25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Строкатий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	               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Чарівний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</a:t>
            </a:r>
          </a:p>
          <a:p>
            <a:pPr algn="just">
              <a:lnSpc>
                <a:spcPct val="25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Стурбований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	       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Чванливий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</a:t>
            </a:r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542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61247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Добери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синоніми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до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поданих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слів</a:t>
            </a:r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>
              <a:lnSpc>
                <a:spcPct val="25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Ясний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	                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Дужий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</a:t>
            </a:r>
          </a:p>
          <a:p>
            <a:pPr algn="just">
              <a:lnSpc>
                <a:spcPct val="25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Яскравий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	                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Кволий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</a:t>
            </a:r>
          </a:p>
          <a:p>
            <a:pPr algn="just">
              <a:lnSpc>
                <a:spcPct val="25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Щуплий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	                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Моторний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</a:t>
            </a:r>
          </a:p>
          <a:p>
            <a:pPr algn="just">
              <a:lnSpc>
                <a:spcPct val="250000"/>
              </a:lnSpc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Зайвий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	      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Негативний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</a:t>
            </a:r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936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43396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Виправ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помилку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реченні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антонімом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9680" y="3356992"/>
            <a:ext cx="8121737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Мама сказала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купити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свіжий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хліб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а я принесла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холодний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endParaRPr lang="ru-RU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15176" y="5693588"/>
            <a:ext cx="220765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черствий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95936" y="5727124"/>
            <a:ext cx="171713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легкий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44208" y="5693588"/>
            <a:ext cx="188545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якісний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050" name="Picture 2" descr="D:\школа\Алфавит\images (6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99" y="1503363"/>
            <a:ext cx="4311412" cy="2687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064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43396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Виправ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помилку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реченні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антонімом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9680" y="3356992"/>
            <a:ext cx="8121737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Мій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тато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високий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а мама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найкраща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endParaRPr lang="ru-RU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87991" y="5693588"/>
            <a:ext cx="226202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низенька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12966" y="5727124"/>
            <a:ext cx="188308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хороша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04625" y="5693588"/>
            <a:ext cx="236462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маленька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074" name="Picture 2" descr="D:\школа\Алфавит\220639-1521828748-7635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743" y="1557718"/>
            <a:ext cx="3834785" cy="256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33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43396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Виправ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помилку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реченні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антонімом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9680" y="3356992"/>
            <a:ext cx="8121737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endParaRPr lang="ru-RU" sz="4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школі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навчаються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різн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учні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:</a:t>
            </a:r>
          </a:p>
          <a:p>
            <a:pPr algn="just"/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відмінники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і директор. </a:t>
            </a:r>
            <a:endParaRPr lang="ru-RU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7912" y="5693588"/>
            <a:ext cx="214219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студенти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33661" y="5727124"/>
            <a:ext cx="244169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двієчники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67106" y="5693588"/>
            <a:ext cx="203966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охорона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098" name="Picture 2" descr="D:\школа\Алфавит\загружено - 2020-10-20T002747.4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340768"/>
            <a:ext cx="4877945" cy="275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417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43396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Виправ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помилку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реченні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антонімом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8672" y="4100809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Ще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півгодини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тому асфальт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був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сухий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а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тепер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гарячий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endParaRPr lang="ru-RU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44408" y="5693588"/>
            <a:ext cx="174919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м'який</a:t>
            </a:r>
            <a:endParaRPr lang="uk-UA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38173" y="5727124"/>
            <a:ext cx="203267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твердий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24175" y="5693588"/>
            <a:ext cx="19255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мокрий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122" name="Picture 2" descr="D:\школа\Алфавит\загружено - 2020-10-20T002938.1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356008"/>
            <a:ext cx="4491583" cy="2988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195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43396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Виправ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помилку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реченні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антонімом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8672" y="4100809"/>
            <a:ext cx="81217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хотіла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великий кавун, а в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крамниці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був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тільки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кошик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endParaRPr lang="ru-RU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97307" y="5693588"/>
            <a:ext cx="164340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малий</a:t>
            </a:r>
            <a:endParaRPr lang="uk-UA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92122" y="5727124"/>
            <a:ext cx="152477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банан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97914" y="5693588"/>
            <a:ext cx="17780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кислий</a:t>
            </a:r>
            <a:endParaRPr lang="ru-RU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146" name="Picture 2" descr="D:\школа\Алфавит\загружено - 2020-10-20T003106.29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33" y="1556792"/>
            <a:ext cx="4940210" cy="2766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7111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школа\Алфавит\hello_html_mbd41ea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548680"/>
            <a:ext cx="835292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Розташуй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фразеологізми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навпроти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їхніх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значень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28281" y="2421604"/>
            <a:ext cx="21843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Нога в ногу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33675" y="3645721"/>
            <a:ext cx="25735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Ноги на </a:t>
            </a:r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плечі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9898" y="4956696"/>
            <a:ext cx="300114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На </a:t>
            </a:r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широку</a:t>
            </a:r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 ногу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61565" y="2421603"/>
            <a:ext cx="328776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Швидко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рухатися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045659" y="3645721"/>
            <a:ext cx="449905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Розкішно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, без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обмежень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891599" y="4931163"/>
            <a:ext cx="51616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Одночасно, в такт з іншими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2504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40741E-7 L -0.03368 -0.4488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-2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02761 -0.2495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-1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44444E-6 L 0.00018 0.17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07 -0.11666 L 0.01615 0.3773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12" grpId="0" build="allAtOnce"/>
      <p:bldP spid="6" grpId="0"/>
      <p:bldP spid="6" grpId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школа\Алфавит\hello_html_mbd41ea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548680"/>
            <a:ext cx="835292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Розташуй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фразеологізми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навпроти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їхніх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значень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1600" y="2421604"/>
            <a:ext cx="32577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Як </a:t>
            </a:r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дві</a:t>
            </a:r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 </a:t>
            </a:r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каплі</a:t>
            </a:r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 води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49529" y="3645721"/>
            <a:ext cx="31418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Як у воду </a:t>
            </a:r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впасти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88555" y="4956696"/>
            <a:ext cx="34638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smtClean="0">
                <a:ln/>
                <a:solidFill>
                  <a:schemeClr val="accent1"/>
                </a:solidFill>
                <a:effectLst/>
              </a:rPr>
              <a:t>Водою не </a:t>
            </a:r>
            <a:r>
              <a:rPr lang="ru-RU" sz="2800" b="1" cap="all" spc="0" dirty="0" err="1" smtClean="0">
                <a:ln/>
                <a:solidFill>
                  <a:schemeClr val="accent1"/>
                </a:solidFill>
                <a:effectLst/>
              </a:rPr>
              <a:t>розлити</a:t>
            </a:r>
            <a:endParaRPr lang="ru-RU" sz="2800" b="1" cap="all" spc="0" dirty="0">
              <a:ln/>
              <a:solidFill>
                <a:schemeClr val="accent1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52218" y="2421603"/>
            <a:ext cx="370646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Зникнути</a:t>
            </a:r>
            <a:r>
              <a:rPr lang="ru-RU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безслідно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226208" y="3645721"/>
            <a:ext cx="213795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all" dirty="0" err="1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нерозлучні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382746" y="4931163"/>
            <a:ext cx="217931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8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Дуже схожі</a:t>
            </a:r>
            <a:endParaRPr lang="ru-RU" sz="28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784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40741E-7 L -0.03368 -0.4488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-2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02761 -0.2495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-1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44444E-6 L 0.00018 0.17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07 -0.11666 L 0.01615 0.3773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12" grpId="0" build="allAtOnce"/>
      <p:bldP spid="6" grpId="0"/>
      <p:bldP spid="6" grpId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вислів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вибравши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малюнок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3432" y="1555729"/>
            <a:ext cx="812173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Повільно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- </a:t>
            </a:r>
            <a:r>
              <a:rPr lang="ru-RU" sz="4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повзти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як </a:t>
            </a:r>
            <a:endParaRPr lang="ru-RU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722" y="2132856"/>
            <a:ext cx="3545447" cy="2299476"/>
          </a:xfrm>
          <a:prstGeom prst="rect">
            <a:avLst/>
          </a:prstGeom>
        </p:spPr>
      </p:pic>
      <p:pic>
        <p:nvPicPr>
          <p:cNvPr id="7171" name="Picture 3" descr="D:\школа\Алфавит\загружено - 2020-10-20T005740.5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25170"/>
            <a:ext cx="2732609" cy="2732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:\школа\Алфавит\images (6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86111"/>
            <a:ext cx="3000283" cy="223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8696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4.72222E-6 0.11551 C 4.72222E-6 0.16736 -0.06771 0.23125 -0.12257 0.23125 L -0.24497 0.23125 " pathEditMode="relative" rAng="0" ptsTypes="FfFF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57" y="1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вислів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вибравши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малюнок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3432" y="1555729"/>
            <a:ext cx="812173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Перебільшувати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 </a:t>
            </a:r>
            <a:r>
              <a:rPr lang="ru-RU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робити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 мухи__</a:t>
            </a:r>
            <a:endParaRPr lang="ru-RU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706" y="2132855"/>
            <a:ext cx="3035886" cy="3035886"/>
          </a:xfrm>
          <a:prstGeom prst="rect">
            <a:avLst/>
          </a:prstGeom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6" y="2461800"/>
            <a:ext cx="2732609" cy="2459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91985" y="4323879"/>
            <a:ext cx="2189363" cy="223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15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4.72222E-6 0.11551 C 4.72222E-6 0.16736 -0.06771 0.23125 -0.12257 0.23125 L -0.24497 0.23125 " pathEditMode="relative" rAng="0" ptsTypes="FfFF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57" y="1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вислів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вибравши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малюнок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3432" y="1555729"/>
            <a:ext cx="812173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Зробити неприємність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 </a:t>
            </a:r>
            <a:r>
              <a:rPr lang="ru-RU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підсунути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_</a:t>
            </a:r>
            <a:endParaRPr lang="ru-RU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706" y="2268501"/>
            <a:ext cx="3035886" cy="2764594"/>
          </a:xfrm>
          <a:prstGeom prst="rect">
            <a:avLst/>
          </a:prstGeom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2206" y="2461800"/>
            <a:ext cx="2459348" cy="2459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67356" y="4323879"/>
            <a:ext cx="2038621" cy="223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14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4.72222E-6 0.11551 C 4.72222E-6 0.16736 -0.06771 0.23125 -0.12257 0.23125 L -0.24497 0.23125 " pathEditMode="relative" rAng="0" ptsTypes="FfFF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57" y="1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вислів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вибравши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малюнок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3432" y="1555729"/>
            <a:ext cx="812173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Бути працьовитим – трудитися, як_</a:t>
            </a:r>
            <a:endParaRPr lang="ru-RU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706" y="2467520"/>
            <a:ext cx="3035886" cy="2366556"/>
          </a:xfrm>
          <a:prstGeom prst="rect">
            <a:avLst/>
          </a:prstGeom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2206" y="2461800"/>
            <a:ext cx="2459348" cy="2459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67356" y="4410131"/>
            <a:ext cx="2038621" cy="2066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758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71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вислів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вибравши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малюнок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3432" y="1555729"/>
            <a:ext cx="812173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Злякатися – тремтіти, як осиновий_</a:t>
            </a:r>
            <a:endParaRPr lang="ru-RU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189" y="2467520"/>
            <a:ext cx="2116919" cy="2366556"/>
          </a:xfrm>
          <a:prstGeom prst="rect">
            <a:avLst/>
          </a:prstGeom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2206" y="2461800"/>
            <a:ext cx="2459348" cy="2459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47466" y="4889183"/>
            <a:ext cx="4972806" cy="113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128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71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Добери </a:t>
            </a:r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синоніми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антоніми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до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фразеологізмів</a:t>
            </a:r>
            <a:r>
              <a:rPr lang="ru-RU" sz="40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endParaRPr lang="ru-RU" sz="40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Байдики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бити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ледарювати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працювати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Правити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теревені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- 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Одним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махом - 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Гнути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спину - 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Пасти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задніх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- 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571500" indent="-571500" algn="just">
              <a:buFont typeface="Wingdings" panose="05000000000000000000" pitchFamily="2" charset="2"/>
              <a:buChar char="q"/>
            </a:pP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дві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краплі</a:t>
            </a: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води - 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821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фразеологічні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вирази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Німий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</a:t>
            </a: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Працьовиті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як</a:t>
            </a: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Хитра 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 </a:t>
            </a: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Мудрий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як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120" y="1916832"/>
            <a:ext cx="1981200" cy="14782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900" y="332656"/>
            <a:ext cx="1691640" cy="17145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267" y="3395113"/>
            <a:ext cx="1350273" cy="1402040"/>
          </a:xfrm>
          <a:prstGeom prst="rect">
            <a:avLst/>
          </a:prstGeom>
        </p:spPr>
      </p:pic>
      <p:pic>
        <p:nvPicPr>
          <p:cNvPr id="8194" name="Picture 2" descr="D:\школа\Алфавит\загружено - 2020-10-20T013409.02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6" t="3555" r="14311" b="4569"/>
          <a:stretch/>
        </p:blipFill>
        <p:spPr bwMode="auto">
          <a:xfrm>
            <a:off x="7390620" y="4782265"/>
            <a:ext cx="1307972" cy="167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2555776" y="3933056"/>
            <a:ext cx="4584491" cy="22322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endCxn id="8194" idx="1"/>
          </p:cNvCxnSpPr>
          <p:nvPr/>
        </p:nvCxnSpPr>
        <p:spPr>
          <a:xfrm>
            <a:off x="2051720" y="4782265"/>
            <a:ext cx="5338900" cy="8355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3059832" y="1340768"/>
            <a:ext cx="3739068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051720" y="1916832"/>
            <a:ext cx="4896544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0025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36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9680" y="476672"/>
            <a:ext cx="8208912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Доповни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фразеологічні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err="1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вирази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Полохливий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як</a:t>
            </a: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Колючий як</a:t>
            </a: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Солодке </a:t>
            </a:r>
            <a:r>
              <a:rPr lang="ru-RU" sz="3200" b="1" dirty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 </a:t>
            </a:r>
          </a:p>
          <a:p>
            <a:pPr algn="just"/>
            <a:endParaRPr lang="ru-RU" sz="3200" b="1" dirty="0" smtClean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just"/>
            <a:r>
              <a:rPr lang="ru-RU" sz="3200" b="1" dirty="0" err="1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Упертий</a:t>
            </a:r>
            <a:r>
              <a:rPr lang="ru-RU" sz="3200" b="1" dirty="0" smtClean="0">
                <a:ln w="1905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як</a:t>
            </a:r>
            <a:endParaRPr lang="ru-RU" sz="3200" b="1" dirty="0">
              <a:ln w="1905">
                <a:solidFill>
                  <a:srgbClr val="00B05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336" y="1916832"/>
            <a:ext cx="1376767" cy="14782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794" y="344086"/>
            <a:ext cx="1572746" cy="15727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893" y="3395112"/>
            <a:ext cx="1533384" cy="1654067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25793" y="5251676"/>
            <a:ext cx="1895991" cy="116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2555776" y="3933056"/>
            <a:ext cx="4584491" cy="22322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endCxn id="8194" idx="1"/>
          </p:cNvCxnSpPr>
          <p:nvPr/>
        </p:nvCxnSpPr>
        <p:spPr>
          <a:xfrm>
            <a:off x="2074912" y="4818181"/>
            <a:ext cx="4750881" cy="10162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3059832" y="1340768"/>
            <a:ext cx="3739068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051720" y="1916832"/>
            <a:ext cx="4896544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088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1390</Words>
  <Application>Microsoft Office PowerPoint</Application>
  <PresentationFormat>Экран (4:3)</PresentationFormat>
  <Paragraphs>606</Paragraphs>
  <Slides>80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80</vt:i4>
      </vt:variant>
    </vt:vector>
  </HeadingPairs>
  <TitlesOfParts>
    <vt:vector size="8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Inna</dc:creator>
  <cp:lastModifiedBy>Inna</cp:lastModifiedBy>
  <cp:revision>39</cp:revision>
  <dcterms:created xsi:type="dcterms:W3CDTF">2020-10-17T19:47:56Z</dcterms:created>
  <dcterms:modified xsi:type="dcterms:W3CDTF">2020-10-19T23:13:42Z</dcterms:modified>
</cp:coreProperties>
</file>