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notesMasterIdLst>
    <p:notesMasterId r:id="rId20"/>
  </p:notesMasterIdLst>
  <p:sldIdLst>
    <p:sldId id="1293" r:id="rId2"/>
    <p:sldId id="1295" r:id="rId3"/>
    <p:sldId id="257" r:id="rId4"/>
    <p:sldId id="1294" r:id="rId5"/>
    <p:sldId id="1296" r:id="rId6"/>
    <p:sldId id="1299" r:id="rId7"/>
    <p:sldId id="1298" r:id="rId8"/>
    <p:sldId id="1297" r:id="rId9"/>
    <p:sldId id="1300" r:id="rId10"/>
    <p:sldId id="266" r:id="rId11"/>
    <p:sldId id="267" r:id="rId12"/>
    <p:sldId id="268" r:id="rId13"/>
    <p:sldId id="269" r:id="rId14"/>
    <p:sldId id="270" r:id="rId15"/>
    <p:sldId id="271" r:id="rId16"/>
    <p:sldId id="1301" r:id="rId17"/>
    <p:sldId id="1238" r:id="rId18"/>
    <p:sldId id="130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-59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DDB33E-E4A2-44AF-ABD7-70235F65E95A}" type="datetimeFigureOut">
              <a:rPr lang="uk-UA" smtClean="0"/>
              <a:pPr/>
              <a:t>16.03.2025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CF36B4-0E7F-4AD3-9801-3CA965405F2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19991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8AAFC-F45B-4763-9C1F-8029DFCE03FE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5204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pPr/>
              <a:t>3/16/2025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hkola.in.ua/2261-ukrainska-mova-11-klas-avramenko-2019.html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hkola.in.ua/2261-ukrainska-mova-11-klas-avramenko-2019.html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1277203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https://learningapps.org/view266735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88840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884024" y="357699"/>
            <a:ext cx="33079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srgbClr val="00B0F0"/>
                </a:solidFill>
              </a:rPr>
              <a:t>Хвилинка </a:t>
            </a:r>
          </a:p>
          <a:p>
            <a:r>
              <a:rPr lang="uk-UA" sz="4800" b="1" dirty="0" smtClean="0">
                <a:solidFill>
                  <a:srgbClr val="00B0F0"/>
                </a:solidFill>
              </a:rPr>
              <a:t>настрою</a:t>
            </a:r>
            <a:endParaRPr lang="uk-UA" sz="4800" b="1" dirty="0">
              <a:solidFill>
                <a:srgbClr val="00B0F0"/>
              </a:solidFill>
            </a:endParaRPr>
          </a:p>
        </p:txBody>
      </p:sp>
      <p:sp>
        <p:nvSpPr>
          <p:cNvPr id="26626" name="AutoShape 2" descr="Задумливим: векторна графіка, зображення, Задумливим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Задумливим: векторна графіка, зображення, Задумливим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0" name="AutoShape 6" descr="Смайлик мислення — стоковий вект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2" name="AutoShape 8" descr="Смайлик мислення — стоковий вект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34" name="Picture 10" descr="Смайлик мислення Стоковий вектор ©yayayoyo 36433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57603" y="2626659"/>
            <a:ext cx="3035566" cy="2967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/>
          <a:srcRect t="1230"/>
          <a:stretch>
            <a:fillRect/>
          </a:stretch>
        </p:blipFill>
        <p:spPr bwMode="auto">
          <a:xfrm>
            <a:off x="2451523" y="0"/>
            <a:ext cx="7633772" cy="322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3" name="Picture 5" descr="Хмара тегів на тему &quot;Фразеологізми у мовленні щодня&quot;. Частина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970706"/>
            <a:ext cx="3256803" cy="3083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015" name="Picture 7" descr="Хмара тегів на тему &quot;Фразеологізми у мовленні щодня&quot;. Частина 3"/>
          <p:cNvPicPr>
            <a:picLocks noChangeAspect="1" noChangeArrowheads="1"/>
          </p:cNvPicPr>
          <p:nvPr/>
        </p:nvPicPr>
        <p:blipFill>
          <a:blip r:embed="rId5"/>
          <a:srcRect l="3154" t="5937"/>
          <a:stretch>
            <a:fillRect/>
          </a:stretch>
        </p:blipFill>
        <p:spPr bwMode="auto">
          <a:xfrm>
            <a:off x="3452047" y="3541059"/>
            <a:ext cx="4553434" cy="3316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017" name="Picture 9" descr="Презентація &quot;Джерела українських фразеологізмів&quot;"/>
          <p:cNvPicPr>
            <a:picLocks noChangeAspect="1" noChangeArrowheads="1"/>
          </p:cNvPicPr>
          <p:nvPr/>
        </p:nvPicPr>
        <p:blipFill>
          <a:blip r:embed="rId6"/>
          <a:srcRect l="14473" t="24517" r="15610" b="9553"/>
          <a:stretch>
            <a:fillRect/>
          </a:stretch>
        </p:blipFill>
        <p:spPr bwMode="auto">
          <a:xfrm>
            <a:off x="8023412" y="3029353"/>
            <a:ext cx="4168588" cy="2922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EA3F28F-5E3C-0A3D-9514-613696E39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1365"/>
            <a:ext cx="12192000" cy="66966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45624" y="2986171"/>
            <a:ext cx="57463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Робота </a:t>
            </a:r>
            <a:r>
              <a:rPr lang="ru-RU" sz="2800" b="1" dirty="0" err="1" smtClean="0">
                <a:solidFill>
                  <a:srgbClr val="0070C0"/>
                </a:solidFill>
              </a:rPr>
              <a:t>з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підручником</a:t>
            </a:r>
            <a:r>
              <a:rPr lang="ru-RU" sz="2800" b="1" dirty="0" smtClean="0">
                <a:solidFill>
                  <a:srgbClr val="0070C0"/>
                </a:solidFill>
              </a:rPr>
              <a:t> (с. 173): </a:t>
            </a:r>
            <a:r>
              <a:rPr lang="ru-RU" b="1" u="sng" dirty="0" smtClean="0">
                <a:hlinkClick r:id="rId3"/>
              </a:rPr>
              <a:t>https://shkola.in.ua/2261-ukrainska-mova-11-klas-avramenko-2019.html</a:t>
            </a: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65669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нутренний дизайн кни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80564" y="116541"/>
            <a:ext cx="10811435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 ТЕОРЕТИЧНИЙ МАТЕРІАЛ (</a:t>
            </a:r>
            <a:r>
              <a:rPr lang="ru-RU" sz="3200" b="1" dirty="0" err="1" smtClean="0">
                <a:solidFill>
                  <a:srgbClr val="0070C0"/>
                </a:solidFill>
              </a:rPr>
              <a:t>підручник</a:t>
            </a:r>
            <a:r>
              <a:rPr lang="ru-RU" sz="3200" b="1" dirty="0" smtClean="0">
                <a:solidFill>
                  <a:srgbClr val="0070C0"/>
                </a:solidFill>
              </a:rPr>
              <a:t>, с</a:t>
            </a:r>
            <a:r>
              <a:rPr lang="ru-RU" sz="3200" b="1" dirty="0" smtClean="0">
                <a:solidFill>
                  <a:srgbClr val="0070C0"/>
                </a:solidFill>
              </a:rPr>
              <a:t>. 173-174): </a:t>
            </a:r>
            <a:endParaRPr lang="ru-RU" sz="3200" b="1" dirty="0" smtClean="0">
              <a:solidFill>
                <a:srgbClr val="0070C0"/>
              </a:solidFill>
            </a:endParaRPr>
          </a:p>
          <a:p>
            <a:r>
              <a:rPr lang="ru-RU" sz="2000" b="1" u="sng" dirty="0" smtClean="0">
                <a:hlinkClick r:id="rId3"/>
              </a:rPr>
              <a:t>https</a:t>
            </a:r>
            <a:r>
              <a:rPr lang="ru-RU" sz="2000" b="1" u="sng" dirty="0" smtClean="0">
                <a:hlinkClick r:id="rId3"/>
              </a:rPr>
              <a:t>://shkola.in.ua/2261-ukrainska-mova-11-klas-avramenko-2019.html</a:t>
            </a:r>
            <a:endParaRPr lang="ru-RU" sz="2000" dirty="0" smtClean="0"/>
          </a:p>
          <a:p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/>
          <a:srcRect r="368"/>
          <a:stretch>
            <a:fillRect/>
          </a:stretch>
        </p:blipFill>
        <p:spPr bwMode="auto">
          <a:xfrm>
            <a:off x="960253" y="2178425"/>
            <a:ext cx="9725674" cy="2357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44834" y="313951"/>
            <a:ext cx="9284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Прочитайте. </a:t>
            </a:r>
            <a:r>
              <a:rPr lang="ru-RU" sz="2400" b="1" dirty="0" err="1" smtClean="0">
                <a:solidFill>
                  <a:srgbClr val="0070C0"/>
                </a:solidFill>
              </a:rPr>
              <a:t>Чи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всі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сполучення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слів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фразеологізмами</a:t>
            </a:r>
            <a:r>
              <a:rPr lang="ru-RU" sz="2400" b="1" dirty="0" smtClean="0">
                <a:solidFill>
                  <a:srgbClr val="0070C0"/>
                </a:solidFill>
              </a:rPr>
              <a:t>?</a:t>
            </a:r>
            <a:endParaRPr lang="ru-RU" sz="2400" b="1" dirty="0" smtClean="0"/>
          </a:p>
          <a:p>
            <a:r>
              <a:rPr lang="ru-RU" sz="2400" b="1" dirty="0" err="1" smtClean="0">
                <a:solidFill>
                  <a:srgbClr val="0070C0"/>
                </a:solidFill>
              </a:rPr>
              <a:t>Поясніть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значення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фразеологізмів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</a:p>
          <a:p>
            <a:r>
              <a:rPr lang="ru-RU" sz="2400" b="1" dirty="0" err="1" smtClean="0">
                <a:solidFill>
                  <a:srgbClr val="0070C0"/>
                </a:solidFill>
              </a:rPr>
              <a:t>Складіть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речення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з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кількома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з</a:t>
            </a:r>
            <a:r>
              <a:rPr lang="ru-RU" sz="2400" b="1" dirty="0" smtClean="0">
                <a:solidFill>
                  <a:srgbClr val="0070C0"/>
                </a:solidFill>
              </a:rPr>
              <a:t> них, </a:t>
            </a:r>
            <a:r>
              <a:rPr lang="ru-RU" sz="2400" b="1" dirty="0" err="1" smtClean="0">
                <a:solidFill>
                  <a:srgbClr val="0070C0"/>
                </a:solidFill>
              </a:rPr>
              <a:t>підкресливши</a:t>
            </a:r>
            <a:r>
              <a:rPr lang="ru-RU" sz="2400" b="1" dirty="0" smtClean="0">
                <a:solidFill>
                  <a:srgbClr val="0070C0"/>
                </a:solidFill>
              </a:rPr>
              <a:t>  </a:t>
            </a:r>
            <a:r>
              <a:rPr lang="ru-RU" sz="2400" b="1" dirty="0" err="1" smtClean="0">
                <a:solidFill>
                  <a:srgbClr val="0070C0"/>
                </a:solidFill>
              </a:rPr>
              <a:t>їх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синтаксичну</a:t>
            </a:r>
            <a:r>
              <a:rPr lang="ru-RU" sz="2400" b="1" dirty="0" smtClean="0">
                <a:solidFill>
                  <a:srgbClr val="0070C0"/>
                </a:solidFill>
              </a:rPr>
              <a:t> роль.</a:t>
            </a:r>
            <a:endParaRPr lang="ru-RU" sz="2400" b="1" dirty="0"/>
          </a:p>
        </p:txBody>
      </p:sp>
      <p:sp>
        <p:nvSpPr>
          <p:cNvPr id="41989" name="AutoShape 5" descr="Як навчитися думати англійською мовою: інструкція для початківц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1" name="AutoShape 7" descr="Як навчитися думати англійською мовою: інструкція для початківц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3" name="AutoShape 9" descr="Як навчитися думати англійською мовою: інструкція для початківц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95" name="Picture 11" descr="ilustración de alguien que parece confundido,: vector de stock (libre de  regalías) 1894928917 | Shutterstock"/>
          <p:cNvPicPr>
            <a:picLocks noChangeAspect="1" noChangeArrowheads="1"/>
          </p:cNvPicPr>
          <p:nvPr/>
        </p:nvPicPr>
        <p:blipFill>
          <a:blip r:embed="rId4"/>
          <a:srcRect b="12360"/>
          <a:stretch>
            <a:fillRect/>
          </a:stretch>
        </p:blipFill>
        <p:spPr bwMode="auto">
          <a:xfrm>
            <a:off x="4790329" y="4520640"/>
            <a:ext cx="2476500" cy="2337360"/>
          </a:xfrm>
          <a:prstGeom prst="rect">
            <a:avLst/>
          </a:prstGeom>
          <a:noFill/>
        </p:spPr>
      </p:pic>
      <p:pic>
        <p:nvPicPr>
          <p:cNvPr id="41997" name="Picture 13" descr="Пнг Задумчивый эмодзи 31 фото"/>
          <p:cNvPicPr>
            <a:picLocks noChangeAspect="1" noChangeArrowheads="1"/>
          </p:cNvPicPr>
          <p:nvPr/>
        </p:nvPicPr>
        <p:blipFill>
          <a:blip r:embed="rId5"/>
          <a:srcRect l="28278" t="5199" r="28201" b="6377"/>
          <a:stretch>
            <a:fillRect/>
          </a:stretch>
        </p:blipFill>
        <p:spPr bwMode="auto">
          <a:xfrm>
            <a:off x="10443882" y="0"/>
            <a:ext cx="1748118" cy="18646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25594" y="2258215"/>
            <a:ext cx="77684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hlinkClick r:id="rId3"/>
              </a:rPr>
              <a:t>https://learningapps.org/1277203</a:t>
            </a:r>
            <a:r>
              <a:rPr lang="uk-UA" sz="3600" b="1" dirty="0" smtClean="0"/>
              <a:t> </a:t>
            </a:r>
            <a:endParaRPr lang="uk-UA" sz="36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E51531A-9692-73DE-BD27-72DB50F8A9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5750" y="2571750"/>
            <a:ext cx="4286250" cy="428625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65041" y="1012122"/>
            <a:ext cx="65870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00B0F0"/>
                </a:solidFill>
              </a:rPr>
              <a:t>Розпізнай фразеологізм!</a:t>
            </a:r>
            <a:endParaRPr lang="uk-UA" sz="4000" b="1" dirty="0">
              <a:solidFill>
                <a:srgbClr val="00B0F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63157" y="250123"/>
            <a:ext cx="59234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</a:rPr>
              <a:t>Вправа на платформі</a:t>
            </a:r>
            <a:endParaRPr lang="ru-RU" sz="4000" dirty="0"/>
          </a:p>
        </p:txBody>
      </p:sp>
      <p:pic>
        <p:nvPicPr>
          <p:cNvPr id="46084" name="Picture 4" descr="Топ-15 онлайн-сервісів"/>
          <p:cNvPicPr>
            <a:picLocks noChangeAspect="1" noChangeArrowheads="1"/>
          </p:cNvPicPr>
          <p:nvPr/>
        </p:nvPicPr>
        <p:blipFill>
          <a:blip r:embed="rId5"/>
          <a:srcRect r="8333" b="13639"/>
          <a:stretch>
            <a:fillRect/>
          </a:stretch>
        </p:blipFill>
        <p:spPr bwMode="auto">
          <a:xfrm>
            <a:off x="340658" y="3227293"/>
            <a:ext cx="7179706" cy="35141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Комп&amp;#39;ютер і здоров&amp;#39;я - Ourboox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107" y="1268760"/>
            <a:ext cx="7217915" cy="55892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306593" y="223228"/>
            <a:ext cx="55684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</a:rPr>
              <a:t>Гімнастика для очей</a:t>
            </a:r>
            <a:endParaRPr lang="ru-RU" sz="4000" dirty="0"/>
          </a:p>
        </p:txBody>
      </p:sp>
      <p:pic>
        <p:nvPicPr>
          <p:cNvPr id="45060" name="Picture 4" descr="Корінь слова - презентація з української мов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074567" cy="2303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488818" y="6310264"/>
            <a:ext cx="5537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https://youtu.be/8G87kg9s1HM?feature=shared</a:t>
            </a:r>
            <a:endParaRPr lang="ru-RU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4923587-ACC5-04E6-7939-F7A61DA0FE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5750" y="2571750"/>
            <a:ext cx="4286250" cy="42862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3228" y="1836874"/>
            <a:ext cx="78518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hlinkClick r:id="rId4"/>
              </a:rPr>
              <a:t>https://learningapps.org/view2667351</a:t>
            </a:r>
            <a:r>
              <a:rPr lang="uk-UA" sz="3200" b="1" dirty="0" smtClean="0"/>
              <a:t> </a:t>
            </a:r>
            <a:endParaRPr lang="uk-UA" sz="3200" b="1" dirty="0"/>
          </a:p>
        </p:txBody>
      </p:sp>
      <p:pic>
        <p:nvPicPr>
          <p:cNvPr id="7" name="Google Shape;364;p15" descr="https://lh7-rt.googleusercontent.com/slidesz/AGV_vUcK47exTOTEhYs3tAcTEqkcfalJNnQ8TuhxTzvhr7WNjA3nMGEnqZNdh_k90NXaRP9vTU4Rm4VOw-4MDupsoDpu1H6VxnuPvBvNw4ydB6Vrac7QQX30l13e3dW9D3WWe6JTWl4h6WHMeQT1ZqeHmXw=s2048?key=FhFae_BQ20Kcp-gsCHON6Pjn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3702422"/>
            <a:ext cx="7862048" cy="211567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418995" y="303911"/>
            <a:ext cx="966482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</a:rPr>
              <a:t>           Вправа на платформі</a:t>
            </a:r>
          </a:p>
          <a:p>
            <a:r>
              <a:rPr lang="uk-UA" sz="4000" b="1" dirty="0" smtClean="0">
                <a:solidFill>
                  <a:srgbClr val="00B0F0"/>
                </a:solidFill>
              </a:rPr>
              <a:t>Поєднай синонімічні фразеологізми</a:t>
            </a:r>
            <a:endParaRPr lang="uk-UA" sz="40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307" y="708212"/>
            <a:ext cx="10049436" cy="436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9" name="Picture 5" descr="Смайлик Думает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62635" cy="1362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КНИГА – міст у світ знань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68753" y="4263084"/>
            <a:ext cx="2223247" cy="2594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0729294-505A-E221-69F1-E991BD463A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404704"/>
            <a:ext cx="10668000" cy="2233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21400CB-F97A-59BE-F12C-D9DE06A8F9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871327"/>
            <a:ext cx="10668000" cy="134263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B11FF6A-1295-838B-2BF0-908214FA33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4446724"/>
            <a:ext cx="10668000" cy="151877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2E70E25-7CB3-E818-91E7-57A36AB121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4264" y="1601707"/>
            <a:ext cx="402371" cy="37798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1ADBC81-2F61-30BD-F8BD-E4E78FBD6B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9014" y="3763368"/>
            <a:ext cx="402371" cy="3779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263ADC0-787A-BBD9-85FA-0D039D9627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7289" y="5587511"/>
            <a:ext cx="402371" cy="377985"/>
          </a:xfrm>
          <a:prstGeom prst="rect">
            <a:avLst/>
          </a:prstGeom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894" y="393420"/>
            <a:ext cx="726141" cy="780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578750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17EF97C-6FAF-F730-017A-B61F96C29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66271"/>
            <a:ext cx="11277600" cy="138995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B31A3D4-2F28-797B-22A0-10041A172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184451"/>
            <a:ext cx="11277600" cy="124514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EAED894-2DB3-EDFB-5F00-820047E08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60667"/>
            <a:ext cx="11277600" cy="211104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29F33AC-776D-46A7-B32F-031D2CCCFE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9664" y="1429363"/>
            <a:ext cx="402371" cy="37798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630C3DB-203E-263C-8800-0B69D324E2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14" y="2982832"/>
            <a:ext cx="402371" cy="3779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1381086-2898-A1DA-6623-F4F293474C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114" y="4538205"/>
            <a:ext cx="402371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931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1F3639F-FDBF-AFA5-79B6-D97CB9268A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1362075"/>
            <a:ext cx="11334750" cy="4133850"/>
          </a:xfrm>
          <a:prstGeom prst="rect">
            <a:avLst/>
          </a:prstGeom>
        </p:spPr>
      </p:pic>
      <p:cxnSp>
        <p:nvCxnSpPr>
          <p:cNvPr id="4" name="Пряма зі стрілкою 3">
            <a:extLst>
              <a:ext uri="{FF2B5EF4-FFF2-40B4-BE49-F238E27FC236}">
                <a16:creationId xmlns:a16="http://schemas.microsoft.com/office/drawing/2014/main" xmlns="" id="{91D46F0D-40BF-BAC0-962A-1430A08C7B7B}"/>
              </a:ext>
            </a:extLst>
          </p:cNvPr>
          <p:cNvCxnSpPr/>
          <p:nvPr/>
        </p:nvCxnSpPr>
        <p:spPr>
          <a:xfrm>
            <a:off x="3867150" y="3067050"/>
            <a:ext cx="3209925" cy="13620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xmlns="" id="{A261CE6D-140B-1A66-2BC8-34A79A2CBE29}"/>
              </a:ext>
            </a:extLst>
          </p:cNvPr>
          <p:cNvCxnSpPr/>
          <p:nvPr/>
        </p:nvCxnSpPr>
        <p:spPr>
          <a:xfrm flipV="1">
            <a:off x="5029200" y="3019425"/>
            <a:ext cx="2105025" cy="7048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xmlns="" id="{BD31730C-87E8-7AB5-358D-74A0F3DDD148}"/>
              </a:ext>
            </a:extLst>
          </p:cNvPr>
          <p:cNvCxnSpPr/>
          <p:nvPr/>
        </p:nvCxnSpPr>
        <p:spPr>
          <a:xfrm>
            <a:off x="4800600" y="4067175"/>
            <a:ext cx="2343150" cy="8953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 зі стрілкою 9">
            <a:extLst>
              <a:ext uri="{FF2B5EF4-FFF2-40B4-BE49-F238E27FC236}">
                <a16:creationId xmlns:a16="http://schemas.microsoft.com/office/drawing/2014/main" xmlns="" id="{78C1CDC2-2A2F-2419-349F-0CC6EDDE26A7}"/>
              </a:ext>
            </a:extLst>
          </p:cNvPr>
          <p:cNvCxnSpPr/>
          <p:nvPr/>
        </p:nvCxnSpPr>
        <p:spPr>
          <a:xfrm flipV="1">
            <a:off x="5343525" y="3990975"/>
            <a:ext cx="1733550" cy="58102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5061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DB08E87-F13C-F80F-0FA4-7F2314BE14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292" y="1157707"/>
            <a:ext cx="11005833" cy="4166767"/>
          </a:xfrm>
          <a:prstGeom prst="rect">
            <a:avLst/>
          </a:prstGeom>
        </p:spPr>
      </p:pic>
      <p:cxnSp>
        <p:nvCxnSpPr>
          <p:cNvPr id="4" name="Пряма зі стрілкою 3">
            <a:extLst>
              <a:ext uri="{FF2B5EF4-FFF2-40B4-BE49-F238E27FC236}">
                <a16:creationId xmlns:a16="http://schemas.microsoft.com/office/drawing/2014/main" xmlns="" id="{FC48321C-87EC-94A4-D621-7C4939580405}"/>
              </a:ext>
            </a:extLst>
          </p:cNvPr>
          <p:cNvCxnSpPr/>
          <p:nvPr/>
        </p:nvCxnSpPr>
        <p:spPr>
          <a:xfrm>
            <a:off x="4514850" y="2828925"/>
            <a:ext cx="2324100" cy="10191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xmlns="" id="{C0E02028-D9B0-C3E3-40F2-F65470BCC894}"/>
              </a:ext>
            </a:extLst>
          </p:cNvPr>
          <p:cNvCxnSpPr/>
          <p:nvPr/>
        </p:nvCxnSpPr>
        <p:spPr>
          <a:xfrm>
            <a:off x="4257675" y="3362325"/>
            <a:ext cx="24765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xmlns="" id="{E6D553E1-B58E-C08E-3439-56006F46104C}"/>
              </a:ext>
            </a:extLst>
          </p:cNvPr>
          <p:cNvCxnSpPr/>
          <p:nvPr/>
        </p:nvCxnSpPr>
        <p:spPr>
          <a:xfrm flipV="1">
            <a:off x="4953000" y="2828925"/>
            <a:ext cx="1809750" cy="101917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0" name="Пряма зі стрілкою 9">
            <a:extLst>
              <a:ext uri="{FF2B5EF4-FFF2-40B4-BE49-F238E27FC236}">
                <a16:creationId xmlns:a16="http://schemas.microsoft.com/office/drawing/2014/main" xmlns="" id="{773EE250-AF82-9CE8-4477-61F3D2766592}"/>
              </a:ext>
            </a:extLst>
          </p:cNvPr>
          <p:cNvCxnSpPr/>
          <p:nvPr/>
        </p:nvCxnSpPr>
        <p:spPr>
          <a:xfrm>
            <a:off x="4676775" y="4333875"/>
            <a:ext cx="2057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4041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EF394FD-B561-C854-781F-A95DA601F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312" y="964132"/>
            <a:ext cx="11182180" cy="4712768"/>
          </a:xfrm>
          <a:prstGeom prst="rect">
            <a:avLst/>
          </a:prstGeom>
        </p:spPr>
      </p:pic>
      <p:cxnSp>
        <p:nvCxnSpPr>
          <p:cNvPr id="4" name="Пряма зі стрілкою 3">
            <a:extLst>
              <a:ext uri="{FF2B5EF4-FFF2-40B4-BE49-F238E27FC236}">
                <a16:creationId xmlns:a16="http://schemas.microsoft.com/office/drawing/2014/main" xmlns="" id="{30D79852-22CF-F126-E43C-5119936D3A15}"/>
              </a:ext>
            </a:extLst>
          </p:cNvPr>
          <p:cNvCxnSpPr/>
          <p:nvPr/>
        </p:nvCxnSpPr>
        <p:spPr>
          <a:xfrm>
            <a:off x="4400550" y="2762250"/>
            <a:ext cx="2190750" cy="9048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xmlns="" id="{7F82B87C-EC21-34A9-E3DB-E26E0C0C5F5D}"/>
              </a:ext>
            </a:extLst>
          </p:cNvPr>
          <p:cNvCxnSpPr/>
          <p:nvPr/>
        </p:nvCxnSpPr>
        <p:spPr>
          <a:xfrm>
            <a:off x="4733925" y="3295650"/>
            <a:ext cx="1866900" cy="9048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xmlns="" id="{A40C7EB1-1639-DA39-A789-6240181A6FAC}"/>
              </a:ext>
            </a:extLst>
          </p:cNvPr>
          <p:cNvCxnSpPr/>
          <p:nvPr/>
        </p:nvCxnSpPr>
        <p:spPr>
          <a:xfrm flipV="1">
            <a:off x="4905375" y="3209925"/>
            <a:ext cx="1685925" cy="5905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 зі стрілкою 9">
            <a:extLst>
              <a:ext uri="{FF2B5EF4-FFF2-40B4-BE49-F238E27FC236}">
                <a16:creationId xmlns:a16="http://schemas.microsoft.com/office/drawing/2014/main" xmlns="" id="{3122A7B7-C695-19FB-847D-EB9221146D14}"/>
              </a:ext>
            </a:extLst>
          </p:cNvPr>
          <p:cNvCxnSpPr/>
          <p:nvPr/>
        </p:nvCxnSpPr>
        <p:spPr>
          <a:xfrm flipV="1">
            <a:off x="5372100" y="2762250"/>
            <a:ext cx="1219200" cy="14382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05192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F9A52A6-0E27-710C-59AC-D18E67A31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" y="1230897"/>
            <a:ext cx="11420475" cy="4104731"/>
          </a:xfrm>
          <a:prstGeom prst="rect">
            <a:avLst/>
          </a:prstGeom>
        </p:spPr>
      </p:pic>
      <p:cxnSp>
        <p:nvCxnSpPr>
          <p:cNvPr id="4" name="Пряма зі стрілкою 3">
            <a:extLst>
              <a:ext uri="{FF2B5EF4-FFF2-40B4-BE49-F238E27FC236}">
                <a16:creationId xmlns:a16="http://schemas.microsoft.com/office/drawing/2014/main" xmlns="" id="{5BCCC9D8-E887-7A46-9A7D-C8C767D06BB7}"/>
              </a:ext>
            </a:extLst>
          </p:cNvPr>
          <p:cNvCxnSpPr/>
          <p:nvPr/>
        </p:nvCxnSpPr>
        <p:spPr>
          <a:xfrm>
            <a:off x="4438650" y="3181350"/>
            <a:ext cx="2219325" cy="17335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xmlns="" id="{1C2E21B6-BB58-15F6-ECF9-D4C91DD10710}"/>
              </a:ext>
            </a:extLst>
          </p:cNvPr>
          <p:cNvCxnSpPr/>
          <p:nvPr/>
        </p:nvCxnSpPr>
        <p:spPr>
          <a:xfrm flipV="1">
            <a:off x="5229225" y="3076575"/>
            <a:ext cx="1400175" cy="6381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xmlns="" id="{DB80ADD1-9E8B-E2BB-3811-18390A82897E}"/>
              </a:ext>
            </a:extLst>
          </p:cNvPr>
          <p:cNvCxnSpPr/>
          <p:nvPr/>
        </p:nvCxnSpPr>
        <p:spPr>
          <a:xfrm flipV="1">
            <a:off x="4733925" y="4076700"/>
            <a:ext cx="1924050" cy="1238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 зі стрілкою 9">
            <a:extLst>
              <a:ext uri="{FF2B5EF4-FFF2-40B4-BE49-F238E27FC236}">
                <a16:creationId xmlns:a16="http://schemas.microsoft.com/office/drawing/2014/main" xmlns="" id="{A84AC3D7-8DD4-62B5-DD5F-3F7824B8DBDF}"/>
              </a:ext>
            </a:extLst>
          </p:cNvPr>
          <p:cNvCxnSpPr/>
          <p:nvPr/>
        </p:nvCxnSpPr>
        <p:spPr>
          <a:xfrm flipV="1">
            <a:off x="4591050" y="3543300"/>
            <a:ext cx="2038350" cy="1028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6015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44" b="97188" l="27344" r="70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27" t="10892" r="28163" b="4923"/>
          <a:stretch/>
        </p:blipFill>
        <p:spPr>
          <a:xfrm>
            <a:off x="10012847" y="2915319"/>
            <a:ext cx="1906415" cy="373141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50434" y="242048"/>
            <a:ext cx="8732066" cy="13178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FF00"/>
                </a:solidFill>
              </a:rPr>
              <a:t>РЕФЛЕКСІЯ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 </a:t>
            </a:r>
            <a:r>
              <a:rPr lang="ru-RU" sz="4000" b="1" dirty="0">
                <a:solidFill>
                  <a:srgbClr val="0070C0"/>
                </a:solidFill>
              </a:rPr>
              <a:t>«Трибуна думок»</a:t>
            </a:r>
            <a:endParaRPr lang="uk-UA" sz="4000" b="1" dirty="0">
              <a:solidFill>
                <a:srgbClr val="0070C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2186" y="2551623"/>
            <a:ext cx="9426325" cy="281259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300" dirty="0"/>
              <a:t>     </a:t>
            </a:r>
            <a:r>
              <a:rPr lang="ru-RU" sz="3300" b="1" dirty="0" err="1">
                <a:solidFill>
                  <a:schemeClr val="tx1"/>
                </a:solidFill>
              </a:rPr>
              <a:t>Що</a:t>
            </a:r>
            <a:r>
              <a:rPr lang="ru-RU" sz="3300" b="1" dirty="0">
                <a:solidFill>
                  <a:schemeClr val="tx1"/>
                </a:solidFill>
              </a:rPr>
              <a:t> нового </a:t>
            </a:r>
            <a:r>
              <a:rPr lang="ru-RU" sz="3300" b="1" dirty="0" err="1">
                <a:solidFill>
                  <a:schemeClr val="tx1"/>
                </a:solidFill>
              </a:rPr>
              <a:t>ви</a:t>
            </a:r>
            <a:r>
              <a:rPr lang="ru-RU" sz="3300" b="1" dirty="0">
                <a:solidFill>
                  <a:schemeClr val="tx1"/>
                </a:solidFill>
              </a:rPr>
              <a:t> </a:t>
            </a:r>
            <a:r>
              <a:rPr lang="ru-RU" sz="3300" b="1" dirty="0" err="1">
                <a:solidFill>
                  <a:schemeClr val="tx1"/>
                </a:solidFill>
              </a:rPr>
              <a:t>дізналися</a:t>
            </a:r>
            <a:r>
              <a:rPr lang="ru-RU" sz="3300" b="1" dirty="0">
                <a:solidFill>
                  <a:schemeClr val="tx1"/>
                </a:solidFill>
              </a:rPr>
              <a:t> </a:t>
            </a:r>
            <a:r>
              <a:rPr lang="ru-RU" sz="3300" b="1" dirty="0" err="1">
                <a:solidFill>
                  <a:schemeClr val="tx1"/>
                </a:solidFill>
              </a:rPr>
              <a:t>під</a:t>
            </a:r>
            <a:r>
              <a:rPr lang="ru-RU" sz="3300" b="1" dirty="0">
                <a:solidFill>
                  <a:schemeClr val="tx1"/>
                </a:solidFill>
              </a:rPr>
              <a:t> час уроку? </a:t>
            </a:r>
            <a:r>
              <a:rPr lang="ru-RU" sz="3300" b="1" dirty="0" err="1">
                <a:solidFill>
                  <a:schemeClr val="tx1"/>
                </a:solidFill>
              </a:rPr>
              <a:t>Які</a:t>
            </a:r>
            <a:r>
              <a:rPr lang="ru-RU" sz="3300" b="1" dirty="0">
                <a:solidFill>
                  <a:schemeClr val="tx1"/>
                </a:solidFill>
              </a:rPr>
              <a:t> </a:t>
            </a:r>
            <a:r>
              <a:rPr lang="ru-RU" sz="3300" b="1" dirty="0" err="1">
                <a:solidFill>
                  <a:schemeClr val="tx1"/>
                </a:solidFill>
              </a:rPr>
              <a:t>завдання</a:t>
            </a:r>
            <a:r>
              <a:rPr lang="ru-RU" sz="3300" b="1" dirty="0">
                <a:solidFill>
                  <a:schemeClr val="tx1"/>
                </a:solidFill>
              </a:rPr>
              <a:t> </a:t>
            </a:r>
            <a:r>
              <a:rPr lang="ru-RU" sz="3300" b="1" dirty="0" err="1">
                <a:solidFill>
                  <a:schemeClr val="tx1"/>
                </a:solidFill>
              </a:rPr>
              <a:t>виявилися</a:t>
            </a:r>
            <a:r>
              <a:rPr lang="ru-RU" sz="3300" b="1" dirty="0">
                <a:solidFill>
                  <a:schemeClr val="tx1"/>
                </a:solidFill>
              </a:rPr>
              <a:t> легкими для вас? </a:t>
            </a:r>
            <a:r>
              <a:rPr lang="ru-RU" sz="3300" b="1" dirty="0" err="1">
                <a:solidFill>
                  <a:schemeClr val="tx1"/>
                </a:solidFill>
              </a:rPr>
              <a:t>Що</a:t>
            </a:r>
            <a:r>
              <a:rPr lang="ru-RU" sz="3300" b="1" dirty="0">
                <a:solidFill>
                  <a:schemeClr val="tx1"/>
                </a:solidFill>
              </a:rPr>
              <a:t> вас </a:t>
            </a:r>
            <a:r>
              <a:rPr lang="ru-RU" sz="3300" b="1" dirty="0" err="1">
                <a:solidFill>
                  <a:schemeClr val="tx1"/>
                </a:solidFill>
              </a:rPr>
              <a:t>найбільше</a:t>
            </a:r>
            <a:r>
              <a:rPr lang="ru-RU" sz="3300" b="1" dirty="0">
                <a:solidFill>
                  <a:schemeClr val="tx1"/>
                </a:solidFill>
              </a:rPr>
              <a:t> </a:t>
            </a:r>
            <a:r>
              <a:rPr lang="ru-RU" sz="3300" b="1" dirty="0" err="1">
                <a:solidFill>
                  <a:schemeClr val="tx1"/>
                </a:solidFill>
              </a:rPr>
              <a:t>зацікавило</a:t>
            </a:r>
            <a:r>
              <a:rPr lang="ru-RU" sz="3300" b="1" dirty="0">
                <a:solidFill>
                  <a:schemeClr val="tx1"/>
                </a:solidFill>
              </a:rPr>
              <a:t>? Над </a:t>
            </a:r>
            <a:r>
              <a:rPr lang="ru-RU" sz="3300" b="1" dirty="0" err="1">
                <a:solidFill>
                  <a:schemeClr val="tx1"/>
                </a:solidFill>
              </a:rPr>
              <a:t>чим</a:t>
            </a:r>
            <a:r>
              <a:rPr lang="ru-RU" sz="3300" b="1" dirty="0">
                <a:solidFill>
                  <a:schemeClr val="tx1"/>
                </a:solidFill>
              </a:rPr>
              <a:t> вам треба </a:t>
            </a:r>
            <a:r>
              <a:rPr lang="ru-RU" sz="3300" b="1" dirty="0" err="1">
                <a:solidFill>
                  <a:schemeClr val="tx1"/>
                </a:solidFill>
              </a:rPr>
              <a:t>ще</a:t>
            </a:r>
            <a:r>
              <a:rPr lang="ru-RU" sz="3300" b="1" dirty="0">
                <a:solidFill>
                  <a:schemeClr val="tx1"/>
                </a:solidFill>
              </a:rPr>
              <a:t> </a:t>
            </a:r>
            <a:r>
              <a:rPr lang="ru-RU" sz="3300" b="1" dirty="0" err="1">
                <a:solidFill>
                  <a:schemeClr val="tx1"/>
                </a:solidFill>
              </a:rPr>
              <a:t>попрацювати</a:t>
            </a:r>
            <a:r>
              <a:rPr lang="ru-RU" sz="3300" b="1" dirty="0">
                <a:solidFill>
                  <a:schemeClr val="tx1"/>
                </a:solidFill>
              </a:rPr>
              <a:t>?</a:t>
            </a:r>
            <a:endParaRPr lang="uk-UA" sz="33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4">
            <a:extLst>
              <a:ext uri="{FF2B5EF4-FFF2-40B4-BE49-F238E27FC236}">
                <a16:creationId xmlns:a16="http://schemas.microsoft.com/office/drawing/2014/main" xmlns="" id="{6F18290F-02C1-493B-B24A-343BB9484D7F}"/>
              </a:ext>
            </a:extLst>
          </p:cNvPr>
          <p:cNvSpPr/>
          <p:nvPr/>
        </p:nvSpPr>
        <p:spPr>
          <a:xfrm>
            <a:off x="251012" y="242046"/>
            <a:ext cx="11689976" cy="9502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FFFF00"/>
                </a:solidFill>
              </a:rPr>
              <a:t>Оціни </a:t>
            </a:r>
            <a:r>
              <a:rPr lang="uk-UA" sz="2800" b="1" dirty="0" smtClean="0">
                <a:solidFill>
                  <a:srgbClr val="FFFF00"/>
                </a:solidFill>
              </a:rPr>
              <a:t>свою роботу на уроці </a:t>
            </a:r>
            <a:r>
              <a:rPr lang="uk-UA" sz="2800" b="1" dirty="0">
                <a:solidFill>
                  <a:srgbClr val="FFFF00"/>
                </a:solidFill>
              </a:rPr>
              <a:t>за допомогою фразеологізмів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8" name="Дата 1">
            <a:extLst>
              <a:ext uri="{FF2B5EF4-FFF2-40B4-BE49-F238E27FC236}">
                <a16:creationId xmlns:a16="http://schemas.microsoft.com/office/drawing/2014/main" xmlns="" id="{37B11F9D-A2DF-4436-8B3D-7D173A225923}"/>
              </a:ext>
            </a:extLst>
          </p:cNvPr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C45FF41-3F3F-4DA8-ABE0-465C4BFC81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805" b="16945"/>
          <a:stretch/>
        </p:blipFill>
        <p:spPr>
          <a:xfrm>
            <a:off x="2771791" y="1159233"/>
            <a:ext cx="6784709" cy="5012967"/>
          </a:xfrm>
          <a:prstGeom prst="rect">
            <a:avLst/>
          </a:prstGeom>
        </p:spPr>
      </p:pic>
      <p:sp>
        <p:nvSpPr>
          <p:cNvPr id="6" name="Прямокутник: округлені кути 5">
            <a:extLst>
              <a:ext uri="{FF2B5EF4-FFF2-40B4-BE49-F238E27FC236}">
                <a16:creationId xmlns:a16="http://schemas.microsoft.com/office/drawing/2014/main" xmlns="" id="{314E0248-00BD-44AE-8D79-FC121E0B8922}"/>
              </a:ext>
            </a:extLst>
          </p:cNvPr>
          <p:cNvSpPr/>
          <p:nvPr/>
        </p:nvSpPr>
        <p:spPr>
          <a:xfrm>
            <a:off x="343866" y="1110769"/>
            <a:ext cx="3581400" cy="128173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 уроку я на сьомому небі.</a:t>
            </a:r>
          </a:p>
        </p:txBody>
      </p:sp>
      <p:grpSp>
        <p:nvGrpSpPr>
          <p:cNvPr id="15" name="Групувати 14">
            <a:extLst>
              <a:ext uri="{FF2B5EF4-FFF2-40B4-BE49-F238E27FC236}">
                <a16:creationId xmlns:a16="http://schemas.microsoft.com/office/drawing/2014/main" xmlns="" id="{48315C2F-A1F6-4103-96AF-1BA095510E71}"/>
              </a:ext>
            </a:extLst>
          </p:cNvPr>
          <p:cNvGrpSpPr/>
          <p:nvPr/>
        </p:nvGrpSpPr>
        <p:grpSpPr>
          <a:xfrm>
            <a:off x="462894" y="2280087"/>
            <a:ext cx="1328224" cy="487063"/>
            <a:chOff x="500095" y="2523619"/>
            <a:chExt cx="1328224" cy="487063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xmlns="" id="{91E4F40D-0169-45F9-9192-C18EB4AB68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0095" y="2523619"/>
              <a:ext cx="1328224" cy="487063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E6D419F2-E66F-4E65-8156-AE0FB3236EBE}"/>
                </a:ext>
              </a:extLst>
            </p:cNvPr>
            <p:cNvSpPr txBox="1"/>
            <p:nvPr/>
          </p:nvSpPr>
          <p:spPr>
            <a:xfrm>
              <a:off x="831073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ТАК</a:t>
              </a:r>
            </a:p>
          </p:txBody>
        </p:sp>
      </p:grpSp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xmlns="" id="{B1011134-1D58-41F4-A895-9F345FA011AC}"/>
              </a:ext>
            </a:extLst>
          </p:cNvPr>
          <p:cNvGrpSpPr/>
          <p:nvPr/>
        </p:nvGrpSpPr>
        <p:grpSpPr>
          <a:xfrm>
            <a:off x="2207321" y="2262367"/>
            <a:ext cx="1342623" cy="492343"/>
            <a:chOff x="2175183" y="2523619"/>
            <a:chExt cx="1342623" cy="492343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67C074AC-5489-4764-A02B-B605DC7262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175183" y="2523619"/>
              <a:ext cx="1342623" cy="492343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29F4C5FA-96AE-4105-B4BF-E3AE9DA943D6}"/>
                </a:ext>
              </a:extLst>
            </p:cNvPr>
            <p:cNvSpPr txBox="1"/>
            <p:nvPr/>
          </p:nvSpPr>
          <p:spPr>
            <a:xfrm>
              <a:off x="2591717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НІ</a:t>
              </a:r>
            </a:p>
          </p:txBody>
        </p:sp>
      </p:grpSp>
      <p:sp>
        <p:nvSpPr>
          <p:cNvPr id="29" name="Прямокутник: округлені кути 28">
            <a:extLst>
              <a:ext uri="{FF2B5EF4-FFF2-40B4-BE49-F238E27FC236}">
                <a16:creationId xmlns:a16="http://schemas.microsoft.com/office/drawing/2014/main" xmlns="" id="{77512025-9DA7-47C7-A4A2-0E80A5F6B34B}"/>
              </a:ext>
            </a:extLst>
          </p:cNvPr>
          <p:cNvSpPr/>
          <p:nvPr/>
        </p:nvSpPr>
        <p:spPr>
          <a:xfrm>
            <a:off x="8313286" y="1153953"/>
            <a:ext cx="3581400" cy="128173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Замість навчання воду решетом носили.</a:t>
            </a:r>
          </a:p>
        </p:txBody>
      </p:sp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xmlns="" id="{8CDAE631-33A2-40ED-9A6C-1ADBF264C3CD}"/>
              </a:ext>
            </a:extLst>
          </p:cNvPr>
          <p:cNvGrpSpPr/>
          <p:nvPr/>
        </p:nvGrpSpPr>
        <p:grpSpPr>
          <a:xfrm>
            <a:off x="8653758" y="2267506"/>
            <a:ext cx="1328224" cy="487063"/>
            <a:chOff x="500095" y="2523619"/>
            <a:chExt cx="1328224" cy="487063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xmlns="" id="{A660FE50-9400-489F-8AC3-D8BDBB5307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0095" y="2523619"/>
              <a:ext cx="1328224" cy="487063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317AE121-DFF4-4888-BE2F-E1A5DFDE0DC2}"/>
                </a:ext>
              </a:extLst>
            </p:cNvPr>
            <p:cNvSpPr txBox="1"/>
            <p:nvPr/>
          </p:nvSpPr>
          <p:spPr>
            <a:xfrm>
              <a:off x="831073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ТАК</a:t>
              </a:r>
            </a:p>
          </p:txBody>
        </p:sp>
      </p:grpSp>
      <p:grpSp>
        <p:nvGrpSpPr>
          <p:cNvPr id="33" name="Групувати 32">
            <a:extLst>
              <a:ext uri="{FF2B5EF4-FFF2-40B4-BE49-F238E27FC236}">
                <a16:creationId xmlns:a16="http://schemas.microsoft.com/office/drawing/2014/main" xmlns="" id="{A0D0507D-5BBA-4520-A771-75C2E95F0A07}"/>
              </a:ext>
            </a:extLst>
          </p:cNvPr>
          <p:cNvGrpSpPr/>
          <p:nvPr/>
        </p:nvGrpSpPr>
        <p:grpSpPr>
          <a:xfrm>
            <a:off x="10322454" y="2264906"/>
            <a:ext cx="1342623" cy="492343"/>
            <a:chOff x="2166094" y="2264906"/>
            <a:chExt cx="1342623" cy="492343"/>
          </a:xfrm>
        </p:grpSpPr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FB40B84C-A593-4DF5-8798-DB2404EE15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166094" y="2264906"/>
              <a:ext cx="1342623" cy="492343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27E444B1-214E-45A9-85B1-50DE22E2B974}"/>
                </a:ext>
              </a:extLst>
            </p:cNvPr>
            <p:cNvSpPr txBox="1"/>
            <p:nvPr/>
          </p:nvSpPr>
          <p:spPr>
            <a:xfrm>
              <a:off x="2559466" y="2383868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НІ</a:t>
              </a:r>
            </a:p>
          </p:txBody>
        </p:sp>
      </p:grpSp>
      <p:sp>
        <p:nvSpPr>
          <p:cNvPr id="36" name="Прямокутник: округлені кути 35">
            <a:extLst>
              <a:ext uri="{FF2B5EF4-FFF2-40B4-BE49-F238E27FC236}">
                <a16:creationId xmlns:a16="http://schemas.microsoft.com/office/drawing/2014/main" xmlns="" id="{FAD14939-893D-4137-8472-DCDEF3AA58B2}"/>
              </a:ext>
            </a:extLst>
          </p:cNvPr>
          <p:cNvSpPr/>
          <p:nvPr/>
        </p:nvSpPr>
        <p:spPr>
          <a:xfrm>
            <a:off x="413607" y="3041230"/>
            <a:ext cx="3581400" cy="128173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 час уроку гнули спину. </a:t>
            </a:r>
          </a:p>
        </p:txBody>
      </p:sp>
      <p:grpSp>
        <p:nvGrpSpPr>
          <p:cNvPr id="37" name="Групувати 36">
            <a:extLst>
              <a:ext uri="{FF2B5EF4-FFF2-40B4-BE49-F238E27FC236}">
                <a16:creationId xmlns:a16="http://schemas.microsoft.com/office/drawing/2014/main" xmlns="" id="{D57AA6DF-D32D-47EA-975A-DF7F4B2F40DC}"/>
              </a:ext>
            </a:extLst>
          </p:cNvPr>
          <p:cNvGrpSpPr/>
          <p:nvPr/>
        </p:nvGrpSpPr>
        <p:grpSpPr>
          <a:xfrm>
            <a:off x="867395" y="4147951"/>
            <a:ext cx="1328224" cy="487063"/>
            <a:chOff x="500095" y="2523619"/>
            <a:chExt cx="1328224" cy="487063"/>
          </a:xfrm>
        </p:grpSpPr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xmlns="" id="{496D7C0E-4D22-4F57-B1C5-4F630685A8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0095" y="2523619"/>
              <a:ext cx="1328224" cy="487063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568760B4-B772-42F5-96AF-878114A9414C}"/>
                </a:ext>
              </a:extLst>
            </p:cNvPr>
            <p:cNvSpPr txBox="1"/>
            <p:nvPr/>
          </p:nvSpPr>
          <p:spPr>
            <a:xfrm>
              <a:off x="831073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ТАК</a:t>
              </a:r>
            </a:p>
          </p:txBody>
        </p:sp>
      </p:grpSp>
      <p:grpSp>
        <p:nvGrpSpPr>
          <p:cNvPr id="40" name="Групувати 39">
            <a:extLst>
              <a:ext uri="{FF2B5EF4-FFF2-40B4-BE49-F238E27FC236}">
                <a16:creationId xmlns:a16="http://schemas.microsoft.com/office/drawing/2014/main" xmlns="" id="{1725571B-539F-4D1C-BC57-1F0CB19DD4B2}"/>
              </a:ext>
            </a:extLst>
          </p:cNvPr>
          <p:cNvGrpSpPr/>
          <p:nvPr/>
        </p:nvGrpSpPr>
        <p:grpSpPr>
          <a:xfrm>
            <a:off x="2403529" y="4164472"/>
            <a:ext cx="1342623" cy="492343"/>
            <a:chOff x="2175183" y="2523619"/>
            <a:chExt cx="1342623" cy="492343"/>
          </a:xfrm>
        </p:grpSpPr>
        <p:pic>
          <p:nvPicPr>
            <p:cNvPr id="41" name="Рисунок 40">
              <a:extLst>
                <a:ext uri="{FF2B5EF4-FFF2-40B4-BE49-F238E27FC236}">
                  <a16:creationId xmlns:a16="http://schemas.microsoft.com/office/drawing/2014/main" xmlns="" id="{CAB8490F-FF6C-4C7A-A40C-61EC943A34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175183" y="2523619"/>
              <a:ext cx="1342623" cy="492343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63F3BF31-DC13-434C-A7B6-59A4D7A8ED6F}"/>
                </a:ext>
              </a:extLst>
            </p:cNvPr>
            <p:cNvSpPr txBox="1"/>
            <p:nvPr/>
          </p:nvSpPr>
          <p:spPr>
            <a:xfrm>
              <a:off x="2542375" y="2639945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НІ</a:t>
              </a:r>
            </a:p>
          </p:txBody>
        </p:sp>
      </p:grpSp>
      <p:sp>
        <p:nvSpPr>
          <p:cNvPr id="43" name="Прямокутник: округлені кути 42">
            <a:extLst>
              <a:ext uri="{FF2B5EF4-FFF2-40B4-BE49-F238E27FC236}">
                <a16:creationId xmlns:a16="http://schemas.microsoft.com/office/drawing/2014/main" xmlns="" id="{0D2C5D3B-EADB-4D3D-968E-A4827A8FD3F5}"/>
              </a:ext>
            </a:extLst>
          </p:cNvPr>
          <p:cNvSpPr/>
          <p:nvPr/>
        </p:nvSpPr>
        <p:spPr>
          <a:xfrm>
            <a:off x="7978541" y="2959842"/>
            <a:ext cx="3581400" cy="128173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Працювали з вчителем душа в душу.</a:t>
            </a:r>
          </a:p>
        </p:txBody>
      </p:sp>
      <p:grpSp>
        <p:nvGrpSpPr>
          <p:cNvPr id="44" name="Групувати 43">
            <a:extLst>
              <a:ext uri="{FF2B5EF4-FFF2-40B4-BE49-F238E27FC236}">
                <a16:creationId xmlns:a16="http://schemas.microsoft.com/office/drawing/2014/main" xmlns="" id="{DEFCB525-E165-44CD-8282-C4261AE12A43}"/>
              </a:ext>
            </a:extLst>
          </p:cNvPr>
          <p:cNvGrpSpPr/>
          <p:nvPr/>
        </p:nvGrpSpPr>
        <p:grpSpPr>
          <a:xfrm>
            <a:off x="8189679" y="4067165"/>
            <a:ext cx="1328224" cy="487063"/>
            <a:chOff x="500095" y="2523619"/>
            <a:chExt cx="1328224" cy="487063"/>
          </a:xfrm>
        </p:grpSpPr>
        <p:pic>
          <p:nvPicPr>
            <p:cNvPr id="45" name="Рисунок 44">
              <a:extLst>
                <a:ext uri="{FF2B5EF4-FFF2-40B4-BE49-F238E27FC236}">
                  <a16:creationId xmlns:a16="http://schemas.microsoft.com/office/drawing/2014/main" xmlns="" id="{4E4A1A56-5D20-42BA-AAEF-B8899A3D7A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0095" y="2523619"/>
              <a:ext cx="1328224" cy="487063"/>
            </a:xfrm>
            <a:prstGeom prst="rect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81CA293B-E9EE-43CB-84DC-FDF4E4570A9A}"/>
                </a:ext>
              </a:extLst>
            </p:cNvPr>
            <p:cNvSpPr txBox="1"/>
            <p:nvPr/>
          </p:nvSpPr>
          <p:spPr>
            <a:xfrm>
              <a:off x="831073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ТАК</a:t>
              </a:r>
            </a:p>
          </p:txBody>
        </p:sp>
      </p:grpSp>
      <p:grpSp>
        <p:nvGrpSpPr>
          <p:cNvPr id="47" name="Групувати 46">
            <a:extLst>
              <a:ext uri="{FF2B5EF4-FFF2-40B4-BE49-F238E27FC236}">
                <a16:creationId xmlns:a16="http://schemas.microsoft.com/office/drawing/2014/main" xmlns="" id="{E59A1116-290A-48EB-AE7C-4D84BD27660B}"/>
              </a:ext>
            </a:extLst>
          </p:cNvPr>
          <p:cNvGrpSpPr/>
          <p:nvPr/>
        </p:nvGrpSpPr>
        <p:grpSpPr>
          <a:xfrm>
            <a:off x="9946230" y="4077872"/>
            <a:ext cx="1342623" cy="492343"/>
            <a:chOff x="2139431" y="2086255"/>
            <a:chExt cx="1342623" cy="492343"/>
          </a:xfrm>
        </p:grpSpPr>
        <p:pic>
          <p:nvPicPr>
            <p:cNvPr id="48" name="Рисунок 47">
              <a:extLst>
                <a:ext uri="{FF2B5EF4-FFF2-40B4-BE49-F238E27FC236}">
                  <a16:creationId xmlns:a16="http://schemas.microsoft.com/office/drawing/2014/main" xmlns="" id="{D63AAFFF-D97D-4727-B281-83DA88DDC7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139431" y="2086255"/>
              <a:ext cx="1342623" cy="492343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AA73FD12-1F5E-4486-879A-56BB40275D1F}"/>
                </a:ext>
              </a:extLst>
            </p:cNvPr>
            <p:cNvSpPr txBox="1"/>
            <p:nvPr/>
          </p:nvSpPr>
          <p:spPr>
            <a:xfrm>
              <a:off x="2474502" y="2193279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НІ</a:t>
              </a:r>
            </a:p>
          </p:txBody>
        </p:sp>
      </p:grpSp>
      <p:sp>
        <p:nvSpPr>
          <p:cNvPr id="50" name="Прямокутник: округлені кути 49">
            <a:extLst>
              <a:ext uri="{FF2B5EF4-FFF2-40B4-BE49-F238E27FC236}">
                <a16:creationId xmlns:a16="http://schemas.microsoft.com/office/drawing/2014/main" xmlns="" id="{A4A282F5-498F-4EE7-AA16-E418BF438FF5}"/>
              </a:ext>
            </a:extLst>
          </p:cNvPr>
          <p:cNvSpPr/>
          <p:nvPr/>
        </p:nvSpPr>
        <p:spPr>
          <a:xfrm>
            <a:off x="1367297" y="4859233"/>
            <a:ext cx="3581400" cy="128173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Дізнався, що на вербі груші ростуть.</a:t>
            </a:r>
          </a:p>
        </p:txBody>
      </p:sp>
      <p:grpSp>
        <p:nvGrpSpPr>
          <p:cNvPr id="51" name="Групувати 50">
            <a:extLst>
              <a:ext uri="{FF2B5EF4-FFF2-40B4-BE49-F238E27FC236}">
                <a16:creationId xmlns:a16="http://schemas.microsoft.com/office/drawing/2014/main" xmlns="" id="{B95F8E75-6CBE-4E0F-B0B7-220A3DBB9CB2}"/>
              </a:ext>
            </a:extLst>
          </p:cNvPr>
          <p:cNvGrpSpPr/>
          <p:nvPr/>
        </p:nvGrpSpPr>
        <p:grpSpPr>
          <a:xfrm>
            <a:off x="1531507" y="5997785"/>
            <a:ext cx="1328224" cy="487063"/>
            <a:chOff x="500095" y="2523619"/>
            <a:chExt cx="1328224" cy="487063"/>
          </a:xfrm>
        </p:grpSpPr>
        <p:pic>
          <p:nvPicPr>
            <p:cNvPr id="52" name="Рисунок 51">
              <a:extLst>
                <a:ext uri="{FF2B5EF4-FFF2-40B4-BE49-F238E27FC236}">
                  <a16:creationId xmlns:a16="http://schemas.microsoft.com/office/drawing/2014/main" xmlns="" id="{0667DA98-B3B5-44F0-A984-214958716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0095" y="2523619"/>
              <a:ext cx="1328224" cy="487063"/>
            </a:xfrm>
            <a:prstGeom prst="rect">
              <a:avLst/>
            </a:prstGeom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3E949C05-F34A-4AD0-8DDB-A8BA03BDFE88}"/>
                </a:ext>
              </a:extLst>
            </p:cNvPr>
            <p:cNvSpPr txBox="1"/>
            <p:nvPr/>
          </p:nvSpPr>
          <p:spPr>
            <a:xfrm>
              <a:off x="831073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ТАК</a:t>
              </a:r>
            </a:p>
          </p:txBody>
        </p:sp>
      </p:grpSp>
      <p:grpSp>
        <p:nvGrpSpPr>
          <p:cNvPr id="54" name="Групувати 53">
            <a:extLst>
              <a:ext uri="{FF2B5EF4-FFF2-40B4-BE49-F238E27FC236}">
                <a16:creationId xmlns:a16="http://schemas.microsoft.com/office/drawing/2014/main" xmlns="" id="{71619AF3-22DC-4B9F-8576-758894CD9726}"/>
              </a:ext>
            </a:extLst>
          </p:cNvPr>
          <p:cNvGrpSpPr/>
          <p:nvPr/>
        </p:nvGrpSpPr>
        <p:grpSpPr>
          <a:xfrm>
            <a:off x="3237796" y="5958793"/>
            <a:ext cx="1342623" cy="492343"/>
            <a:chOff x="2175183" y="2523619"/>
            <a:chExt cx="1342623" cy="492343"/>
          </a:xfrm>
        </p:grpSpPr>
        <p:pic>
          <p:nvPicPr>
            <p:cNvPr id="55" name="Рисунок 54">
              <a:extLst>
                <a:ext uri="{FF2B5EF4-FFF2-40B4-BE49-F238E27FC236}">
                  <a16:creationId xmlns:a16="http://schemas.microsoft.com/office/drawing/2014/main" xmlns="" id="{409DDEC7-F93E-47FC-9CF7-52DDEB5B6A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175183" y="2523619"/>
              <a:ext cx="1342623" cy="492343"/>
            </a:xfrm>
            <a:prstGeom prst="rect">
              <a:avLst/>
            </a:prstGeom>
          </p:spPr>
        </p:pic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xmlns="" id="{A58781C5-3F10-4127-8C00-B49D2707398B}"/>
                </a:ext>
              </a:extLst>
            </p:cNvPr>
            <p:cNvSpPr txBox="1"/>
            <p:nvPr/>
          </p:nvSpPr>
          <p:spPr>
            <a:xfrm>
              <a:off x="2591717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НІ</a:t>
              </a:r>
            </a:p>
          </p:txBody>
        </p:sp>
      </p:grpSp>
      <p:sp>
        <p:nvSpPr>
          <p:cNvPr id="57" name="Прямокутник: округлені кути 56">
            <a:extLst>
              <a:ext uri="{FF2B5EF4-FFF2-40B4-BE49-F238E27FC236}">
                <a16:creationId xmlns:a16="http://schemas.microsoft.com/office/drawing/2014/main" xmlns="" id="{23465156-C2EA-4B1E-9B14-61E6920EE794}"/>
              </a:ext>
            </a:extLst>
          </p:cNvPr>
          <p:cNvSpPr/>
          <p:nvPr/>
        </p:nvSpPr>
        <p:spPr>
          <a:xfrm>
            <a:off x="7629509" y="4830813"/>
            <a:ext cx="3581400" cy="128173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цій темі всі зуби з’їли.</a:t>
            </a:r>
          </a:p>
        </p:txBody>
      </p:sp>
      <p:grpSp>
        <p:nvGrpSpPr>
          <p:cNvPr id="58" name="Групувати 57">
            <a:extLst>
              <a:ext uri="{FF2B5EF4-FFF2-40B4-BE49-F238E27FC236}">
                <a16:creationId xmlns:a16="http://schemas.microsoft.com/office/drawing/2014/main" xmlns="" id="{D4EF1054-B59E-4481-BE47-8697D585D714}"/>
              </a:ext>
            </a:extLst>
          </p:cNvPr>
          <p:cNvGrpSpPr/>
          <p:nvPr/>
        </p:nvGrpSpPr>
        <p:grpSpPr>
          <a:xfrm>
            <a:off x="7989646" y="5907681"/>
            <a:ext cx="1328224" cy="487063"/>
            <a:chOff x="500095" y="2523619"/>
            <a:chExt cx="1328224" cy="487063"/>
          </a:xfrm>
        </p:grpSpPr>
        <p:pic>
          <p:nvPicPr>
            <p:cNvPr id="59" name="Рисунок 58">
              <a:extLst>
                <a:ext uri="{FF2B5EF4-FFF2-40B4-BE49-F238E27FC236}">
                  <a16:creationId xmlns:a16="http://schemas.microsoft.com/office/drawing/2014/main" xmlns="" id="{EF3B996D-EFA9-448D-9BFE-4256803A74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0095" y="2523619"/>
              <a:ext cx="1328224" cy="487063"/>
            </a:xfrm>
            <a:prstGeom prst="rect">
              <a:avLst/>
            </a:prstGeom>
          </p:spPr>
        </p:pic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082DEAC4-04DF-43CD-A4AC-EDBEE5C1A38B}"/>
                </a:ext>
              </a:extLst>
            </p:cNvPr>
            <p:cNvSpPr txBox="1"/>
            <p:nvPr/>
          </p:nvSpPr>
          <p:spPr>
            <a:xfrm>
              <a:off x="831073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ТАК</a:t>
              </a:r>
            </a:p>
          </p:txBody>
        </p:sp>
      </p:grpSp>
      <p:grpSp>
        <p:nvGrpSpPr>
          <p:cNvPr id="61" name="Групувати 60">
            <a:extLst>
              <a:ext uri="{FF2B5EF4-FFF2-40B4-BE49-F238E27FC236}">
                <a16:creationId xmlns:a16="http://schemas.microsoft.com/office/drawing/2014/main" xmlns="" id="{873E9D12-492C-4D18-AB45-EC0F3FA36CE2}"/>
              </a:ext>
            </a:extLst>
          </p:cNvPr>
          <p:cNvGrpSpPr/>
          <p:nvPr/>
        </p:nvGrpSpPr>
        <p:grpSpPr>
          <a:xfrm>
            <a:off x="9678007" y="5914166"/>
            <a:ext cx="1342623" cy="492343"/>
            <a:chOff x="2175183" y="2523619"/>
            <a:chExt cx="1342623" cy="492343"/>
          </a:xfrm>
        </p:grpSpPr>
        <p:pic>
          <p:nvPicPr>
            <p:cNvPr id="62" name="Рисунок 61">
              <a:extLst>
                <a:ext uri="{FF2B5EF4-FFF2-40B4-BE49-F238E27FC236}">
                  <a16:creationId xmlns:a16="http://schemas.microsoft.com/office/drawing/2014/main" xmlns="" id="{97119772-1A17-41BF-9B9D-FBF48F8B86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175183" y="2523619"/>
              <a:ext cx="1342623" cy="492343"/>
            </a:xfrm>
            <a:prstGeom prst="rect">
              <a:avLst/>
            </a:prstGeom>
          </p:spPr>
        </p:pic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xmlns="" id="{2A2C4873-9972-4CE8-A6BB-1DA1069AEB9D}"/>
                </a:ext>
              </a:extLst>
            </p:cNvPr>
            <p:cNvSpPr txBox="1"/>
            <p:nvPr/>
          </p:nvSpPr>
          <p:spPr>
            <a:xfrm>
              <a:off x="2591717" y="2641350"/>
              <a:ext cx="666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НІ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09182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9" grpId="0" animBg="1"/>
      <p:bldP spid="36" grpId="0" animBg="1"/>
      <p:bldP spid="43" grpId="0" animBg="1"/>
      <p:bldP spid="50" grpId="0" animBg="1"/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2599765" y="193906"/>
            <a:ext cx="6714566" cy="178729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300" dirty="0"/>
              <a:t>   </a:t>
            </a:r>
            <a:r>
              <a:rPr lang="ru-RU" sz="4000" b="1" dirty="0" smtClean="0">
                <a:solidFill>
                  <a:srgbClr val="FFFF00"/>
                </a:solidFill>
              </a:rPr>
              <a:t>ДОМАШНЄ ЗАВДАННЯ</a:t>
            </a:r>
            <a:endParaRPr lang="uk-UA" sz="4000" b="1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3717" y="2474276"/>
            <a:ext cx="97446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1. </a:t>
            </a:r>
            <a:r>
              <a:rPr lang="ru-RU" sz="2800" b="1" dirty="0" err="1" smtClean="0"/>
              <a:t>Повторити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теоретичний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матеріал</a:t>
            </a:r>
            <a:r>
              <a:rPr lang="ru-RU" sz="2800" b="1" dirty="0" smtClean="0"/>
              <a:t> </a:t>
            </a:r>
            <a:r>
              <a:rPr lang="ru-RU" sz="2800" b="1" dirty="0" smtClean="0"/>
              <a:t>§ </a:t>
            </a:r>
            <a:r>
              <a:rPr lang="ru-RU" sz="2800" b="1" dirty="0" smtClean="0"/>
              <a:t>49.</a:t>
            </a:r>
          </a:p>
          <a:p>
            <a:r>
              <a:rPr lang="ru-RU" sz="2800" b="1" dirty="0" smtClean="0"/>
              <a:t>2. </a:t>
            </a:r>
            <a:r>
              <a:rPr lang="ru-RU" sz="2800" b="1" dirty="0" err="1" smtClean="0"/>
              <a:t>Виконати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тестування</a:t>
            </a:r>
            <a:r>
              <a:rPr lang="ru-RU" sz="2800" b="1" dirty="0" smtClean="0"/>
              <a:t>: </a:t>
            </a:r>
            <a:r>
              <a:rPr lang="en-US" sz="2800" b="1" dirty="0" smtClean="0"/>
              <a:t>https://naurok.com.ua/test/join?gamecode=7198458</a:t>
            </a:r>
            <a:endParaRPr lang="ru-RU" sz="2800" b="1" dirty="0"/>
          </a:p>
        </p:txBody>
      </p:sp>
      <p:pic>
        <p:nvPicPr>
          <p:cNvPr id="49156" name="Picture 4" descr="Реалії дистанційного навчання по-кременчуцьки: подобається не всім, але  терплять » Всі новини Кременчука на сайті Кременчуцький ТелеграфЪ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78704" y="3943630"/>
            <a:ext cx="4876800" cy="2743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ило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192</TotalTime>
  <Words>191</Words>
  <Application>Microsoft Office PowerPoint</Application>
  <PresentationFormat>Произвольный</PresentationFormat>
  <Paragraphs>44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Мило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Стилістичне забарвлення фразеологізмів</dc:title>
  <dc:creator>User</dc:creator>
  <cp:lastModifiedBy>Lenovo</cp:lastModifiedBy>
  <cp:revision>20</cp:revision>
  <dcterms:created xsi:type="dcterms:W3CDTF">2024-03-04T20:06:35Z</dcterms:created>
  <dcterms:modified xsi:type="dcterms:W3CDTF">2025-03-16T13:41:19Z</dcterms:modified>
</cp:coreProperties>
</file>