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64" r:id="rId3"/>
    <p:sldId id="257" r:id="rId4"/>
    <p:sldId id="258" r:id="rId5"/>
    <p:sldId id="259" r:id="rId6"/>
    <p:sldId id="260" r:id="rId7"/>
    <p:sldId id="261" r:id="rId8"/>
    <p:sldId id="263" r:id="rId9"/>
    <p:sldId id="262" r:id="rId10"/>
    <p:sldId id="265" r:id="rId11"/>
  </p:sldIdLst>
  <p:sldSz cx="12192000" cy="6858000"/>
  <p:notesSz cx="6858000" cy="9144000"/>
  <p:defaultText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2" d="100"/>
          <a:sy n="72"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7AC327-91A6-47E8-9624-88339A6B8138}"/>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ru-UA"/>
          </a:p>
        </p:txBody>
      </p:sp>
      <p:sp>
        <p:nvSpPr>
          <p:cNvPr id="3" name="Подзаголовок 2">
            <a:extLst>
              <a:ext uri="{FF2B5EF4-FFF2-40B4-BE49-F238E27FC236}">
                <a16:creationId xmlns:a16="http://schemas.microsoft.com/office/drawing/2014/main" id="{CDD7806E-3BD1-419D-87DD-6B55CDDCA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ru-UA"/>
          </a:p>
        </p:txBody>
      </p:sp>
      <p:sp>
        <p:nvSpPr>
          <p:cNvPr id="4" name="Дата 3">
            <a:extLst>
              <a:ext uri="{FF2B5EF4-FFF2-40B4-BE49-F238E27FC236}">
                <a16:creationId xmlns:a16="http://schemas.microsoft.com/office/drawing/2014/main" id="{1618C7C7-FCEB-4DFD-8FE6-4808A7B61D5E}"/>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4F43FA42-FEE4-49A5-AB06-3AA60EBE8D34}"/>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D7C4C886-C860-4561-83AB-B5E7C80892E0}"/>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2995599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1F5AD7-48F6-434A-842D-E83123DCE8E0}"/>
              </a:ext>
            </a:extLst>
          </p:cNvPr>
          <p:cNvSpPr>
            <a:spLocks noGrp="1"/>
          </p:cNvSpPr>
          <p:nvPr>
            <p:ph type="title"/>
          </p:nvPr>
        </p:nvSpPr>
        <p:spPr/>
        <p:txBody>
          <a:bodyPr/>
          <a:lstStyle/>
          <a:p>
            <a:r>
              <a:rPr lang="ru-RU"/>
              <a:t>Образец заголовка</a:t>
            </a:r>
            <a:endParaRPr lang="ru-UA"/>
          </a:p>
        </p:txBody>
      </p:sp>
      <p:sp>
        <p:nvSpPr>
          <p:cNvPr id="3" name="Объект 2">
            <a:extLst>
              <a:ext uri="{FF2B5EF4-FFF2-40B4-BE49-F238E27FC236}">
                <a16:creationId xmlns:a16="http://schemas.microsoft.com/office/drawing/2014/main" id="{DEEFE5D1-9F5E-4E2E-A6CF-687ABDE3865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2AF6A90E-EE4E-4F8B-88A5-1A2730988F16}"/>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4088C4CE-2DFD-4EA0-8B59-0A1A75364D40}"/>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99C0BB40-987D-4AEB-B964-13FEBAB6FA7B}"/>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3166793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BF3FDE6-D699-40AE-9376-C8871E8757C6}"/>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ru-UA"/>
          </a:p>
        </p:txBody>
      </p:sp>
      <p:sp>
        <p:nvSpPr>
          <p:cNvPr id="3" name="Текст 2">
            <a:extLst>
              <a:ext uri="{FF2B5EF4-FFF2-40B4-BE49-F238E27FC236}">
                <a16:creationId xmlns:a16="http://schemas.microsoft.com/office/drawing/2014/main" id="{92CC0394-035D-496C-9D23-8715588A84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F627D5B-BA8B-4A18-A844-5D119A3ECCF9}"/>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850AEA58-3E97-41FA-84E3-5D7B7D6AD032}"/>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0B084DAD-05D1-46B5-896C-B074CD9EF94B}"/>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1588770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22E8BA-FEF6-4055-8CE7-AE7A6592D0A8}"/>
              </a:ext>
            </a:extLst>
          </p:cNvPr>
          <p:cNvSpPr>
            <a:spLocks noGrp="1"/>
          </p:cNvSpPr>
          <p:nvPr>
            <p:ph type="title"/>
          </p:nvPr>
        </p:nvSpPr>
        <p:spPr/>
        <p:txBody>
          <a:bodyPr/>
          <a:lstStyle/>
          <a:p>
            <a:r>
              <a:rPr lang="ru-RU"/>
              <a:t>Образец заголовка</a:t>
            </a:r>
            <a:endParaRPr lang="ru-UA"/>
          </a:p>
        </p:txBody>
      </p:sp>
      <p:sp>
        <p:nvSpPr>
          <p:cNvPr id="3" name="Объект 2">
            <a:extLst>
              <a:ext uri="{FF2B5EF4-FFF2-40B4-BE49-F238E27FC236}">
                <a16:creationId xmlns:a16="http://schemas.microsoft.com/office/drawing/2014/main" id="{57B37A56-7E42-4BEA-A154-8E7A0B7C7CE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Объект 3">
            <a:extLst>
              <a:ext uri="{FF2B5EF4-FFF2-40B4-BE49-F238E27FC236}">
                <a16:creationId xmlns:a16="http://schemas.microsoft.com/office/drawing/2014/main" id="{7954B357-C40D-4C60-85A2-22BBD85989FC}"/>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5" name="Дата 4">
            <a:extLst>
              <a:ext uri="{FF2B5EF4-FFF2-40B4-BE49-F238E27FC236}">
                <a16:creationId xmlns:a16="http://schemas.microsoft.com/office/drawing/2014/main" id="{A6C4C70F-4E0F-44D0-BE5A-26E715E253F4}"/>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6" name="Нижний колонтитул 5">
            <a:extLst>
              <a:ext uri="{FF2B5EF4-FFF2-40B4-BE49-F238E27FC236}">
                <a16:creationId xmlns:a16="http://schemas.microsoft.com/office/drawing/2014/main" id="{2CF86E2A-77F2-4B3E-92B8-18EF3DC90867}"/>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57093F57-87A2-4F2D-8447-DC0B7CF06886}"/>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3859337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554CF6-AC3E-4FAA-856A-8F1217566F84}"/>
              </a:ext>
            </a:extLst>
          </p:cNvPr>
          <p:cNvSpPr>
            <a:spLocks noGrp="1"/>
          </p:cNvSpPr>
          <p:nvPr>
            <p:ph type="title"/>
          </p:nvPr>
        </p:nvSpPr>
        <p:spPr>
          <a:xfrm>
            <a:off x="839788" y="365125"/>
            <a:ext cx="10515600" cy="1325563"/>
          </a:xfrm>
        </p:spPr>
        <p:txBody>
          <a:bodyPr/>
          <a:lstStyle/>
          <a:p>
            <a:r>
              <a:rPr lang="ru-RU"/>
              <a:t>Образец заголовка</a:t>
            </a:r>
            <a:endParaRPr lang="ru-UA"/>
          </a:p>
        </p:txBody>
      </p:sp>
      <p:sp>
        <p:nvSpPr>
          <p:cNvPr id="3" name="Текст 2">
            <a:extLst>
              <a:ext uri="{FF2B5EF4-FFF2-40B4-BE49-F238E27FC236}">
                <a16:creationId xmlns:a16="http://schemas.microsoft.com/office/drawing/2014/main" id="{905BC392-7950-4757-A645-357E1AD62E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036B67A7-7226-4BDD-B063-6CBFB3A83FF7}"/>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5" name="Текст 4">
            <a:extLst>
              <a:ext uri="{FF2B5EF4-FFF2-40B4-BE49-F238E27FC236}">
                <a16:creationId xmlns:a16="http://schemas.microsoft.com/office/drawing/2014/main" id="{9831FF8A-A4F9-4236-B9B2-9D4578FA7D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4D0853EE-66FB-4B12-BAEA-27A8342068DF}"/>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7" name="Дата 6">
            <a:extLst>
              <a:ext uri="{FF2B5EF4-FFF2-40B4-BE49-F238E27FC236}">
                <a16:creationId xmlns:a16="http://schemas.microsoft.com/office/drawing/2014/main" id="{724AEA45-B31C-4C08-B496-740212FE2AC8}"/>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8" name="Нижний колонтитул 7">
            <a:extLst>
              <a:ext uri="{FF2B5EF4-FFF2-40B4-BE49-F238E27FC236}">
                <a16:creationId xmlns:a16="http://schemas.microsoft.com/office/drawing/2014/main" id="{E92D1747-025F-4D12-B1B2-23AD174B65D5}"/>
              </a:ext>
            </a:extLst>
          </p:cNvPr>
          <p:cNvSpPr>
            <a:spLocks noGrp="1"/>
          </p:cNvSpPr>
          <p:nvPr>
            <p:ph type="ftr" sz="quarter" idx="11"/>
          </p:nvPr>
        </p:nvSpPr>
        <p:spPr/>
        <p:txBody>
          <a:bodyPr/>
          <a:lstStyle/>
          <a:p>
            <a:endParaRPr lang="uk-UA"/>
          </a:p>
        </p:txBody>
      </p:sp>
      <p:sp>
        <p:nvSpPr>
          <p:cNvPr id="9" name="Номер слайда 8">
            <a:extLst>
              <a:ext uri="{FF2B5EF4-FFF2-40B4-BE49-F238E27FC236}">
                <a16:creationId xmlns:a16="http://schemas.microsoft.com/office/drawing/2014/main" id="{F89DD6B0-A4F2-49E2-90CC-9DD0950D2385}"/>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390672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552739-C8CF-4B9C-AE41-21364C5D361D}"/>
              </a:ext>
            </a:extLst>
          </p:cNvPr>
          <p:cNvSpPr>
            <a:spLocks noGrp="1"/>
          </p:cNvSpPr>
          <p:nvPr>
            <p:ph type="title"/>
          </p:nvPr>
        </p:nvSpPr>
        <p:spPr/>
        <p:txBody>
          <a:bodyPr/>
          <a:lstStyle/>
          <a:p>
            <a:r>
              <a:rPr lang="ru-RU"/>
              <a:t>Образец заголовка</a:t>
            </a:r>
            <a:endParaRPr lang="ru-UA"/>
          </a:p>
        </p:txBody>
      </p:sp>
      <p:sp>
        <p:nvSpPr>
          <p:cNvPr id="3" name="Дата 2">
            <a:extLst>
              <a:ext uri="{FF2B5EF4-FFF2-40B4-BE49-F238E27FC236}">
                <a16:creationId xmlns:a16="http://schemas.microsoft.com/office/drawing/2014/main" id="{D20386E4-5A3F-4C67-9F05-8F9AC081E682}"/>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4" name="Нижний колонтитул 3">
            <a:extLst>
              <a:ext uri="{FF2B5EF4-FFF2-40B4-BE49-F238E27FC236}">
                <a16:creationId xmlns:a16="http://schemas.microsoft.com/office/drawing/2014/main" id="{CD6BA103-0FFD-4504-BF7D-C5D986DF7BA5}"/>
              </a:ext>
            </a:extLst>
          </p:cNvPr>
          <p:cNvSpPr>
            <a:spLocks noGrp="1"/>
          </p:cNvSpPr>
          <p:nvPr>
            <p:ph type="ftr" sz="quarter" idx="11"/>
          </p:nvPr>
        </p:nvSpPr>
        <p:spPr/>
        <p:txBody>
          <a:bodyPr/>
          <a:lstStyle/>
          <a:p>
            <a:endParaRPr lang="uk-UA"/>
          </a:p>
        </p:txBody>
      </p:sp>
      <p:sp>
        <p:nvSpPr>
          <p:cNvPr id="5" name="Номер слайда 4">
            <a:extLst>
              <a:ext uri="{FF2B5EF4-FFF2-40B4-BE49-F238E27FC236}">
                <a16:creationId xmlns:a16="http://schemas.microsoft.com/office/drawing/2014/main" id="{7220CBB6-D314-4040-879C-F80AF78E918A}"/>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3547141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6CA87412-1EEF-4865-8BFC-6D8E72DAA571}"/>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3" name="Нижний колонтитул 2">
            <a:extLst>
              <a:ext uri="{FF2B5EF4-FFF2-40B4-BE49-F238E27FC236}">
                <a16:creationId xmlns:a16="http://schemas.microsoft.com/office/drawing/2014/main" id="{6AEF6342-2E46-4589-A5E7-F9C2413690F6}"/>
              </a:ext>
            </a:extLst>
          </p:cNvPr>
          <p:cNvSpPr>
            <a:spLocks noGrp="1"/>
          </p:cNvSpPr>
          <p:nvPr>
            <p:ph type="ftr" sz="quarter" idx="11"/>
          </p:nvPr>
        </p:nvSpPr>
        <p:spPr/>
        <p:txBody>
          <a:bodyPr/>
          <a:lstStyle/>
          <a:p>
            <a:endParaRPr lang="uk-UA"/>
          </a:p>
        </p:txBody>
      </p:sp>
      <p:sp>
        <p:nvSpPr>
          <p:cNvPr id="4" name="Номер слайда 3">
            <a:extLst>
              <a:ext uri="{FF2B5EF4-FFF2-40B4-BE49-F238E27FC236}">
                <a16:creationId xmlns:a16="http://schemas.microsoft.com/office/drawing/2014/main" id="{C76A8906-5895-4E37-AF8B-E2D0B4041717}"/>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524602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E95914-DFDD-44F0-96E5-804F208917DF}"/>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ru-UA"/>
          </a:p>
        </p:txBody>
      </p:sp>
      <p:sp>
        <p:nvSpPr>
          <p:cNvPr id="3" name="Объект 2">
            <a:extLst>
              <a:ext uri="{FF2B5EF4-FFF2-40B4-BE49-F238E27FC236}">
                <a16:creationId xmlns:a16="http://schemas.microsoft.com/office/drawing/2014/main" id="{3024D15A-3875-42CA-BC4A-557AE4F4B4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Текст 3">
            <a:extLst>
              <a:ext uri="{FF2B5EF4-FFF2-40B4-BE49-F238E27FC236}">
                <a16:creationId xmlns:a16="http://schemas.microsoft.com/office/drawing/2014/main" id="{365C9326-1C84-4942-A1CE-FCC284B051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D4FDBA7-B983-40EB-AB70-41E4B9AF8E27}"/>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6" name="Нижний колонтитул 5">
            <a:extLst>
              <a:ext uri="{FF2B5EF4-FFF2-40B4-BE49-F238E27FC236}">
                <a16:creationId xmlns:a16="http://schemas.microsoft.com/office/drawing/2014/main" id="{39CBEE10-9BD3-4706-8478-699695A8AF85}"/>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BD758BED-7F9A-439C-995C-30816F5F5898}"/>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2124164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3B31202-6B0E-4003-B5DA-4D807C8847F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ru-UA"/>
          </a:p>
        </p:txBody>
      </p:sp>
      <p:sp>
        <p:nvSpPr>
          <p:cNvPr id="3" name="Рисунок 2">
            <a:extLst>
              <a:ext uri="{FF2B5EF4-FFF2-40B4-BE49-F238E27FC236}">
                <a16:creationId xmlns:a16="http://schemas.microsoft.com/office/drawing/2014/main" id="{CCC458D1-0C32-432E-BF2E-3938AD9AA1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UA"/>
          </a:p>
        </p:txBody>
      </p:sp>
      <p:sp>
        <p:nvSpPr>
          <p:cNvPr id="4" name="Текст 3">
            <a:extLst>
              <a:ext uri="{FF2B5EF4-FFF2-40B4-BE49-F238E27FC236}">
                <a16:creationId xmlns:a16="http://schemas.microsoft.com/office/drawing/2014/main" id="{CAC366EE-D11E-4C08-96FD-AEF5364AC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B0E6E488-9AAF-410A-AB75-23408B6ABBDF}"/>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6" name="Нижний колонтитул 5">
            <a:extLst>
              <a:ext uri="{FF2B5EF4-FFF2-40B4-BE49-F238E27FC236}">
                <a16:creationId xmlns:a16="http://schemas.microsoft.com/office/drawing/2014/main" id="{34215903-952A-4F32-98DD-0130DA5BD414}"/>
              </a:ext>
            </a:extLst>
          </p:cNvPr>
          <p:cNvSpPr>
            <a:spLocks noGrp="1"/>
          </p:cNvSpPr>
          <p:nvPr>
            <p:ph type="ftr" sz="quarter" idx="11"/>
          </p:nvPr>
        </p:nvSpPr>
        <p:spPr/>
        <p:txBody>
          <a:bodyPr/>
          <a:lstStyle/>
          <a:p>
            <a:endParaRPr lang="uk-UA"/>
          </a:p>
        </p:txBody>
      </p:sp>
      <p:sp>
        <p:nvSpPr>
          <p:cNvPr id="7" name="Номер слайда 6">
            <a:extLst>
              <a:ext uri="{FF2B5EF4-FFF2-40B4-BE49-F238E27FC236}">
                <a16:creationId xmlns:a16="http://schemas.microsoft.com/office/drawing/2014/main" id="{D434C613-87DD-4D19-BFA0-33498DE16150}"/>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3386090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E53F0A-1B5B-4F7F-95B6-F8E4DA5B3EE4}"/>
              </a:ext>
            </a:extLst>
          </p:cNvPr>
          <p:cNvSpPr>
            <a:spLocks noGrp="1"/>
          </p:cNvSpPr>
          <p:nvPr>
            <p:ph type="title"/>
          </p:nvPr>
        </p:nvSpPr>
        <p:spPr/>
        <p:txBody>
          <a:bodyPr/>
          <a:lstStyle/>
          <a:p>
            <a:r>
              <a:rPr lang="ru-RU"/>
              <a:t>Образец заголовка</a:t>
            </a:r>
            <a:endParaRPr lang="ru-UA"/>
          </a:p>
        </p:txBody>
      </p:sp>
      <p:sp>
        <p:nvSpPr>
          <p:cNvPr id="3" name="Вертикальный текст 2">
            <a:extLst>
              <a:ext uri="{FF2B5EF4-FFF2-40B4-BE49-F238E27FC236}">
                <a16:creationId xmlns:a16="http://schemas.microsoft.com/office/drawing/2014/main" id="{8FD748D9-3327-4221-9A2C-04A23F3D20C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F31065E7-A302-470A-AF60-525999E27C29}"/>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14940E61-815B-4C3F-83F4-5CDFE5F4153B}"/>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3DC9454A-4006-49C4-AFEA-FBEB7B0867A5}"/>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1289816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E6567208-ED68-4BA1-A8EB-0C323075C6AC}"/>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ru-UA"/>
          </a:p>
        </p:txBody>
      </p:sp>
      <p:sp>
        <p:nvSpPr>
          <p:cNvPr id="3" name="Вертикальный текст 2">
            <a:extLst>
              <a:ext uri="{FF2B5EF4-FFF2-40B4-BE49-F238E27FC236}">
                <a16:creationId xmlns:a16="http://schemas.microsoft.com/office/drawing/2014/main" id="{5435D943-51A4-4118-99A8-D7C72ED627A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708D3A4F-4E58-405D-AE29-4B354E38ADAE}"/>
              </a:ext>
            </a:extLst>
          </p:cNvPr>
          <p:cNvSpPr>
            <a:spLocks noGrp="1"/>
          </p:cNvSpPr>
          <p:nvPr>
            <p:ph type="dt" sz="half" idx="10"/>
          </p:nvPr>
        </p:nvSpPr>
        <p:spPr/>
        <p:txBody>
          <a:body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806CE601-C1FE-4590-833D-675A5393461F}"/>
              </a:ext>
            </a:extLst>
          </p:cNvPr>
          <p:cNvSpPr>
            <a:spLocks noGrp="1"/>
          </p:cNvSpPr>
          <p:nvPr>
            <p:ph type="ftr" sz="quarter" idx="11"/>
          </p:nvPr>
        </p:nvSpPr>
        <p:spPr/>
        <p:txBody>
          <a:bodyPr/>
          <a:lstStyle/>
          <a:p>
            <a:endParaRPr lang="uk-UA"/>
          </a:p>
        </p:txBody>
      </p:sp>
      <p:sp>
        <p:nvSpPr>
          <p:cNvPr id="6" name="Номер слайда 5">
            <a:extLst>
              <a:ext uri="{FF2B5EF4-FFF2-40B4-BE49-F238E27FC236}">
                <a16:creationId xmlns:a16="http://schemas.microsoft.com/office/drawing/2014/main" id="{7582C5AC-B0DA-4B67-B341-6AA4FB983B2D}"/>
              </a:ext>
            </a:extLst>
          </p:cNvPr>
          <p:cNvSpPr>
            <a:spLocks noGrp="1"/>
          </p:cNvSpPr>
          <p:nvPr>
            <p:ph type="sldNum" sz="quarter" idx="12"/>
          </p:nvPr>
        </p:nvSpPr>
        <p:spPr/>
        <p:txBody>
          <a:bodyPr/>
          <a:lstStyle/>
          <a:p>
            <a:fld id="{73A10F03-0209-42F3-96FF-7CE5CB2BB06F}" type="slidenum">
              <a:rPr lang="uk-UA" smtClean="0"/>
              <a:t>‹#›</a:t>
            </a:fld>
            <a:endParaRPr lang="uk-UA"/>
          </a:p>
        </p:txBody>
      </p:sp>
    </p:spTree>
    <p:extLst>
      <p:ext uri="{BB962C8B-B14F-4D97-AF65-F5344CB8AC3E}">
        <p14:creationId xmlns:p14="http://schemas.microsoft.com/office/powerpoint/2010/main" val="20657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7911072-9927-406D-890C-67368E0EFB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ru-UA"/>
          </a:p>
        </p:txBody>
      </p:sp>
      <p:sp>
        <p:nvSpPr>
          <p:cNvPr id="3" name="Текст 2">
            <a:extLst>
              <a:ext uri="{FF2B5EF4-FFF2-40B4-BE49-F238E27FC236}">
                <a16:creationId xmlns:a16="http://schemas.microsoft.com/office/drawing/2014/main" id="{BD3A2FC5-F02C-4951-9B90-D29105C12D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UA"/>
          </a:p>
        </p:txBody>
      </p:sp>
      <p:sp>
        <p:nvSpPr>
          <p:cNvPr id="4" name="Дата 3">
            <a:extLst>
              <a:ext uri="{FF2B5EF4-FFF2-40B4-BE49-F238E27FC236}">
                <a16:creationId xmlns:a16="http://schemas.microsoft.com/office/drawing/2014/main" id="{91EFE9B5-6D07-432B-9621-AB3DDADD7E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422C91-438D-4BA8-B451-E5AFF605CE96}" type="datetimeFigureOut">
              <a:rPr lang="uk-UA" smtClean="0"/>
              <a:t>20.04.2023</a:t>
            </a:fld>
            <a:endParaRPr lang="uk-UA"/>
          </a:p>
        </p:txBody>
      </p:sp>
      <p:sp>
        <p:nvSpPr>
          <p:cNvPr id="5" name="Нижний колонтитул 4">
            <a:extLst>
              <a:ext uri="{FF2B5EF4-FFF2-40B4-BE49-F238E27FC236}">
                <a16:creationId xmlns:a16="http://schemas.microsoft.com/office/drawing/2014/main" id="{3E2FB567-6772-4A8B-A7A0-EAB3BC8749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a:extLst>
              <a:ext uri="{FF2B5EF4-FFF2-40B4-BE49-F238E27FC236}">
                <a16:creationId xmlns:a16="http://schemas.microsoft.com/office/drawing/2014/main" id="{88F6A44D-A212-4B22-88DA-25E58FFE15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A10F03-0209-42F3-96FF-7CE5CB2BB06F}" type="slidenum">
              <a:rPr lang="uk-UA" smtClean="0"/>
              <a:t>‹#›</a:t>
            </a:fld>
            <a:endParaRPr lang="uk-UA"/>
          </a:p>
        </p:txBody>
      </p:sp>
    </p:spTree>
    <p:extLst>
      <p:ext uri="{BB962C8B-B14F-4D97-AF65-F5344CB8AC3E}">
        <p14:creationId xmlns:p14="http://schemas.microsoft.com/office/powerpoint/2010/main" val="21726622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085ADA50-DDF5-4F1F-84FF-817876DCBE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126"/>
            <a:ext cx="12192000" cy="7624064"/>
          </a:xfrm>
          <a:prstGeom prst="rect">
            <a:avLst/>
          </a:prstGeom>
        </p:spPr>
      </p:pic>
      <p:sp>
        <p:nvSpPr>
          <p:cNvPr id="2" name="Заголовок 1"/>
          <p:cNvSpPr>
            <a:spLocks noGrp="1"/>
          </p:cNvSpPr>
          <p:nvPr>
            <p:ph type="ctrTitle"/>
          </p:nvPr>
        </p:nvSpPr>
        <p:spPr>
          <a:xfrm>
            <a:off x="1524000" y="374074"/>
            <a:ext cx="9144000" cy="1144008"/>
          </a:xfrm>
        </p:spPr>
        <p:txBody>
          <a:bodyPr>
            <a:normAutofit/>
          </a:bodyPr>
          <a:lstStyle/>
          <a:p>
            <a:pPr algn="ctr"/>
            <a:r>
              <a:rPr lang="ru-RU" sz="3200" b="1" dirty="0" err="1">
                <a:latin typeface="Times New Roman" panose="02020603050405020304" pitchFamily="18" charset="0"/>
                <a:cs typeface="Times New Roman" panose="02020603050405020304" pitchFamily="18" charset="0"/>
              </a:rPr>
              <a:t>Двадцять</a:t>
            </a:r>
            <a:r>
              <a:rPr lang="ru-RU" sz="3200" b="1" dirty="0">
                <a:latin typeface="Times New Roman" panose="02020603050405020304" pitchFamily="18" charset="0"/>
                <a:cs typeface="Times New Roman" panose="02020603050405020304" pitchFamily="18" charset="0"/>
              </a:rPr>
              <a:t> перше </a:t>
            </a:r>
            <a:r>
              <a:rPr lang="ru-RU" sz="3200" b="1" dirty="0" err="1">
                <a:latin typeface="Times New Roman" panose="02020603050405020304" pitchFamily="18" charset="0"/>
                <a:cs typeface="Times New Roman" panose="02020603050405020304" pitchFamily="18" charset="0"/>
              </a:rPr>
              <a:t>квітня</a:t>
            </a:r>
            <a:br>
              <a:rPr lang="ru-RU" sz="3200" b="1" dirty="0">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Тема: Текст, </a:t>
            </a:r>
            <a:r>
              <a:rPr lang="ru-RU" sz="3200" b="1" dirty="0" err="1">
                <a:latin typeface="Times New Roman" panose="02020603050405020304" pitchFamily="18" charset="0"/>
                <a:cs typeface="Times New Roman" panose="02020603050405020304" pitchFamily="18" charset="0"/>
              </a:rPr>
              <a:t>його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основні</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ознаки</a:t>
            </a:r>
            <a:r>
              <a:rPr lang="ru-RU" sz="3200" b="1" dirty="0">
                <a:latin typeface="Times New Roman" panose="02020603050405020304" pitchFamily="18" charset="0"/>
                <a:cs typeface="Times New Roman" panose="02020603050405020304" pitchFamily="18" charset="0"/>
              </a:rPr>
              <a:t>. Будова тексту.</a:t>
            </a:r>
            <a:endParaRPr lang="uk-UA" sz="3200" b="1" dirty="0">
              <a:latin typeface="Times New Roman" panose="02020603050405020304" pitchFamily="18" charset="0"/>
              <a:cs typeface="Times New Roman" panose="02020603050405020304" pitchFamily="18" charset="0"/>
            </a:endParaRPr>
          </a:p>
        </p:txBody>
      </p:sp>
      <p:sp>
        <p:nvSpPr>
          <p:cNvPr id="3" name="Підзаголовок 2"/>
          <p:cNvSpPr>
            <a:spLocks noGrp="1"/>
          </p:cNvSpPr>
          <p:nvPr>
            <p:ph type="subTitle" idx="1"/>
          </p:nvPr>
        </p:nvSpPr>
        <p:spPr>
          <a:xfrm>
            <a:off x="1280452" y="2237373"/>
            <a:ext cx="10249592" cy="4416310"/>
          </a:xfrm>
        </p:spPr>
        <p:txBody>
          <a:bodyPr>
            <a:normAutofit/>
          </a:bodyPr>
          <a:lstStyle/>
          <a:p>
            <a:endParaRPr lang="uk-UA" sz="3200" dirty="0">
              <a:solidFill>
                <a:schemeClr val="tx1"/>
              </a:solidFill>
              <a:latin typeface="Times New Roman" panose="02020603050405020304" pitchFamily="18" charset="0"/>
              <a:cs typeface="Times New Roman" panose="02020603050405020304" pitchFamily="18" charset="0"/>
            </a:endParaRPr>
          </a:p>
          <a:p>
            <a:r>
              <a:rPr lang="uk-UA" sz="2800" dirty="0">
                <a:solidFill>
                  <a:schemeClr val="tx1"/>
                </a:solidFill>
                <a:latin typeface="Times New Roman" panose="02020603050405020304" pitchFamily="18" charset="0"/>
                <a:cs typeface="Times New Roman" panose="02020603050405020304" pitchFamily="18" charset="0"/>
              </a:rPr>
              <a:t>Мета: повторити та узагальнити знання учнів про основні ознаки тексту, ознайомити школярів із поняттями «мікротема», «абзац»; удосконалювати навички визначати мікротеми, абзаци; розвивати логічне мислення, аналітичні здібності, вміння зіставляти </a:t>
            </a:r>
            <a:r>
              <a:rPr lang="uk-UA" sz="2800" dirty="0" err="1">
                <a:solidFill>
                  <a:schemeClr val="tx1"/>
                </a:solidFill>
                <a:latin typeface="Times New Roman" panose="02020603050405020304" pitchFamily="18" charset="0"/>
                <a:cs typeface="Times New Roman" panose="02020603050405020304" pitchFamily="18" charset="0"/>
              </a:rPr>
              <a:t>мовні</a:t>
            </a:r>
            <a:r>
              <a:rPr lang="uk-UA" sz="2800" dirty="0">
                <a:solidFill>
                  <a:schemeClr val="tx1"/>
                </a:solidFill>
                <a:latin typeface="Times New Roman" panose="02020603050405020304" pitchFamily="18" charset="0"/>
                <a:cs typeface="Times New Roman" panose="02020603050405020304" pitchFamily="18" charset="0"/>
              </a:rPr>
              <a:t> явища, робити висновки; виховувати повагу, бережливе відношення до природи</a:t>
            </a:r>
          </a:p>
        </p:txBody>
      </p:sp>
    </p:spTree>
    <p:extLst>
      <p:ext uri="{BB962C8B-B14F-4D97-AF65-F5344CB8AC3E}">
        <p14:creationId xmlns:p14="http://schemas.microsoft.com/office/powerpoint/2010/main" val="1499926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4F49CE83-25B1-4327-A47E-2DAACC4A9FB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18" b="90000" l="3222" r="98111"/>
                    </a14:imgEffect>
                  </a14:imgLayer>
                </a14:imgProps>
              </a:ext>
              <a:ext uri="{28A0092B-C50C-407E-A947-70E740481C1C}">
                <a14:useLocalDpi xmlns:a14="http://schemas.microsoft.com/office/drawing/2010/main" val="0"/>
              </a:ext>
            </a:extLst>
          </a:blip>
          <a:stretch>
            <a:fillRect/>
          </a:stretch>
        </p:blipFill>
        <p:spPr>
          <a:xfrm>
            <a:off x="5540912" y="256673"/>
            <a:ext cx="6298163" cy="6858000"/>
          </a:xfrm>
          <a:prstGeom prst="rect">
            <a:avLst/>
          </a:prstGeom>
        </p:spPr>
      </p:pic>
      <p:sp>
        <p:nvSpPr>
          <p:cNvPr id="2" name="Заголовок 1">
            <a:extLst>
              <a:ext uri="{FF2B5EF4-FFF2-40B4-BE49-F238E27FC236}">
                <a16:creationId xmlns:a16="http://schemas.microsoft.com/office/drawing/2014/main" id="{12732748-FFB2-9FB0-C2B8-9FFC5EEF1A39}"/>
              </a:ext>
            </a:extLst>
          </p:cNvPr>
          <p:cNvSpPr>
            <a:spLocks noGrp="1"/>
          </p:cNvSpPr>
          <p:nvPr>
            <p:ph type="title"/>
          </p:nvPr>
        </p:nvSpPr>
        <p:spPr>
          <a:xfrm>
            <a:off x="131231" y="962526"/>
            <a:ext cx="8911687" cy="4649226"/>
          </a:xfrm>
        </p:spPr>
        <p:txBody>
          <a:bodyPr>
            <a:normAutofit/>
          </a:bodyPr>
          <a:lstStyle/>
          <a:p>
            <a:r>
              <a:rPr lang="uk-UA" sz="3200" dirty="0">
                <a:latin typeface="Times New Roman" panose="02020603050405020304" pitchFamily="18" charset="0"/>
                <a:cs typeface="Times New Roman" panose="02020603050405020304" pitchFamily="18" charset="0"/>
              </a:rPr>
              <a:t>Епіграф </a:t>
            </a:r>
            <a:br>
              <a:rPr lang="uk-UA" sz="3200" dirty="0">
                <a:latin typeface="Times New Roman" panose="02020603050405020304" pitchFamily="18" charset="0"/>
                <a:cs typeface="Times New Roman" panose="02020603050405020304" pitchFamily="18" charset="0"/>
              </a:rPr>
            </a:br>
            <a:br>
              <a:rPr lang="uk-UA" sz="3200" dirty="0">
                <a:latin typeface="Times New Roman" panose="02020603050405020304" pitchFamily="18" charset="0"/>
                <a:cs typeface="Times New Roman" panose="02020603050405020304" pitchFamily="18" charset="0"/>
              </a:rPr>
            </a:br>
            <a:r>
              <a:rPr lang="uk-UA" sz="3200" dirty="0">
                <a:latin typeface="Times New Roman" panose="02020603050405020304" pitchFamily="18" charset="0"/>
                <a:cs typeface="Times New Roman" panose="02020603050405020304" pitchFamily="18" charset="0"/>
              </a:rPr>
              <a:t>Любімо, шануймо, бережімо природу, вічне джерело нашого життя і нашої творчості! Вона нам стократ більше </a:t>
            </a:r>
            <a:r>
              <a:rPr lang="uk-UA" sz="3200" dirty="0" err="1">
                <a:latin typeface="Times New Roman" panose="02020603050405020304" pitchFamily="18" charset="0"/>
                <a:cs typeface="Times New Roman" panose="02020603050405020304" pitchFamily="18" charset="0"/>
              </a:rPr>
              <a:t>віддасть</a:t>
            </a:r>
            <a:r>
              <a:rPr lang="uk-UA" sz="3200" dirty="0">
                <a:latin typeface="Times New Roman" panose="02020603050405020304" pitchFamily="18" charset="0"/>
                <a:cs typeface="Times New Roman" panose="02020603050405020304" pitchFamily="18" charset="0"/>
              </a:rPr>
              <a:t>, ніж ми можемо їй дати! </a:t>
            </a:r>
            <a:br>
              <a:rPr lang="uk-UA" sz="3200" dirty="0">
                <a:latin typeface="Times New Roman" panose="02020603050405020304" pitchFamily="18" charset="0"/>
                <a:cs typeface="Times New Roman" panose="02020603050405020304" pitchFamily="18" charset="0"/>
              </a:rPr>
            </a:br>
            <a:r>
              <a:rPr lang="uk-UA" sz="3200" dirty="0">
                <a:latin typeface="Times New Roman" panose="02020603050405020304" pitchFamily="18" charset="0"/>
                <a:cs typeface="Times New Roman" panose="02020603050405020304" pitchFamily="18" charset="0"/>
              </a:rPr>
              <a:t>                                                          М. Рильський</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555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1CAEBE20-F7D7-4F68-880A-2978E4B1BC5C}"/>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20467334">
            <a:off x="3958452" y="35292"/>
            <a:ext cx="6642540" cy="7153504"/>
          </a:xfrm>
          <a:prstGeom prst="rect">
            <a:avLst/>
          </a:prstGeom>
        </p:spPr>
      </p:pic>
      <p:sp>
        <p:nvSpPr>
          <p:cNvPr id="2" name="Заголовок 1"/>
          <p:cNvSpPr>
            <a:spLocks noGrp="1"/>
          </p:cNvSpPr>
          <p:nvPr>
            <p:ph type="ctrTitle"/>
          </p:nvPr>
        </p:nvSpPr>
        <p:spPr>
          <a:xfrm>
            <a:off x="166855" y="141317"/>
            <a:ext cx="8915399" cy="814647"/>
          </a:xfrm>
        </p:spPr>
        <p:txBody>
          <a:bodyPr>
            <a:normAutofit/>
          </a:bodyPr>
          <a:lstStyle/>
          <a:p>
            <a:pPr algn="l"/>
            <a:r>
              <a:rPr lang="uk-UA" sz="2800" b="1" i="1" dirty="0">
                <a:latin typeface="Times New Roman" panose="02020603050405020304" pitchFamily="18" charset="0"/>
                <a:cs typeface="Times New Roman" panose="02020603050405020304" pitchFamily="18" charset="0"/>
              </a:rPr>
              <a:t>І. Операційно-пізнавальний етап</a:t>
            </a:r>
          </a:p>
        </p:txBody>
      </p:sp>
      <p:sp>
        <p:nvSpPr>
          <p:cNvPr id="3" name="Підзаголовок 2"/>
          <p:cNvSpPr>
            <a:spLocks noGrp="1"/>
          </p:cNvSpPr>
          <p:nvPr>
            <p:ph type="subTitle" idx="1"/>
          </p:nvPr>
        </p:nvSpPr>
        <p:spPr>
          <a:xfrm>
            <a:off x="1171852" y="1138844"/>
            <a:ext cx="11020148" cy="5577839"/>
          </a:xfrm>
        </p:spPr>
        <p:txBody>
          <a:bodyPr>
            <a:normAutofit fontScale="92500" lnSpcReduction="20000"/>
          </a:bodyPr>
          <a:lstStyle/>
          <a:p>
            <a:r>
              <a:rPr lang="uk-UA" sz="3600" i="1" dirty="0">
                <a:solidFill>
                  <a:schemeClr val="tx1"/>
                </a:solidFill>
                <a:latin typeface="Times New Roman" panose="02020603050405020304" pitchFamily="18" charset="0"/>
                <a:cs typeface="Times New Roman" panose="02020603050405020304" pitchFamily="18" charset="0"/>
              </a:rPr>
              <a:t>Прочитайте речення. Чи можна з них скласти текст? </a:t>
            </a:r>
            <a:r>
              <a:rPr lang="uk-UA" sz="3600" i="1" dirty="0" err="1">
                <a:solidFill>
                  <a:schemeClr val="tx1"/>
                </a:solidFill>
                <a:latin typeface="Times New Roman" panose="02020603050405020304" pitchFamily="18" charset="0"/>
                <a:cs typeface="Times New Roman" panose="02020603050405020304" pitchFamily="18" charset="0"/>
              </a:rPr>
              <a:t>ІЦо</a:t>
            </a:r>
            <a:r>
              <a:rPr lang="uk-UA" sz="3600" i="1" dirty="0">
                <a:solidFill>
                  <a:schemeClr val="tx1"/>
                </a:solidFill>
                <a:latin typeface="Times New Roman" panose="02020603050405020304" pitchFamily="18" charset="0"/>
                <a:cs typeface="Times New Roman" panose="02020603050405020304" pitchFamily="18" charset="0"/>
              </a:rPr>
              <a:t> для цього потрібно зробити? Розташуйте речення в правильній послідовності.</a:t>
            </a:r>
          </a:p>
          <a:p>
            <a:endParaRPr lang="uk-UA" sz="3600" i="1" dirty="0">
              <a:solidFill>
                <a:schemeClr val="tx1"/>
              </a:solidFill>
              <a:latin typeface="Times New Roman" panose="02020603050405020304" pitchFamily="18" charset="0"/>
              <a:cs typeface="Times New Roman" panose="02020603050405020304" pitchFamily="18" charset="0"/>
            </a:endParaRPr>
          </a:p>
          <a:p>
            <a:pPr marL="742950" indent="-742950" algn="l">
              <a:buAutoNum type="arabicPeriod"/>
            </a:pPr>
            <a:r>
              <a:rPr lang="uk-UA" sz="3600" dirty="0">
                <a:solidFill>
                  <a:schemeClr val="tx1"/>
                </a:solidFill>
                <a:latin typeface="Times New Roman" panose="02020603050405020304" pitchFamily="18" charset="0"/>
                <a:cs typeface="Times New Roman" panose="02020603050405020304" pitchFamily="18" charset="0"/>
              </a:rPr>
              <a:t>Хмари жаріють багрянцем, кожна тліє, </a:t>
            </a:r>
            <a:r>
              <a:rPr lang="uk-UA" sz="3600" dirty="0" err="1">
                <a:solidFill>
                  <a:schemeClr val="tx1"/>
                </a:solidFill>
                <a:latin typeface="Times New Roman" panose="02020603050405020304" pitchFamily="18" charset="0"/>
                <a:cs typeface="Times New Roman" panose="02020603050405020304" pitchFamily="18" charset="0"/>
              </a:rPr>
              <a:t>полум</a:t>
            </a:r>
            <a:r>
              <a:rPr lang="en-US" sz="3600" dirty="0">
                <a:solidFill>
                  <a:schemeClr val="tx1"/>
                </a:solidFill>
                <a:latin typeface="Times New Roman" panose="02020603050405020304" pitchFamily="18" charset="0"/>
                <a:cs typeface="Times New Roman" panose="02020603050405020304" pitchFamily="18" charset="0"/>
              </a:rPr>
              <a:t>’</a:t>
            </a:r>
            <a:r>
              <a:rPr lang="uk-UA" sz="3600" dirty="0" err="1">
                <a:solidFill>
                  <a:schemeClr val="tx1"/>
                </a:solidFill>
                <a:latin typeface="Times New Roman" panose="02020603050405020304" pitchFamily="18" charset="0"/>
                <a:cs typeface="Times New Roman" panose="02020603050405020304" pitchFamily="18" charset="0"/>
              </a:rPr>
              <a:t>яніє</a:t>
            </a:r>
            <a:r>
              <a:rPr lang="uk-UA" sz="3600" dirty="0">
                <a:solidFill>
                  <a:schemeClr val="tx1"/>
                </a:solidFill>
                <a:latin typeface="Times New Roman" panose="02020603050405020304" pitchFamily="18" charset="0"/>
                <a:cs typeface="Times New Roman" panose="02020603050405020304" pitchFamily="18" charset="0"/>
              </a:rPr>
              <a:t>. </a:t>
            </a:r>
          </a:p>
          <a:p>
            <a:pPr marL="742950" indent="-742950" algn="l">
              <a:buAutoNum type="arabicPeriod"/>
            </a:pPr>
            <a:r>
              <a:rPr lang="uk-UA" sz="3600" dirty="0">
                <a:solidFill>
                  <a:schemeClr val="tx1"/>
                </a:solidFill>
                <a:latin typeface="Times New Roman" panose="02020603050405020304" pitchFamily="18" charset="0"/>
                <a:cs typeface="Times New Roman" panose="02020603050405020304" pitchFamily="18" charset="0"/>
              </a:rPr>
              <a:t>Сонце сховалось за обрієм, шлючи догори гарячого проміння. </a:t>
            </a:r>
          </a:p>
          <a:p>
            <a:pPr marL="742950" indent="-742950" algn="l">
              <a:buAutoNum type="arabicPeriod"/>
            </a:pPr>
            <a:r>
              <a:rPr lang="uk-UA" sz="3600" dirty="0">
                <a:solidFill>
                  <a:schemeClr val="tx1"/>
                </a:solidFill>
                <a:latin typeface="Times New Roman" panose="02020603050405020304" pitchFamily="18" charset="0"/>
                <a:cs typeface="Times New Roman" panose="02020603050405020304" pitchFamily="18" charset="0"/>
              </a:rPr>
              <a:t>Вистоюється, </a:t>
            </a:r>
            <a:r>
              <a:rPr lang="uk-UA" sz="3600" dirty="0" err="1">
                <a:solidFill>
                  <a:schemeClr val="tx1"/>
                </a:solidFill>
                <a:latin typeface="Times New Roman" panose="02020603050405020304" pitchFamily="18" charset="0"/>
                <a:cs typeface="Times New Roman" panose="02020603050405020304" pitchFamily="18" charset="0"/>
              </a:rPr>
              <a:t>гускне</a:t>
            </a:r>
            <a:r>
              <a:rPr lang="uk-UA" sz="3600" dirty="0">
                <a:solidFill>
                  <a:schemeClr val="tx1"/>
                </a:solidFill>
                <a:latin typeface="Times New Roman" panose="02020603050405020304" pitchFamily="18" charset="0"/>
                <a:cs typeface="Times New Roman" panose="02020603050405020304" pitchFamily="18" charset="0"/>
              </a:rPr>
              <a:t>. </a:t>
            </a:r>
          </a:p>
          <a:p>
            <a:pPr marL="742950" indent="-742950" algn="l">
              <a:buAutoNum type="arabicPeriod"/>
            </a:pPr>
            <a:r>
              <a:rPr lang="uk-UA" sz="3600" dirty="0">
                <a:solidFill>
                  <a:schemeClr val="tx1"/>
                </a:solidFill>
                <a:latin typeface="Times New Roman" panose="02020603050405020304" pitchFamily="18" charset="0"/>
                <a:cs typeface="Times New Roman" panose="02020603050405020304" pitchFamily="18" charset="0"/>
              </a:rPr>
              <a:t>А понад хмарами розливається безмежжя зеленкуватого сяйва, що залляло опуклість неба. </a:t>
            </a:r>
          </a:p>
          <a:p>
            <a:pPr marL="742950" indent="-742950" algn="l">
              <a:buAutoNum type="arabicPeriod"/>
            </a:pPr>
            <a:r>
              <a:rPr lang="uk-UA" sz="3600" dirty="0">
                <a:solidFill>
                  <a:schemeClr val="tx1"/>
                </a:solidFill>
                <a:latin typeface="Times New Roman" panose="02020603050405020304" pitchFamily="18" charset="0"/>
                <a:cs typeface="Times New Roman" panose="02020603050405020304" pitchFamily="18" charset="0"/>
              </a:rPr>
              <a:t>Повітря духмяне, тепле, та від скошеної трави вже чується холодок – м</a:t>
            </a:r>
            <a:r>
              <a:rPr lang="en-US" sz="3600" dirty="0">
                <a:solidFill>
                  <a:schemeClr val="tx1"/>
                </a:solidFill>
                <a:latin typeface="Times New Roman" panose="02020603050405020304" pitchFamily="18" charset="0"/>
                <a:cs typeface="Times New Roman" panose="02020603050405020304" pitchFamily="18" charset="0"/>
              </a:rPr>
              <a:t>’</a:t>
            </a:r>
            <a:r>
              <a:rPr lang="uk-UA" sz="3600" dirty="0">
                <a:solidFill>
                  <a:schemeClr val="tx1"/>
                </a:solidFill>
                <a:latin typeface="Times New Roman" panose="02020603050405020304" pitchFamily="18" charset="0"/>
                <a:cs typeface="Times New Roman" panose="02020603050405020304" pitchFamily="18" charset="0"/>
              </a:rPr>
              <a:t>який, ніжний.</a:t>
            </a:r>
            <a:endParaRPr lang="uk-UA" dirty="0"/>
          </a:p>
        </p:txBody>
      </p:sp>
    </p:spTree>
    <p:extLst>
      <p:ext uri="{BB962C8B-B14F-4D97-AF65-F5344CB8AC3E}">
        <p14:creationId xmlns:p14="http://schemas.microsoft.com/office/powerpoint/2010/main" val="3254058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F3500C5D-6580-45F8-93AE-94732733A34E}"/>
              </a:ext>
            </a:extLst>
          </p:cNvPr>
          <p:cNvPicPr>
            <a:picLocks noChangeAspect="1"/>
          </p:cNvPicPr>
          <p:nvPr/>
        </p:nvPicPr>
        <p:blipFill>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tretch>
            <a:fillRect/>
          </a:stretch>
        </p:blipFill>
        <p:spPr>
          <a:xfrm>
            <a:off x="0" y="782720"/>
            <a:ext cx="12192000" cy="6223000"/>
          </a:xfrm>
          <a:prstGeom prst="rect">
            <a:avLst/>
          </a:prstGeom>
        </p:spPr>
      </p:pic>
      <p:sp>
        <p:nvSpPr>
          <p:cNvPr id="2" name="Заголовок 1"/>
          <p:cNvSpPr>
            <a:spLocks noGrp="1"/>
          </p:cNvSpPr>
          <p:nvPr>
            <p:ph type="ctrTitle"/>
          </p:nvPr>
        </p:nvSpPr>
        <p:spPr>
          <a:xfrm>
            <a:off x="1638300" y="106961"/>
            <a:ext cx="8915399" cy="403348"/>
          </a:xfrm>
        </p:spPr>
        <p:txBody>
          <a:bodyPr>
            <a:normAutofit fontScale="90000"/>
          </a:bodyPr>
          <a:lstStyle/>
          <a:p>
            <a:pPr algn="ctr"/>
            <a:r>
              <a:rPr lang="uk-UA" sz="2800" dirty="0">
                <a:solidFill>
                  <a:schemeClr val="tx1"/>
                </a:solidFill>
                <a:latin typeface="Times New Roman" panose="02020603050405020304" pitchFamily="18" charset="0"/>
                <a:cs typeface="Times New Roman" panose="02020603050405020304" pitchFamily="18" charset="0"/>
              </a:rPr>
              <a:t>Записи в зошиті.</a:t>
            </a:r>
          </a:p>
        </p:txBody>
      </p:sp>
      <p:sp>
        <p:nvSpPr>
          <p:cNvPr id="3" name="Підзаголовок 2"/>
          <p:cNvSpPr>
            <a:spLocks noGrp="1"/>
          </p:cNvSpPr>
          <p:nvPr>
            <p:ph type="subTitle" idx="1"/>
          </p:nvPr>
        </p:nvSpPr>
        <p:spPr>
          <a:xfrm>
            <a:off x="344557" y="610444"/>
            <a:ext cx="11754678" cy="3404967"/>
          </a:xfrm>
        </p:spPr>
        <p:txBody>
          <a:bodyPr>
            <a:normAutofit/>
          </a:bodyPr>
          <a:lstStyle/>
          <a:p>
            <a:r>
              <a:rPr lang="uk-UA" sz="2000" b="1" i="1" dirty="0">
                <a:solidFill>
                  <a:schemeClr val="tx1"/>
                </a:solidFill>
                <a:latin typeface="Times New Roman" panose="02020603050405020304" pitchFamily="18" charset="0"/>
                <a:cs typeface="Times New Roman" panose="02020603050405020304" pitchFamily="18" charset="0"/>
              </a:rPr>
              <a:t>Текст</a:t>
            </a:r>
            <a:r>
              <a:rPr lang="uk-UA" sz="2000" dirty="0">
                <a:solidFill>
                  <a:schemeClr val="tx1"/>
                </a:solidFill>
                <a:latin typeface="Times New Roman" panose="02020603050405020304" pitchFamily="18" charset="0"/>
                <a:cs typeface="Times New Roman" panose="02020603050405020304" pitchFamily="18" charset="0"/>
              </a:rPr>
              <a:t> — літературно опрацьоване чи усне повідомлення, яке складається з ланцюга речень-висловлювань, об’єднаних в єдине ціле задумом, ідеєю. Це об’єднана смисловим зв’язком послідовність знакових одиниць, основними рисами якої є зв’язність і цілісність.</a:t>
            </a:r>
          </a:p>
          <a:p>
            <a:r>
              <a:rPr lang="uk-UA" sz="2000" b="1" i="1" dirty="0">
                <a:solidFill>
                  <a:schemeClr val="tx1"/>
                </a:solidFill>
                <a:latin typeface="Times New Roman" panose="02020603050405020304" pitchFamily="18" charset="0"/>
                <a:cs typeface="Times New Roman" panose="02020603050405020304" pitchFamily="18" charset="0"/>
              </a:rPr>
              <a:t>Текстові характерні такі ознаки</a:t>
            </a:r>
            <a:r>
              <a:rPr lang="uk-UA" sz="2000" dirty="0">
                <a:solidFill>
                  <a:schemeClr val="tx1"/>
                </a:solidFill>
                <a:latin typeface="Times New Roman" panose="02020603050405020304" pitchFamily="18" charset="0"/>
                <a:cs typeface="Times New Roman" panose="02020603050405020304" pitchFamily="18" charset="0"/>
              </a:rPr>
              <a:t>:  зв’язність;  цілісність; авторська мета; інформативність; </a:t>
            </a:r>
            <a:r>
              <a:rPr lang="uk-UA" sz="2000" dirty="0" err="1">
                <a:solidFill>
                  <a:schemeClr val="tx1"/>
                </a:solidFill>
                <a:latin typeface="Times New Roman" panose="02020603050405020304" pitchFamily="18" charset="0"/>
                <a:cs typeface="Times New Roman" panose="02020603050405020304" pitchFamily="18" charset="0"/>
              </a:rPr>
              <a:t>ситуативність</a:t>
            </a:r>
            <a:r>
              <a:rPr lang="uk-UA" sz="2000" dirty="0">
                <a:solidFill>
                  <a:schemeClr val="tx1"/>
                </a:solidFill>
                <a:latin typeface="Times New Roman" panose="02020603050405020304" pitchFamily="18" charset="0"/>
                <a:cs typeface="Times New Roman" panose="02020603050405020304" pitchFamily="18" charset="0"/>
              </a:rPr>
              <a:t> (зв’язок із контекстом); наявність смислових частин та їх єдність; </a:t>
            </a:r>
            <a:r>
              <a:rPr lang="uk-UA" sz="2000" dirty="0" err="1">
                <a:solidFill>
                  <a:schemeClr val="tx1"/>
                </a:solidFill>
                <a:latin typeface="Times New Roman" panose="02020603050405020304" pitchFamily="18" charset="0"/>
                <a:cs typeface="Times New Roman" panose="02020603050405020304" pitchFamily="18" charset="0"/>
              </a:rPr>
              <a:t>розгорнутість</a:t>
            </a:r>
            <a:r>
              <a:rPr lang="uk-UA" sz="2000" dirty="0">
                <a:solidFill>
                  <a:schemeClr val="tx1"/>
                </a:solidFill>
                <a:latin typeface="Times New Roman" panose="02020603050405020304" pitchFamily="18" charset="0"/>
                <a:cs typeface="Times New Roman" panose="02020603050405020304" pitchFamily="18" charset="0"/>
              </a:rPr>
              <a:t>; послідовність;  завершеність; динамізм зображуваного.</a:t>
            </a:r>
          </a:p>
          <a:p>
            <a:r>
              <a:rPr lang="uk-UA" sz="2000" dirty="0">
                <a:solidFill>
                  <a:schemeClr val="tx1"/>
                </a:solidFill>
                <a:latin typeface="Times New Roman" panose="02020603050405020304" pitchFamily="18" charset="0"/>
                <a:cs typeface="Times New Roman" panose="02020603050405020304" pitchFamily="18" charset="0"/>
              </a:rPr>
              <a:t>Серед названих ознак найважливішими є </a:t>
            </a:r>
            <a:r>
              <a:rPr lang="uk-UA" sz="2000" i="1" dirty="0">
                <a:solidFill>
                  <a:schemeClr val="tx1"/>
                </a:solidFill>
                <a:latin typeface="Times New Roman" panose="02020603050405020304" pitchFamily="18" charset="0"/>
                <a:cs typeface="Times New Roman" panose="02020603050405020304" pitchFamily="18" charset="0"/>
              </a:rPr>
              <a:t>зв’язність і цілісність</a:t>
            </a:r>
            <a:r>
              <a:rPr lang="uk-UA" sz="2000" dirty="0">
                <a:solidFill>
                  <a:schemeClr val="tx1"/>
                </a:solidFill>
                <a:latin typeface="Times New Roman" panose="02020603050405020304" pitchFamily="18" charset="0"/>
                <a:cs typeface="Times New Roman" panose="02020603050405020304" pitchFamily="18" charset="0"/>
              </a:rPr>
              <a:t>. </a:t>
            </a:r>
          </a:p>
          <a:p>
            <a:r>
              <a:rPr lang="uk-UA" sz="2000" b="1" i="1" dirty="0">
                <a:solidFill>
                  <a:schemeClr val="tx1"/>
                </a:solidFill>
                <a:latin typeface="Times New Roman" panose="02020603050405020304" pitchFamily="18" charset="0"/>
                <a:cs typeface="Times New Roman" panose="02020603050405020304" pitchFamily="18" charset="0"/>
              </a:rPr>
              <a:t>Зв’язність </a:t>
            </a:r>
            <a:r>
              <a:rPr lang="uk-UA" sz="2000" dirty="0">
                <a:solidFill>
                  <a:schemeClr val="tx1"/>
                </a:solidFill>
                <a:latin typeface="Times New Roman" panose="02020603050405020304" pitchFamily="18" charset="0"/>
                <a:cs typeface="Times New Roman" panose="02020603050405020304" pitchFamily="18" charset="0"/>
              </a:rPr>
              <a:t>— властивість, що характеризує особливості з’єднання всередині тексту його елементів. </a:t>
            </a:r>
          </a:p>
          <a:p>
            <a:r>
              <a:rPr lang="uk-UA" sz="2000" b="1" i="1" dirty="0">
                <a:solidFill>
                  <a:schemeClr val="tx1"/>
                </a:solidFill>
                <a:latin typeface="Times New Roman" panose="02020603050405020304" pitchFamily="18" charset="0"/>
                <a:cs typeface="Times New Roman" panose="02020603050405020304" pitchFamily="18" charset="0"/>
              </a:rPr>
              <a:t>Цілісність</a:t>
            </a:r>
            <a:r>
              <a:rPr lang="uk-UA" sz="2000" dirty="0">
                <a:solidFill>
                  <a:schemeClr val="tx1"/>
                </a:solidFill>
                <a:latin typeface="Times New Roman" panose="02020603050405020304" pitchFamily="18" charset="0"/>
                <a:cs typeface="Times New Roman" panose="02020603050405020304" pitchFamily="18" charset="0"/>
              </a:rPr>
              <a:t> — властивість, пов’язана зі смисловою єдністю. Текст може бути зв’язний, але не цілісний і, навпаки, цілісний, але не зв’язний.</a:t>
            </a:r>
          </a:p>
          <a:p>
            <a:endParaRPr lang="uk-U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0901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24ED484-3857-48BE-AFFD-B4C34E28A065}"/>
              </a:ext>
            </a:extLst>
          </p:cNvPr>
          <p:cNvPicPr>
            <a:picLocks noChangeAspect="1"/>
          </p:cNvPicPr>
          <p:nvPr/>
        </p:nvPicPr>
        <p:blipFill>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tretch>
            <a:fillRect/>
          </a:stretch>
        </p:blipFill>
        <p:spPr>
          <a:xfrm>
            <a:off x="0" y="782720"/>
            <a:ext cx="12192000" cy="6223000"/>
          </a:xfrm>
          <a:prstGeom prst="rect">
            <a:avLst/>
          </a:prstGeom>
        </p:spPr>
      </p:pic>
      <p:sp>
        <p:nvSpPr>
          <p:cNvPr id="2" name="Заголовок 1"/>
          <p:cNvSpPr>
            <a:spLocks noGrp="1"/>
          </p:cNvSpPr>
          <p:nvPr>
            <p:ph type="title"/>
          </p:nvPr>
        </p:nvSpPr>
        <p:spPr>
          <a:xfrm>
            <a:off x="371061" y="212034"/>
            <a:ext cx="11820939" cy="4161183"/>
          </a:xfrm>
        </p:spPr>
        <p:txBody>
          <a:bodyPr>
            <a:noAutofit/>
          </a:bodyPr>
          <a:lstStyle/>
          <a:p>
            <a:r>
              <a:rPr lang="uk-UA" sz="2000" b="1" i="1" dirty="0">
                <a:solidFill>
                  <a:schemeClr val="tx1"/>
                </a:solidFill>
                <a:latin typeface="Times New Roman" panose="02020603050405020304" pitchFamily="18" charset="0"/>
                <a:cs typeface="Times New Roman" panose="02020603050405020304" pitchFamily="18" charset="0"/>
              </a:rPr>
              <a:t>Засоби зв’язку між реченнями в тексті:</a:t>
            </a:r>
            <a:br>
              <a:rPr lang="uk-UA" sz="2000" b="1" i="1"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лексичні (повтор слів, синонімічна заміна, використання антонімів, багатозначних слів, спільнокореневих слів, слів однієї тематичної групи, ключових слів);</a:t>
            </a:r>
            <a:br>
              <a:rPr lang="uk-UA" sz="2000"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морфологічні (заміна займенниками, єдність форм дієслів, займенників місця та часу, сполучників, часток);</a:t>
            </a:r>
            <a:br>
              <a:rPr lang="uk-UA" sz="2000"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синтаксичні (наявність питань та відповідей, синтаксичного паралелізму, неповних речень, речень з однаковою структурою, вставних слів та речень);</a:t>
            </a:r>
            <a:br>
              <a:rPr lang="uk-UA" sz="2000"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інтонаційні (довжина фраз, темп мовлення, інтонація);</a:t>
            </a:r>
            <a:br>
              <a:rPr lang="uk-UA" sz="2000"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стилістичні (використання слів, що належать до одного стилю, тропів та стилістичних фігур);</a:t>
            </a:r>
            <a:br>
              <a:rPr lang="uk-UA" sz="2000" dirty="0">
                <a:solidFill>
                  <a:schemeClr val="tx1"/>
                </a:solidFill>
                <a:latin typeface="Times New Roman" panose="02020603050405020304" pitchFamily="18" charset="0"/>
                <a:cs typeface="Times New Roman" panose="02020603050405020304" pitchFamily="18" charset="0"/>
              </a:rPr>
            </a:br>
            <a:r>
              <a:rPr lang="uk-UA" sz="2000" dirty="0">
                <a:solidFill>
                  <a:schemeClr val="tx1"/>
                </a:solidFill>
                <a:latin typeface="Times New Roman" panose="02020603050405020304" pitchFamily="18" charset="0"/>
                <a:cs typeface="Times New Roman" panose="02020603050405020304" pitchFamily="18" charset="0"/>
              </a:rPr>
              <a:t>    графічні (розділові знаки, червоний рядок — рядок, розміщений по центру сторінки).</a:t>
            </a:r>
            <a:br>
              <a:rPr lang="uk-UA" sz="2000" dirty="0">
                <a:solidFill>
                  <a:schemeClr val="tx1"/>
                </a:solidFill>
                <a:latin typeface="Times New Roman" panose="02020603050405020304" pitchFamily="18" charset="0"/>
                <a:cs typeface="Times New Roman" panose="02020603050405020304" pitchFamily="18" charset="0"/>
              </a:rPr>
            </a:br>
            <a:r>
              <a:rPr lang="uk-UA" sz="2000" b="1" i="1" dirty="0">
                <a:solidFill>
                  <a:schemeClr val="tx1"/>
                </a:solidFill>
                <a:latin typeface="Times New Roman" panose="02020603050405020304" pitchFamily="18" charset="0"/>
                <a:cs typeface="Times New Roman" panose="02020603050405020304" pitchFamily="18" charset="0"/>
              </a:rPr>
              <a:t>Тема тексту </a:t>
            </a:r>
            <a:r>
              <a:rPr lang="uk-UA" sz="2000" dirty="0">
                <a:solidFill>
                  <a:schemeClr val="tx1"/>
                </a:solidFill>
                <a:latin typeface="Times New Roman" panose="02020603050405020304" pitchFamily="18" charset="0"/>
                <a:cs typeface="Times New Roman" panose="02020603050405020304" pitchFamily="18" charset="0"/>
              </a:rPr>
              <a:t>– це те, про що в ньому йдеться.</a:t>
            </a:r>
            <a:br>
              <a:rPr lang="uk-UA" sz="2000" dirty="0">
                <a:solidFill>
                  <a:schemeClr val="tx1"/>
                </a:solidFill>
                <a:latin typeface="Times New Roman" panose="02020603050405020304" pitchFamily="18" charset="0"/>
                <a:cs typeface="Times New Roman" panose="02020603050405020304" pitchFamily="18" charset="0"/>
              </a:rPr>
            </a:br>
            <a:r>
              <a:rPr lang="uk-UA" sz="2000" b="1" i="1" dirty="0">
                <a:solidFill>
                  <a:schemeClr val="tx1"/>
                </a:solidFill>
                <a:latin typeface="Times New Roman" panose="02020603050405020304" pitchFamily="18" charset="0"/>
                <a:cs typeface="Times New Roman" panose="02020603050405020304" pitchFamily="18" charset="0"/>
              </a:rPr>
              <a:t>Основна думка тексту </a:t>
            </a:r>
            <a:r>
              <a:rPr lang="uk-UA" sz="2000" dirty="0">
                <a:solidFill>
                  <a:schemeClr val="tx1"/>
                </a:solidFill>
                <a:latin typeface="Times New Roman" panose="02020603050405020304" pitchFamily="18" charset="0"/>
                <a:cs typeface="Times New Roman" panose="02020603050405020304" pitchFamily="18" charset="0"/>
              </a:rPr>
              <a:t>– це те головне, що автор стверджує. До чого він закликає, чого навчає</a:t>
            </a:r>
            <a:br>
              <a:rPr lang="uk-UA" sz="2400" dirty="0">
                <a:solidFill>
                  <a:schemeClr val="tx1"/>
                </a:solidFill>
                <a:latin typeface="Times New Roman" panose="02020603050405020304" pitchFamily="18" charset="0"/>
                <a:cs typeface="Times New Roman" panose="02020603050405020304" pitchFamily="18" charset="0"/>
              </a:rPr>
            </a:br>
            <a:br>
              <a:rPr lang="uk-UA" sz="2400" dirty="0">
                <a:solidFill>
                  <a:schemeClr val="tx1"/>
                </a:solidFill>
                <a:latin typeface="Times New Roman" panose="02020603050405020304" pitchFamily="18" charset="0"/>
                <a:cs typeface="Times New Roman" panose="02020603050405020304" pitchFamily="18" charset="0"/>
              </a:rPr>
            </a:br>
            <a:endParaRPr lang="uk-UA"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38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1D56389F-571C-4962-AD45-C49112C89972}"/>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21419647">
            <a:off x="2982312" y="101552"/>
            <a:ext cx="6642540" cy="7153504"/>
          </a:xfrm>
          <a:prstGeom prst="rect">
            <a:avLst/>
          </a:prstGeom>
        </p:spPr>
      </p:pic>
      <p:sp>
        <p:nvSpPr>
          <p:cNvPr id="2" name="Заголовок 1"/>
          <p:cNvSpPr>
            <a:spLocks noGrp="1"/>
          </p:cNvSpPr>
          <p:nvPr>
            <p:ph type="ctrTitle"/>
          </p:nvPr>
        </p:nvSpPr>
        <p:spPr>
          <a:xfrm>
            <a:off x="1688064" y="25906"/>
            <a:ext cx="8915399" cy="663211"/>
          </a:xfrm>
        </p:spPr>
        <p:txBody>
          <a:bodyPr>
            <a:normAutofit/>
          </a:bodyPr>
          <a:lstStyle/>
          <a:p>
            <a:pPr algn="ctr"/>
            <a:r>
              <a:rPr lang="uk-UA" sz="3600" b="1" dirty="0">
                <a:solidFill>
                  <a:schemeClr val="tx1"/>
                </a:solidFill>
                <a:latin typeface="Times New Roman" panose="02020603050405020304" pitchFamily="18" charset="0"/>
                <a:cs typeface="Times New Roman" panose="02020603050405020304" pitchFamily="18" charset="0"/>
              </a:rPr>
              <a:t>Дослідження-відновлення.</a:t>
            </a:r>
          </a:p>
        </p:txBody>
      </p:sp>
      <p:sp>
        <p:nvSpPr>
          <p:cNvPr id="3" name="Підзаголовок 2"/>
          <p:cNvSpPr>
            <a:spLocks noGrp="1"/>
          </p:cNvSpPr>
          <p:nvPr>
            <p:ph type="subTitle" idx="1"/>
          </p:nvPr>
        </p:nvSpPr>
        <p:spPr>
          <a:xfrm>
            <a:off x="197646" y="1075417"/>
            <a:ext cx="11896234" cy="5782583"/>
          </a:xfrm>
        </p:spPr>
        <p:txBody>
          <a:bodyPr>
            <a:noAutofit/>
          </a:bodyPr>
          <a:lstStyle/>
          <a:p>
            <a:r>
              <a:rPr lang="uk-UA" sz="2800" b="1" dirty="0">
                <a:solidFill>
                  <a:schemeClr val="tx1"/>
                </a:solidFill>
                <a:latin typeface="Times New Roman" panose="02020603050405020304" pitchFamily="18" charset="0"/>
                <a:cs typeface="Times New Roman" panose="02020603050405020304" pitchFamily="18" charset="0"/>
              </a:rPr>
              <a:t>Розташуйте речення так, щоб утворилося зв'язне висловлювання. З’ясуйте тип мовлення. Доберіть заголовок, який би відповідав темі тексту. Визначте тему і основну думку.</a:t>
            </a:r>
          </a:p>
          <a:p>
            <a:r>
              <a:rPr lang="uk-UA" sz="2800" i="1" dirty="0">
                <a:solidFill>
                  <a:schemeClr val="tx1"/>
                </a:solidFill>
                <a:latin typeface="Times New Roman" panose="02020603050405020304" pitchFamily="18" charset="0"/>
                <a:cs typeface="Times New Roman" panose="02020603050405020304" pitchFamily="18" charset="0"/>
              </a:rPr>
              <a:t>На заході днів вона засяє нестерпучим блиском. Молодість, як дивовижний рубін, мусить горіти на серці. І погасне. Бо другої молодості немає у світі. Життя є молодість, труд і любов. Усе життя людина лише шліфує грані своєї молодості. У радісній знемозі він пахтить, як дорога. Він є вірним другом. Він не зраджує. Труд, як материнська рука, веде нас по стежці. Вона знає такі таємниці, що від них розривається серце, як стигла слива, надвоє. Скільки людей співало їй! Відчуваю її, як дорогу, теплу долоню на голові. Вона перебирає моє волосся, </a:t>
            </a:r>
            <a:r>
              <a:rPr lang="uk-UA" sz="2800" i="1" dirty="0" err="1">
                <a:solidFill>
                  <a:schemeClr val="tx1"/>
                </a:solidFill>
                <a:latin typeface="Times New Roman" panose="02020603050405020304" pitchFamily="18" charset="0"/>
                <a:cs typeface="Times New Roman" panose="02020603050405020304" pitchFamily="18" charset="0"/>
              </a:rPr>
              <a:t>лоскоче</a:t>
            </a:r>
            <a:r>
              <a:rPr lang="uk-UA" sz="2800" i="1" dirty="0">
                <a:solidFill>
                  <a:schemeClr val="tx1"/>
                </a:solidFill>
                <a:latin typeface="Times New Roman" panose="02020603050405020304" pitchFamily="18" charset="0"/>
                <a:cs typeface="Times New Roman" panose="02020603050405020304" pitchFamily="18" charset="0"/>
              </a:rPr>
              <a:t>  мене за вухом, ніби я якесь мале. Любов. А вона, пишна, сходить, сонцем іде на небо, світить, б'є в очі, як у глибокий колодязь пустелі. І молодість дзвенить. Вона – щось таке, що підносить людину вгору, і завмирає в неї дух (За Ю. Яновським).</a:t>
            </a:r>
          </a:p>
          <a:p>
            <a:endParaRPr lang="uk-UA"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952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E14ED864-FF6B-4524-9889-5BE53FE210D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20851555">
            <a:off x="2185027" y="37157"/>
            <a:ext cx="6642540" cy="7153504"/>
          </a:xfrm>
          <a:prstGeom prst="rect">
            <a:avLst/>
          </a:prstGeom>
        </p:spPr>
      </p:pic>
      <p:pic>
        <p:nvPicPr>
          <p:cNvPr id="5" name="Рисунок 4">
            <a:extLst>
              <a:ext uri="{FF2B5EF4-FFF2-40B4-BE49-F238E27FC236}">
                <a16:creationId xmlns:a16="http://schemas.microsoft.com/office/drawing/2014/main" id="{86BE082D-B7D2-4315-BD95-84E19A8555B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551230" flipH="1">
            <a:off x="4083435" y="37157"/>
            <a:ext cx="6642540" cy="7153504"/>
          </a:xfrm>
          <a:prstGeom prst="rect">
            <a:avLst/>
          </a:prstGeom>
        </p:spPr>
      </p:pic>
      <p:sp>
        <p:nvSpPr>
          <p:cNvPr id="2" name="Заголовок 1"/>
          <p:cNvSpPr>
            <a:spLocks noGrp="1"/>
          </p:cNvSpPr>
          <p:nvPr>
            <p:ph type="ctrTitle"/>
          </p:nvPr>
        </p:nvSpPr>
        <p:spPr>
          <a:xfrm>
            <a:off x="1449526" y="116379"/>
            <a:ext cx="8915399" cy="506474"/>
          </a:xfrm>
        </p:spPr>
        <p:txBody>
          <a:bodyPr>
            <a:normAutofit fontScale="90000"/>
          </a:bodyPr>
          <a:lstStyle/>
          <a:p>
            <a:pPr algn="ctr"/>
            <a:r>
              <a:rPr lang="uk-UA" sz="3200" dirty="0">
                <a:latin typeface="Times New Roman" panose="02020603050405020304" pitchFamily="18" charset="0"/>
                <a:cs typeface="Times New Roman" panose="02020603050405020304" pitchFamily="18" charset="0"/>
              </a:rPr>
              <a:t>Робота з текстом</a:t>
            </a:r>
          </a:p>
        </p:txBody>
      </p:sp>
      <p:sp>
        <p:nvSpPr>
          <p:cNvPr id="3" name="Підзаголовок 2"/>
          <p:cNvSpPr>
            <a:spLocks noGrp="1"/>
          </p:cNvSpPr>
          <p:nvPr>
            <p:ph type="subTitle" idx="1"/>
          </p:nvPr>
        </p:nvSpPr>
        <p:spPr>
          <a:xfrm>
            <a:off x="-92762" y="678397"/>
            <a:ext cx="12377530" cy="5586153"/>
          </a:xfrm>
        </p:spPr>
        <p:txBody>
          <a:bodyPr>
            <a:normAutofit/>
          </a:bodyPr>
          <a:lstStyle/>
          <a:p>
            <a:r>
              <a:rPr lang="uk-UA" b="1" dirty="0">
                <a:solidFill>
                  <a:schemeClr val="tx1"/>
                </a:solidFill>
                <a:latin typeface="Times New Roman" panose="02020603050405020304" pitchFamily="18" charset="0"/>
                <a:cs typeface="Times New Roman" panose="02020603050405020304" pitchFamily="18" charset="0"/>
              </a:rPr>
              <a:t>Прочитайте, доведіть або спростуйте думку, що це текст, доберіть заголовок. </a:t>
            </a:r>
            <a:r>
              <a:rPr lang="uk-UA" b="1" dirty="0" err="1">
                <a:solidFill>
                  <a:schemeClr val="tx1"/>
                </a:solidFill>
                <a:latin typeface="Times New Roman" panose="02020603050405020304" pitchFamily="18" charset="0"/>
                <a:cs typeface="Times New Roman" panose="02020603050405020304" pitchFamily="18" charset="0"/>
              </a:rPr>
              <a:t>Визначіть</a:t>
            </a:r>
            <a:r>
              <a:rPr lang="uk-UA" b="1" dirty="0">
                <a:solidFill>
                  <a:schemeClr val="tx1"/>
                </a:solidFill>
                <a:latin typeface="Times New Roman" panose="02020603050405020304" pitchFamily="18" charset="0"/>
                <a:cs typeface="Times New Roman" panose="02020603050405020304" pitchFamily="18" charset="0"/>
              </a:rPr>
              <a:t> основну думку, складіть план.</a:t>
            </a:r>
          </a:p>
          <a:p>
            <a:r>
              <a:rPr lang="uk-UA" i="1" dirty="0">
                <a:solidFill>
                  <a:schemeClr val="tx1"/>
                </a:solidFill>
                <a:latin typeface="Times New Roman" panose="02020603050405020304" pitchFamily="18" charset="0"/>
                <a:cs typeface="Times New Roman" panose="02020603050405020304" pitchFamily="18" charset="0"/>
              </a:rPr>
              <a:t>Щоранку, прокинувшись у певний час, тисячі хлопчиків і </a:t>
            </a:r>
            <a:r>
              <a:rPr lang="uk-UA" i="1" dirty="0" err="1">
                <a:solidFill>
                  <a:schemeClr val="tx1"/>
                </a:solidFill>
                <a:latin typeface="Times New Roman" panose="02020603050405020304" pitchFamily="18" charset="0"/>
                <a:cs typeface="Times New Roman" panose="02020603050405020304" pitchFamily="18" charset="0"/>
              </a:rPr>
              <a:t>дівчаток</a:t>
            </a:r>
            <a:r>
              <a:rPr lang="uk-UA" i="1" dirty="0">
                <a:solidFill>
                  <a:schemeClr val="tx1"/>
                </a:solidFill>
                <a:latin typeface="Times New Roman" panose="02020603050405020304" pitchFamily="18" charset="0"/>
                <a:cs typeface="Times New Roman" panose="02020603050405020304" pitchFamily="18" charset="0"/>
              </a:rPr>
              <a:t> в усьому світі  починають ранкову гімнастику . </a:t>
            </a:r>
          </a:p>
          <a:p>
            <a:r>
              <a:rPr lang="uk-UA" i="1" dirty="0">
                <a:solidFill>
                  <a:schemeClr val="tx1"/>
                </a:solidFill>
                <a:latin typeface="Times New Roman" panose="02020603050405020304" pitchFamily="18" charset="0"/>
                <a:cs typeface="Times New Roman" panose="02020603050405020304" pitchFamily="18" charset="0"/>
              </a:rPr>
              <a:t>    Здавалося б, як добре </a:t>
            </a:r>
            <a:r>
              <a:rPr lang="uk-UA" i="1" dirty="0" err="1">
                <a:solidFill>
                  <a:schemeClr val="tx1"/>
                </a:solidFill>
                <a:latin typeface="Times New Roman" panose="02020603050405020304" pitchFamily="18" charset="0"/>
                <a:cs typeface="Times New Roman" panose="02020603050405020304" pitchFamily="18" charset="0"/>
              </a:rPr>
              <a:t>поспати</a:t>
            </a:r>
            <a:r>
              <a:rPr lang="uk-UA" i="1" dirty="0">
                <a:solidFill>
                  <a:schemeClr val="tx1"/>
                </a:solidFill>
                <a:latin typeface="Times New Roman" panose="02020603050405020304" pitchFamily="18" charset="0"/>
                <a:cs typeface="Times New Roman" panose="02020603050405020304" pitchFamily="18" charset="0"/>
              </a:rPr>
              <a:t> ще </a:t>
            </a:r>
            <a:r>
              <a:rPr lang="uk-UA" i="1" dirty="0" err="1">
                <a:solidFill>
                  <a:schemeClr val="tx1"/>
                </a:solidFill>
                <a:latin typeface="Times New Roman" panose="02020603050405020304" pitchFamily="18" charset="0"/>
                <a:cs typeface="Times New Roman" panose="02020603050405020304" pitchFamily="18" charset="0"/>
              </a:rPr>
              <a:t>півгодинки</a:t>
            </a:r>
            <a:r>
              <a:rPr lang="uk-UA" i="1" dirty="0">
                <a:solidFill>
                  <a:schemeClr val="tx1"/>
                </a:solidFill>
                <a:latin typeface="Times New Roman" panose="02020603050405020304" pitchFamily="18" charset="0"/>
                <a:cs typeface="Times New Roman" panose="02020603050405020304" pitchFamily="18" charset="0"/>
              </a:rPr>
              <a:t>! Адже попереду багато важких справ. Чи варто брати на себе клопіт – згинатися і розгинатися, розводити руки і присідати? Варто!</a:t>
            </a:r>
          </a:p>
          <a:p>
            <a:r>
              <a:rPr lang="uk-UA" i="1" dirty="0">
                <a:solidFill>
                  <a:schemeClr val="tx1"/>
                </a:solidFill>
                <a:latin typeface="Times New Roman" panose="02020603050405020304" pitchFamily="18" charset="0"/>
                <a:cs typeface="Times New Roman" panose="02020603050405020304" pitchFamily="18" charset="0"/>
              </a:rPr>
              <a:t>	Ранкову гімнастику недарма називають зарядкою. Ці десять хвилин заряджають людину енергією на цілий день.</a:t>
            </a:r>
          </a:p>
          <a:p>
            <a:r>
              <a:rPr lang="uk-UA" i="1" dirty="0">
                <a:solidFill>
                  <a:schemeClr val="tx1"/>
                </a:solidFill>
                <a:latin typeface="Times New Roman" panose="02020603050405020304" pitchFamily="18" charset="0"/>
                <a:cs typeface="Times New Roman" panose="02020603050405020304" pitchFamily="18" charset="0"/>
              </a:rPr>
              <a:t>	Вночі, поки ми спимо, наше тіло відпочиває. Його м’язи розслаблені, серце й легені працюють уповільнено. Як же швидко розбудити весь організм?</a:t>
            </a:r>
          </a:p>
          <a:p>
            <a:r>
              <a:rPr lang="uk-UA" i="1" dirty="0">
                <a:solidFill>
                  <a:schemeClr val="tx1"/>
                </a:solidFill>
                <a:latin typeface="Times New Roman" panose="02020603050405020304" pitchFamily="18" charset="0"/>
                <a:cs typeface="Times New Roman" panose="02020603050405020304" pitchFamily="18" charset="0"/>
              </a:rPr>
              <a:t>	Для цього і існує зарядка. Ця коротка гімнастика примушує нашу кров скоріше бігти судинами, суглоби – розправитися, м’язи – наповнитися силою, легені – сильніше вдихати повітря. Людина стає бадьорою, у неї з’являється хороший настрій, бажання рухатися, працювати.</a:t>
            </a:r>
          </a:p>
          <a:p>
            <a:endParaRPr lang="uk-UA"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6867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A82EAB75-E1A1-48B7-B8EE-C35051CC85E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813265" flipH="1">
            <a:off x="3121322" y="88301"/>
            <a:ext cx="6642540" cy="7153504"/>
          </a:xfrm>
          <a:prstGeom prst="rect">
            <a:avLst/>
          </a:prstGeom>
        </p:spPr>
      </p:pic>
      <p:sp>
        <p:nvSpPr>
          <p:cNvPr id="2" name="Заголовок 1"/>
          <p:cNvSpPr>
            <a:spLocks noGrp="1"/>
          </p:cNvSpPr>
          <p:nvPr>
            <p:ph type="ctrTitle"/>
          </p:nvPr>
        </p:nvSpPr>
        <p:spPr>
          <a:xfrm>
            <a:off x="2589213" y="157942"/>
            <a:ext cx="8915399" cy="1113905"/>
          </a:xfrm>
        </p:spPr>
        <p:txBody>
          <a:bodyPr>
            <a:noAutofit/>
          </a:bodyPr>
          <a:lstStyle/>
          <a:p>
            <a:pPr algn="ctr"/>
            <a:r>
              <a:rPr lang="uk-UA" sz="3200" b="1" dirty="0">
                <a:latin typeface="Times New Roman" panose="02020603050405020304" pitchFamily="18" charset="0"/>
                <a:cs typeface="Times New Roman" panose="02020603050405020304" pitchFamily="18" charset="0"/>
              </a:rPr>
              <a:t>Практична робота</a:t>
            </a:r>
            <a:br>
              <a:rPr lang="uk-UA" sz="2800" dirty="0">
                <a:latin typeface="Times New Roman" panose="02020603050405020304" pitchFamily="18" charset="0"/>
                <a:cs typeface="Times New Roman" panose="02020603050405020304" pitchFamily="18" charset="0"/>
              </a:rPr>
            </a:br>
            <a:endParaRPr lang="uk-UA" sz="2800" dirty="0">
              <a:latin typeface="Times New Roman" panose="02020603050405020304" pitchFamily="18" charset="0"/>
              <a:cs typeface="Times New Roman" panose="02020603050405020304" pitchFamily="18" charset="0"/>
            </a:endParaRPr>
          </a:p>
        </p:txBody>
      </p:sp>
      <p:sp>
        <p:nvSpPr>
          <p:cNvPr id="3" name="Підзаголовок 2"/>
          <p:cNvSpPr>
            <a:spLocks noGrp="1"/>
          </p:cNvSpPr>
          <p:nvPr>
            <p:ph type="subTitle" idx="1"/>
          </p:nvPr>
        </p:nvSpPr>
        <p:spPr>
          <a:xfrm>
            <a:off x="1837113" y="1271847"/>
            <a:ext cx="10133214" cy="5494713"/>
          </a:xfrm>
        </p:spPr>
        <p:txBody>
          <a:bodyPr>
            <a:normAutofit lnSpcReduction="10000"/>
          </a:bodyPr>
          <a:lstStyle/>
          <a:p>
            <a:r>
              <a:rPr lang="ru-RU" sz="2800" dirty="0" err="1">
                <a:solidFill>
                  <a:schemeClr val="tx1"/>
                </a:solidFill>
                <a:latin typeface="Times New Roman" panose="02020603050405020304" pitchFamily="18" charset="0"/>
                <a:cs typeface="Times New Roman" panose="02020603050405020304" pitchFamily="18" charset="0"/>
              </a:rPr>
              <a:t>Знайдіть</a:t>
            </a:r>
            <a:r>
              <a:rPr lang="ru-RU" sz="2800" dirty="0">
                <a:solidFill>
                  <a:schemeClr val="tx1"/>
                </a:solidFill>
                <a:latin typeface="Times New Roman" panose="02020603050405020304" pitchFamily="18" charset="0"/>
                <a:cs typeface="Times New Roman" panose="02020603050405020304" pitchFamily="18" charset="0"/>
              </a:rPr>
              <a:t> у </a:t>
            </a:r>
            <a:r>
              <a:rPr lang="ru-RU" sz="2800" dirty="0" err="1">
                <a:solidFill>
                  <a:schemeClr val="tx1"/>
                </a:solidFill>
                <a:latin typeface="Times New Roman" panose="02020603050405020304" pitchFamily="18" charset="0"/>
                <a:cs typeface="Times New Roman" panose="02020603050405020304" pitchFamily="18" charset="0"/>
              </a:rPr>
              <a:t>поданому</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тексті</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засоби</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зв’язку</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між</a:t>
            </a:r>
            <a:r>
              <a:rPr lang="ru-RU" sz="2800" dirty="0">
                <a:solidFill>
                  <a:schemeClr val="tx1"/>
                </a:solidFill>
                <a:latin typeface="Times New Roman" panose="02020603050405020304" pitchFamily="18" charset="0"/>
                <a:cs typeface="Times New Roman" panose="02020603050405020304" pitchFamily="18" charset="0"/>
              </a:rPr>
              <a:t> </a:t>
            </a:r>
            <a:r>
              <a:rPr lang="ru-RU" sz="2800" dirty="0" err="1">
                <a:solidFill>
                  <a:schemeClr val="tx1"/>
                </a:solidFill>
                <a:latin typeface="Times New Roman" panose="02020603050405020304" pitchFamily="18" charset="0"/>
                <a:cs typeface="Times New Roman" panose="02020603050405020304" pitchFamily="18" charset="0"/>
              </a:rPr>
              <a:t>реченнями</a:t>
            </a:r>
            <a:r>
              <a:rPr lang="ru-RU" sz="2800" dirty="0">
                <a:solidFill>
                  <a:schemeClr val="tx1"/>
                </a:solidFill>
                <a:latin typeface="Times New Roman" panose="02020603050405020304" pitchFamily="18" charset="0"/>
                <a:cs typeface="Times New Roman" panose="02020603050405020304" pitchFamily="18" charset="0"/>
              </a:rPr>
              <a:t>.</a:t>
            </a:r>
          </a:p>
          <a:p>
            <a:r>
              <a:rPr lang="ru-RU" sz="2800" i="1" dirty="0">
                <a:solidFill>
                  <a:schemeClr val="tx1"/>
                </a:solidFill>
                <a:latin typeface="Times New Roman" panose="02020603050405020304" pitchFamily="18" charset="0"/>
                <a:cs typeface="Times New Roman" panose="02020603050405020304" pitchFamily="18" charset="0"/>
              </a:rPr>
              <a:t>Мати – земля</a:t>
            </a:r>
          </a:p>
          <a:p>
            <a:r>
              <a:rPr lang="ru-RU" sz="2800" i="1" dirty="0">
                <a:solidFill>
                  <a:schemeClr val="tx1"/>
                </a:solidFill>
                <a:latin typeface="Times New Roman" panose="02020603050405020304" pitchFamily="18" charset="0"/>
                <a:cs typeface="Times New Roman" panose="02020603050405020304" pitchFamily="18" charset="0"/>
              </a:rPr>
              <a:t>Мати – земле моя!.. У </a:t>
            </a:r>
            <a:r>
              <a:rPr lang="ru-RU" sz="2800" i="1" dirty="0" err="1">
                <a:solidFill>
                  <a:schemeClr val="tx1"/>
                </a:solidFill>
                <a:latin typeface="Times New Roman" panose="02020603050405020304" pitchFamily="18" charset="0"/>
                <a:cs typeface="Times New Roman" panose="02020603050405020304" pitchFamily="18" charset="0"/>
              </a:rPr>
              <a:t>біло</a:t>
            </a:r>
            <a:r>
              <a:rPr lang="ru-RU" sz="2800" i="1" dirty="0">
                <a:solidFill>
                  <a:schemeClr val="tx1"/>
                </a:solidFill>
                <a:latin typeface="Times New Roman" panose="02020603050405020304" pitchFamily="18" charset="0"/>
                <a:cs typeface="Times New Roman" panose="02020603050405020304" pitchFamily="18" charset="0"/>
              </a:rPr>
              <a:t> – </a:t>
            </a:r>
            <a:r>
              <a:rPr lang="ru-RU" sz="2800" i="1" dirty="0" err="1">
                <a:solidFill>
                  <a:schemeClr val="tx1"/>
                </a:solidFill>
                <a:latin typeface="Times New Roman" panose="02020603050405020304" pitchFamily="18" charset="0"/>
                <a:cs typeface="Times New Roman" panose="02020603050405020304" pitchFamily="18" charset="0"/>
              </a:rPr>
              <a:t>рожевому</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вінку</a:t>
            </a:r>
            <a:r>
              <a:rPr lang="ru-RU" sz="2800" i="1" dirty="0">
                <a:solidFill>
                  <a:schemeClr val="tx1"/>
                </a:solidFill>
                <a:latin typeface="Times New Roman" panose="02020603050405020304" pitchFamily="18" charset="0"/>
                <a:cs typeface="Times New Roman" panose="02020603050405020304" pitchFamily="18" charset="0"/>
              </a:rPr>
              <a:t> з </a:t>
            </a:r>
            <a:r>
              <a:rPr lang="ru-RU" sz="2800" i="1" dirty="0" err="1">
                <a:solidFill>
                  <a:schemeClr val="tx1"/>
                </a:solidFill>
                <a:latin typeface="Times New Roman" panose="02020603050405020304" pitchFamily="18" charset="0"/>
                <a:cs typeface="Times New Roman" panose="02020603050405020304" pitchFamily="18" charset="0"/>
              </a:rPr>
              <a:t>весняних</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квітів</a:t>
            </a:r>
            <a:r>
              <a:rPr lang="ru-RU" sz="2800" i="1" dirty="0">
                <a:solidFill>
                  <a:schemeClr val="tx1"/>
                </a:solidFill>
                <a:latin typeface="Times New Roman" panose="02020603050405020304" pitchFamily="18" charset="0"/>
                <a:cs typeface="Times New Roman" panose="02020603050405020304" pitchFamily="18" charset="0"/>
              </a:rPr>
              <a:t>, у </a:t>
            </a:r>
            <a:r>
              <a:rPr lang="ru-RU" sz="2800" i="1" dirty="0" err="1">
                <a:solidFill>
                  <a:schemeClr val="tx1"/>
                </a:solidFill>
                <a:latin typeface="Times New Roman" panose="02020603050405020304" pitchFamily="18" charset="0"/>
                <a:cs typeface="Times New Roman" panose="02020603050405020304" pitchFamily="18" charset="0"/>
              </a:rPr>
              <a:t>смарагдовім</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вбранні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із</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зелених</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шат</a:t>
            </a:r>
            <a:r>
              <a:rPr lang="ru-RU" sz="2800" i="1" dirty="0">
                <a:solidFill>
                  <a:schemeClr val="tx1"/>
                </a:solidFill>
                <a:latin typeface="Times New Roman" panose="02020603050405020304" pitchFamily="18" charset="0"/>
                <a:cs typeface="Times New Roman" panose="02020603050405020304" pitchFamily="18" charset="0"/>
              </a:rPr>
              <a:t>, у </a:t>
            </a:r>
            <a:r>
              <a:rPr lang="ru-RU" sz="2800" i="1" dirty="0" err="1">
                <a:solidFill>
                  <a:schemeClr val="tx1"/>
                </a:solidFill>
                <a:latin typeface="Times New Roman" panose="02020603050405020304" pitchFamily="18" charset="0"/>
                <a:cs typeface="Times New Roman" panose="02020603050405020304" pitchFamily="18" charset="0"/>
              </a:rPr>
              <a:t>золотавому</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багрянці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щедрої</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осені</a:t>
            </a:r>
            <a:r>
              <a:rPr lang="ru-RU" sz="2800" i="1" dirty="0">
                <a:solidFill>
                  <a:schemeClr val="tx1"/>
                </a:solidFill>
                <a:latin typeface="Times New Roman" panose="02020603050405020304" pitchFamily="18" charset="0"/>
                <a:cs typeface="Times New Roman" panose="02020603050405020304" pitchFamily="18" charset="0"/>
              </a:rPr>
              <a:t> – </a:t>
            </a:r>
            <a:r>
              <a:rPr lang="ru-RU" sz="2800" i="1" dirty="0" err="1">
                <a:solidFill>
                  <a:schemeClr val="tx1"/>
                </a:solidFill>
                <a:latin typeface="Times New Roman" panose="02020603050405020304" pitchFamily="18" charset="0"/>
                <a:cs typeface="Times New Roman" panose="02020603050405020304" pitchFamily="18" charset="0"/>
              </a:rPr>
              <a:t>ти</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завжди</a:t>
            </a:r>
            <a:r>
              <a:rPr lang="ru-RU" sz="2800" i="1" dirty="0">
                <a:solidFill>
                  <a:schemeClr val="tx1"/>
                </a:solidFill>
                <a:latin typeface="Times New Roman" panose="02020603050405020304" pitchFamily="18" charset="0"/>
                <a:cs typeface="Times New Roman" panose="02020603050405020304" pitchFamily="18" charset="0"/>
              </a:rPr>
              <a:t> прекрасна. Варто </a:t>
            </a:r>
            <a:r>
              <a:rPr lang="ru-RU" sz="2800" i="1" dirty="0" err="1">
                <a:solidFill>
                  <a:schemeClr val="tx1"/>
                </a:solidFill>
                <a:latin typeface="Times New Roman" panose="02020603050405020304" pitchFamily="18" charset="0"/>
                <a:cs typeface="Times New Roman" panose="02020603050405020304" pitchFamily="18" charset="0"/>
              </a:rPr>
              <a:t>лише</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тобі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захотіти</a:t>
            </a:r>
            <a:r>
              <a:rPr lang="ru-RU" sz="2800" i="1" dirty="0">
                <a:solidFill>
                  <a:schemeClr val="tx1"/>
                </a:solidFill>
                <a:latin typeface="Times New Roman" panose="02020603050405020304" pitchFamily="18" charset="0"/>
                <a:cs typeface="Times New Roman" panose="02020603050405020304" pitchFamily="18" charset="0"/>
              </a:rPr>
              <a:t>, і </a:t>
            </a:r>
            <a:r>
              <a:rPr lang="ru-RU" sz="2800" i="1" dirty="0" err="1">
                <a:solidFill>
                  <a:schemeClr val="tx1"/>
                </a:solidFill>
                <a:latin typeface="Times New Roman" panose="02020603050405020304" pitchFamily="18" charset="0"/>
                <a:cs typeface="Times New Roman" panose="02020603050405020304" pitchFamily="18" charset="0"/>
              </a:rPr>
              <a:t>безкраї</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похмурі</a:t>
            </a:r>
            <a:r>
              <a:rPr lang="ru-RU" sz="2800" i="1" dirty="0">
                <a:solidFill>
                  <a:schemeClr val="tx1"/>
                </a:solidFill>
                <a:latin typeface="Times New Roman" panose="02020603050405020304" pitchFamily="18" charset="0"/>
                <a:cs typeface="Times New Roman" panose="02020603050405020304" pitchFamily="18" charset="0"/>
              </a:rPr>
              <a:t> степи </a:t>
            </a:r>
            <a:r>
              <a:rPr lang="ru-RU" sz="2800" i="1" dirty="0" err="1">
                <a:solidFill>
                  <a:schemeClr val="tx1"/>
                </a:solidFill>
                <a:latin typeface="Times New Roman" panose="02020603050405020304" pitchFamily="18" charset="0"/>
                <a:cs typeface="Times New Roman" panose="02020603050405020304" pitchFamily="18" charset="0"/>
              </a:rPr>
              <a:t>усміхнуться</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барвистою</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веселкою</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квітів</a:t>
            </a:r>
            <a:r>
              <a:rPr lang="ru-RU" sz="2800" i="1" dirty="0">
                <a:solidFill>
                  <a:schemeClr val="tx1"/>
                </a:solidFill>
                <a:latin typeface="Times New Roman" panose="02020603050405020304" pitchFamily="18" charset="0"/>
                <a:cs typeface="Times New Roman" panose="02020603050405020304" pitchFamily="18" charset="0"/>
              </a:rPr>
              <a:t>, у </a:t>
            </a:r>
            <a:r>
              <a:rPr lang="ru-RU" sz="2800" i="1" dirty="0" err="1">
                <a:solidFill>
                  <a:schemeClr val="tx1"/>
                </a:solidFill>
                <a:latin typeface="Times New Roman" panose="02020603050405020304" pitchFamily="18" charset="0"/>
                <a:cs typeface="Times New Roman" panose="02020603050405020304" pitchFamily="18" charset="0"/>
              </a:rPr>
              <a:t>пустелях</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потягнуться</a:t>
            </a:r>
            <a:r>
              <a:rPr lang="ru-RU" sz="2800" i="1" dirty="0">
                <a:solidFill>
                  <a:schemeClr val="tx1"/>
                </a:solidFill>
                <a:latin typeface="Times New Roman" panose="02020603050405020304" pitchFamily="18" charset="0"/>
                <a:cs typeface="Times New Roman" panose="02020603050405020304" pitchFamily="18" charset="0"/>
              </a:rPr>
              <a:t> до </a:t>
            </a:r>
            <a:r>
              <a:rPr lang="ru-RU" sz="2800" i="1" dirty="0" err="1">
                <a:solidFill>
                  <a:schemeClr val="tx1"/>
                </a:solidFill>
                <a:latin typeface="Times New Roman" panose="02020603050405020304" pitchFamily="18" charset="0"/>
                <a:cs typeface="Times New Roman" panose="02020603050405020304" pitchFamily="18" charset="0"/>
              </a:rPr>
              <a:t>сонця</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зелені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паростки</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наповняться</a:t>
            </a:r>
            <a:r>
              <a:rPr lang="ru-RU" sz="2800" i="1" dirty="0">
                <a:solidFill>
                  <a:schemeClr val="tx1"/>
                </a:solidFill>
                <a:latin typeface="Times New Roman" panose="02020603050405020304" pitchFamily="18" charset="0"/>
                <a:cs typeface="Times New Roman" panose="02020603050405020304" pitchFamily="18" charset="0"/>
              </a:rPr>
              <a:t> соком </a:t>
            </a:r>
            <a:r>
              <a:rPr lang="ru-RU" sz="2800" i="1" dirty="0" err="1">
                <a:solidFill>
                  <a:schemeClr val="tx1"/>
                </a:solidFill>
                <a:latin typeface="Times New Roman" panose="02020603050405020304" pitchFamily="18" charset="0"/>
                <a:cs typeface="Times New Roman" panose="02020603050405020304" pitchFamily="18" charset="0"/>
              </a:rPr>
              <a:t>виноградні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грона</a:t>
            </a:r>
            <a:r>
              <a:rPr lang="ru-RU" sz="2800" i="1" dirty="0">
                <a:solidFill>
                  <a:schemeClr val="tx1"/>
                </a:solidFill>
                <a:latin typeface="Times New Roman" panose="02020603050405020304" pitchFamily="18" charset="0"/>
                <a:cs typeface="Times New Roman" panose="02020603050405020304" pitchFamily="18" charset="0"/>
              </a:rPr>
              <a:t>… Тебе полюбив </a:t>
            </a:r>
            <a:r>
              <a:rPr lang="ru-RU" sz="2800" i="1" dirty="0" err="1">
                <a:solidFill>
                  <a:schemeClr val="tx1"/>
                </a:solidFill>
                <a:latin typeface="Times New Roman" panose="02020603050405020304" pitchFamily="18" charset="0"/>
                <a:cs typeface="Times New Roman" panose="02020603050405020304" pitchFamily="18" charset="0"/>
              </a:rPr>
              <a:t>кожен</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із</a:t>
            </a:r>
            <a:r>
              <a:rPr lang="ru-RU" sz="2800" i="1" dirty="0">
                <a:solidFill>
                  <a:schemeClr val="tx1"/>
                </a:solidFill>
                <a:latin typeface="Times New Roman" panose="02020603050405020304" pitchFamily="18" charset="0"/>
                <a:cs typeface="Times New Roman" panose="02020603050405020304" pitchFamily="18" charset="0"/>
              </a:rPr>
              <a:t> тих, </a:t>
            </a:r>
            <a:r>
              <a:rPr lang="ru-RU" sz="2800" i="1" dirty="0" err="1">
                <a:solidFill>
                  <a:schemeClr val="tx1"/>
                </a:solidFill>
                <a:latin typeface="Times New Roman" panose="02020603050405020304" pitchFamily="18" charset="0"/>
                <a:cs typeface="Times New Roman" panose="02020603050405020304" pitchFamily="18" charset="0"/>
              </a:rPr>
              <a:t>хто</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живе</a:t>
            </a:r>
            <a:r>
              <a:rPr lang="ru-RU" sz="2800" i="1" dirty="0">
                <a:solidFill>
                  <a:schemeClr val="tx1"/>
                </a:solidFill>
                <a:latin typeface="Times New Roman" panose="02020603050405020304" pitchFamily="18" charset="0"/>
                <a:cs typeface="Times New Roman" panose="02020603050405020304" pitchFamily="18" charset="0"/>
              </a:rPr>
              <a:t> на </a:t>
            </a:r>
            <a:r>
              <a:rPr lang="ru-RU" sz="2800" i="1" dirty="0" err="1">
                <a:solidFill>
                  <a:schemeClr val="tx1"/>
                </a:solidFill>
                <a:latin typeface="Times New Roman" panose="02020603050405020304" pitchFamily="18" charset="0"/>
                <a:cs typeface="Times New Roman" panose="02020603050405020304" pitchFamily="18" charset="0"/>
              </a:rPr>
              <a:t>планеті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Дзвін</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струмків</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нагадує</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твій</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сміх</a:t>
            </a:r>
            <a:r>
              <a:rPr lang="ru-RU" sz="2800" i="1" dirty="0">
                <a:solidFill>
                  <a:schemeClr val="tx1"/>
                </a:solidFill>
                <a:latin typeface="Times New Roman" panose="02020603050405020304" pitchFamily="18" charset="0"/>
                <a:cs typeface="Times New Roman" panose="02020603050405020304" pitchFamily="18" charset="0"/>
              </a:rPr>
              <a:t>, шелест </a:t>
            </a:r>
            <a:r>
              <a:rPr lang="ru-RU" sz="2800" i="1" dirty="0" err="1">
                <a:solidFill>
                  <a:schemeClr val="tx1"/>
                </a:solidFill>
                <a:latin typeface="Times New Roman" panose="02020603050405020304" pitchFamily="18" charset="0"/>
                <a:cs typeface="Times New Roman" panose="02020603050405020304" pitchFamily="18" charset="0"/>
              </a:rPr>
              <a:t>листя</a:t>
            </a:r>
            <a:r>
              <a:rPr lang="ru-RU" sz="2800" i="1" dirty="0">
                <a:solidFill>
                  <a:schemeClr val="tx1"/>
                </a:solidFill>
                <a:latin typeface="Times New Roman" panose="02020603050405020304" pitchFamily="18" charset="0"/>
                <a:cs typeface="Times New Roman" panose="02020603050405020304" pitchFamily="18" charset="0"/>
              </a:rPr>
              <a:t> в гаю… Твоя незрима </a:t>
            </a:r>
            <a:r>
              <a:rPr lang="ru-RU" sz="2800" i="1" dirty="0" err="1">
                <a:solidFill>
                  <a:schemeClr val="tx1"/>
                </a:solidFill>
                <a:latin typeface="Times New Roman" panose="02020603050405020304" pitchFamily="18" charset="0"/>
                <a:cs typeface="Times New Roman" panose="02020603050405020304" pitchFamily="18" charset="0"/>
              </a:rPr>
              <a:t>присутність</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відчувається</a:t>
            </a:r>
            <a:r>
              <a:rPr lang="ru-RU" sz="2800" i="1" dirty="0">
                <a:solidFill>
                  <a:schemeClr val="tx1"/>
                </a:solidFill>
                <a:latin typeface="Times New Roman" panose="02020603050405020304" pitchFamily="18" charset="0"/>
                <a:cs typeface="Times New Roman" panose="02020603050405020304" pitchFamily="18" charset="0"/>
              </a:rPr>
              <a:t> в </a:t>
            </a:r>
            <a:r>
              <a:rPr lang="ru-RU" sz="2800" i="1" dirty="0" err="1">
                <a:solidFill>
                  <a:schemeClr val="tx1"/>
                </a:solidFill>
                <a:latin typeface="Times New Roman" panose="02020603050405020304" pitchFamily="18" charset="0"/>
                <a:cs typeface="Times New Roman" panose="02020603050405020304" pitchFamily="18" charset="0"/>
              </a:rPr>
              <a:t>буянні</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квітів</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лугів</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лісів</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надихає</a:t>
            </a:r>
            <a:r>
              <a:rPr lang="ru-RU" sz="2800" i="1" dirty="0">
                <a:solidFill>
                  <a:schemeClr val="tx1"/>
                </a:solidFill>
                <a:latin typeface="Times New Roman" panose="02020603050405020304" pitchFamily="18" charset="0"/>
                <a:cs typeface="Times New Roman" panose="02020603050405020304" pitchFamily="18" charset="0"/>
              </a:rPr>
              <a:t> на </a:t>
            </a:r>
            <a:r>
              <a:rPr lang="ru-RU" sz="2800" i="1" dirty="0" err="1">
                <a:solidFill>
                  <a:schemeClr val="tx1"/>
                </a:solidFill>
                <a:latin typeface="Times New Roman" panose="02020603050405020304" pitchFamily="18" charset="0"/>
                <a:cs typeface="Times New Roman" panose="02020603050405020304" pitchFamily="18" charset="0"/>
              </a:rPr>
              <a:t>творчість</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поетів</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які</a:t>
            </a:r>
            <a:r>
              <a:rPr lang="ru-RU" sz="2800" i="1" dirty="0">
                <a:solidFill>
                  <a:schemeClr val="tx1"/>
                </a:solidFill>
                <a:latin typeface="Times New Roman" panose="02020603050405020304" pitchFamily="18" charset="0"/>
                <a:cs typeface="Times New Roman" panose="02020603050405020304" pitchFamily="18" charset="0"/>
              </a:rPr>
              <a:t> на твою честь </a:t>
            </a:r>
            <a:r>
              <a:rPr lang="ru-RU" sz="2800" i="1" dirty="0" err="1">
                <a:solidFill>
                  <a:schemeClr val="tx1"/>
                </a:solidFill>
                <a:latin typeface="Times New Roman" panose="02020603050405020304" pitchFamily="18" charset="0"/>
                <a:cs typeface="Times New Roman" panose="02020603050405020304" pitchFamily="18" charset="0"/>
              </a:rPr>
              <a:t>складають</a:t>
            </a:r>
            <a:r>
              <a:rPr lang="ru-RU" sz="2800" i="1" dirty="0">
                <a:solidFill>
                  <a:schemeClr val="tx1"/>
                </a:solidFill>
                <a:latin typeface="Times New Roman" panose="02020603050405020304" pitchFamily="18" charset="0"/>
                <a:cs typeface="Times New Roman" panose="02020603050405020304" pitchFamily="18" charset="0"/>
              </a:rPr>
              <a:t> </a:t>
            </a:r>
            <a:r>
              <a:rPr lang="ru-RU" sz="2800" i="1" dirty="0" err="1">
                <a:solidFill>
                  <a:schemeClr val="tx1"/>
                </a:solidFill>
                <a:latin typeface="Times New Roman" panose="02020603050405020304" pitchFamily="18" charset="0"/>
                <a:cs typeface="Times New Roman" panose="02020603050405020304" pitchFamily="18" charset="0"/>
              </a:rPr>
              <a:t>гімни</a:t>
            </a:r>
            <a:r>
              <a:rPr lang="ru-RU" sz="2800" i="1" dirty="0">
                <a:solidFill>
                  <a:schemeClr val="tx1"/>
                </a:solidFill>
                <a:latin typeface="Times New Roman" panose="02020603050405020304" pitchFamily="18" charset="0"/>
                <a:cs typeface="Times New Roman" panose="02020603050405020304" pitchFamily="18" charset="0"/>
              </a:rPr>
              <a:t> і </a:t>
            </a:r>
            <a:r>
              <a:rPr lang="ru-RU" sz="2800" i="1" dirty="0" err="1">
                <a:solidFill>
                  <a:schemeClr val="tx1"/>
                </a:solidFill>
                <a:latin typeface="Times New Roman" panose="02020603050405020304" pitchFamily="18" charset="0"/>
                <a:cs typeface="Times New Roman" panose="02020603050405020304" pitchFamily="18" charset="0"/>
              </a:rPr>
              <a:t>оди</a:t>
            </a:r>
            <a:r>
              <a:rPr lang="ru-RU" sz="2800" i="1" dirty="0">
                <a:solidFill>
                  <a:schemeClr val="tx1"/>
                </a:solidFill>
                <a:latin typeface="Times New Roman" panose="02020603050405020304" pitchFamily="18" charset="0"/>
                <a:cs typeface="Times New Roman" panose="02020603050405020304" pitchFamily="18" charset="0"/>
              </a:rPr>
              <a:t>…</a:t>
            </a:r>
          </a:p>
          <a:p>
            <a:r>
              <a:rPr lang="ru-RU" sz="2800" i="1" dirty="0">
                <a:solidFill>
                  <a:schemeClr val="tx1"/>
                </a:solidFill>
                <a:latin typeface="Times New Roman" panose="02020603050405020304" pitchFamily="18" charset="0"/>
                <a:cs typeface="Times New Roman" panose="02020603050405020304" pitchFamily="18" charset="0"/>
              </a:rPr>
              <a:t>       </a:t>
            </a:r>
          </a:p>
          <a:p>
            <a:r>
              <a:rPr lang="ru-RU" sz="2800" i="1" dirty="0">
                <a:solidFill>
                  <a:schemeClr val="tx1"/>
                </a:solidFill>
                <a:latin typeface="Times New Roman" panose="02020603050405020304" pitchFamily="18" charset="0"/>
                <a:cs typeface="Times New Roman" panose="02020603050405020304" pitchFamily="18" charset="0"/>
              </a:rPr>
              <a:t>                                                                                        (З журналу)</a:t>
            </a:r>
          </a:p>
        </p:txBody>
      </p:sp>
    </p:spTree>
    <p:extLst>
      <p:ext uri="{BB962C8B-B14F-4D97-AF65-F5344CB8AC3E}">
        <p14:creationId xmlns:p14="http://schemas.microsoft.com/office/powerpoint/2010/main" val="543646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933E8959-0895-49A1-B9EB-4DE480A4180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5357" l="0" r="100000"/>
                    </a14:imgEffect>
                    <a14:imgEffect>
                      <a14:artisticPaintBrush/>
                    </a14:imgEffect>
                    <a14:imgEffect>
                      <a14:colorTemperature colorTemp="5900"/>
                    </a14:imgEffect>
                    <a14:imgEffect>
                      <a14:saturation sat="64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rot="1649995" flipH="1">
            <a:off x="3121322" y="88301"/>
            <a:ext cx="6642540" cy="7153504"/>
          </a:xfrm>
          <a:prstGeom prst="rect">
            <a:avLst/>
          </a:prstGeom>
        </p:spPr>
      </p:pic>
      <p:sp>
        <p:nvSpPr>
          <p:cNvPr id="2" name="Заголовок 1"/>
          <p:cNvSpPr>
            <a:spLocks noGrp="1"/>
          </p:cNvSpPr>
          <p:nvPr>
            <p:ph type="ctrTitle"/>
          </p:nvPr>
        </p:nvSpPr>
        <p:spPr>
          <a:xfrm>
            <a:off x="2589213" y="174568"/>
            <a:ext cx="8915399" cy="997527"/>
          </a:xfrm>
        </p:spPr>
        <p:txBody>
          <a:bodyPr>
            <a:normAutofit/>
          </a:bodyPr>
          <a:lstStyle/>
          <a:p>
            <a:pPr algn="ctr"/>
            <a:r>
              <a:rPr lang="uk-UA" sz="3200" dirty="0">
                <a:latin typeface="Times New Roman" panose="02020603050405020304" pitchFamily="18" charset="0"/>
                <a:cs typeface="Times New Roman" panose="02020603050405020304" pitchFamily="18" charset="0"/>
              </a:rPr>
              <a:t>Домашнє завдання. </a:t>
            </a:r>
          </a:p>
        </p:txBody>
      </p:sp>
      <p:sp>
        <p:nvSpPr>
          <p:cNvPr id="3" name="Підзаголовок 2"/>
          <p:cNvSpPr>
            <a:spLocks noGrp="1"/>
          </p:cNvSpPr>
          <p:nvPr>
            <p:ph type="subTitle" idx="1"/>
          </p:nvPr>
        </p:nvSpPr>
        <p:spPr>
          <a:xfrm>
            <a:off x="1837113" y="1172095"/>
            <a:ext cx="10191403" cy="5619403"/>
          </a:xfrm>
        </p:spPr>
        <p:txBody>
          <a:bodyPr>
            <a:normAutofit/>
          </a:bodyPr>
          <a:lstStyle/>
          <a:p>
            <a:r>
              <a:rPr lang="uk-UA" sz="2800" dirty="0">
                <a:solidFill>
                  <a:schemeClr val="tx1"/>
                </a:solidFill>
                <a:latin typeface="Times New Roman" panose="02020603050405020304" pitchFamily="18" charset="0"/>
                <a:cs typeface="Times New Roman" panose="02020603050405020304" pitchFamily="18" charset="0"/>
              </a:rPr>
              <a:t>Перепишіть текст. Доберіть заголовок, складіть план.</a:t>
            </a:r>
          </a:p>
          <a:p>
            <a:endParaRPr lang="uk-UA" sz="2400" dirty="0">
              <a:solidFill>
                <a:schemeClr val="tx1"/>
              </a:solidFill>
              <a:latin typeface="Times New Roman" panose="02020603050405020304" pitchFamily="18" charset="0"/>
              <a:cs typeface="Times New Roman" panose="02020603050405020304" pitchFamily="18" charset="0"/>
            </a:endParaRPr>
          </a:p>
          <a:p>
            <a:r>
              <a:rPr lang="uk-UA" sz="2800" i="1" dirty="0">
                <a:solidFill>
                  <a:schemeClr val="tx1"/>
                </a:solidFill>
                <a:latin typeface="Times New Roman" panose="02020603050405020304" pitchFamily="18" charset="0"/>
                <a:cs typeface="Times New Roman" panose="02020603050405020304" pitchFamily="18" charset="0"/>
              </a:rPr>
              <a:t>Зарядка потрібна кожній живій істоті. Подивіться, як прокидається собака чи кіт. Вони передусім потягуються всім тілом, так, що хруснуть кісточки, розправлять спочатку передні, потім задні лапи, вигнуть спину…</a:t>
            </a:r>
          </a:p>
          <a:p>
            <a:r>
              <a:rPr lang="uk-UA" sz="2800" i="1" dirty="0">
                <a:solidFill>
                  <a:schemeClr val="tx1"/>
                </a:solidFill>
                <a:latin typeface="Times New Roman" panose="02020603050405020304" pitchFamily="18" charset="0"/>
                <a:cs typeface="Times New Roman" panose="02020603050405020304" pitchFamily="18" charset="0"/>
              </a:rPr>
              <a:t>А вам зарядка потрібна особливо. Адже півдня ви сидите за партою, мало рухаєтесь.</a:t>
            </a:r>
          </a:p>
          <a:p>
            <a:r>
              <a:rPr lang="uk-UA" sz="2800" i="1" dirty="0">
                <a:solidFill>
                  <a:schemeClr val="tx1"/>
                </a:solidFill>
                <a:latin typeface="Times New Roman" panose="02020603050405020304" pitchFamily="18" charset="0"/>
                <a:cs typeface="Times New Roman" panose="02020603050405020304" pitchFamily="18" charset="0"/>
              </a:rPr>
              <a:t>Та й до школи, звичайно зовсім близько.</a:t>
            </a:r>
          </a:p>
          <a:p>
            <a:r>
              <a:rPr lang="uk-UA" sz="2800" i="1" dirty="0">
                <a:solidFill>
                  <a:schemeClr val="tx1"/>
                </a:solidFill>
                <a:latin typeface="Times New Roman" panose="02020603050405020304" pitchFamily="18" charset="0"/>
                <a:cs typeface="Times New Roman" panose="02020603050405020304" pitchFamily="18" charset="0"/>
              </a:rPr>
              <a:t>Зарядка допомагає швидше включитися в роботу, уважніше слухати пояснення вчителя, швидше розв’язувати задачі й писати.</a:t>
            </a:r>
          </a:p>
          <a:p>
            <a:endParaRPr lang="uk-UA" sz="2400" dirty="0">
              <a:solidFill>
                <a:schemeClr val="tx1"/>
              </a:solidFill>
              <a:latin typeface="Times New Roman" panose="02020603050405020304" pitchFamily="18" charset="0"/>
              <a:cs typeface="Times New Roman" panose="02020603050405020304" pitchFamily="18" charset="0"/>
            </a:endParaRPr>
          </a:p>
          <a:p>
            <a:endParaRPr lang="uk-UA" dirty="0"/>
          </a:p>
        </p:txBody>
      </p:sp>
    </p:spTree>
    <p:extLst>
      <p:ext uri="{BB962C8B-B14F-4D97-AF65-F5344CB8AC3E}">
        <p14:creationId xmlns:p14="http://schemas.microsoft.com/office/powerpoint/2010/main" val="2936825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F3BEFA9E-3E02-4880-AE47-1D3C3BE76935}"/>
              </a:ext>
            </a:extLst>
          </p:cNvPr>
          <p:cNvPicPr>
            <a:picLocks noChangeAspect="1"/>
          </p:cNvPicPr>
          <p:nvPr/>
        </p:nvPicPr>
        <p:blipFill>
          <a:blip r:embed="rId2">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artisticWatercolorSponge/>
                    </a14:imgEffect>
                  </a14:imgLayer>
                </a14:imgProps>
              </a:ext>
              <a:ext uri="{28A0092B-C50C-407E-A947-70E740481C1C}">
                <a14:useLocalDpi xmlns:a14="http://schemas.microsoft.com/office/drawing/2010/main" val="0"/>
              </a:ext>
            </a:extLst>
          </a:blip>
          <a:stretch>
            <a:fillRect/>
          </a:stretch>
        </p:blipFill>
        <p:spPr>
          <a:xfrm>
            <a:off x="513347" y="0"/>
            <a:ext cx="10972800" cy="6858000"/>
          </a:xfrm>
          <a:prstGeom prst="rect">
            <a:avLst/>
          </a:prstGeom>
        </p:spPr>
      </p:pic>
      <p:pic>
        <p:nvPicPr>
          <p:cNvPr id="7" name="Рисунок 6">
            <a:extLst>
              <a:ext uri="{FF2B5EF4-FFF2-40B4-BE49-F238E27FC236}">
                <a16:creationId xmlns:a16="http://schemas.microsoft.com/office/drawing/2014/main" id="{B052792C-F6F7-4A79-8215-2E57BF1E0703}"/>
              </a:ext>
            </a:extLst>
          </p:cNvPr>
          <p:cNvPicPr>
            <a:picLocks noChangeAspect="1"/>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artisticPaintBrush/>
                    </a14:imgEffect>
                  </a14:imgLayer>
                </a14:imgProps>
              </a:ext>
              <a:ext uri="{28A0092B-C50C-407E-A947-70E740481C1C}">
                <a14:useLocalDpi xmlns:a14="http://schemas.microsoft.com/office/drawing/2010/main" val="0"/>
              </a:ext>
            </a:extLst>
          </a:blip>
          <a:stretch>
            <a:fillRect/>
          </a:stretch>
        </p:blipFill>
        <p:spPr>
          <a:xfrm>
            <a:off x="2965542" y="1204531"/>
            <a:ext cx="4638415" cy="4448937"/>
          </a:xfrm>
          <a:prstGeom prst="rect">
            <a:avLst/>
          </a:prstGeom>
        </p:spPr>
      </p:pic>
    </p:spTree>
    <p:extLst>
      <p:ext uri="{BB962C8B-B14F-4D97-AF65-F5344CB8AC3E}">
        <p14:creationId xmlns:p14="http://schemas.microsoft.com/office/powerpoint/2010/main" val="246622191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193</TotalTime>
  <Words>1063</Words>
  <Application>Microsoft Office PowerPoint</Application>
  <PresentationFormat>Широкоэкранный</PresentationFormat>
  <Paragraphs>42</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Calibri</vt:lpstr>
      <vt:lpstr>Calibri Light</vt:lpstr>
      <vt:lpstr>Times New Roman</vt:lpstr>
      <vt:lpstr>Тема Office</vt:lpstr>
      <vt:lpstr>Двадцять перше квітня Тема: Текст, його основні ознаки. Будова тексту.</vt:lpstr>
      <vt:lpstr>Епіграф   Любімо, шануймо, бережімо природу, вічне джерело нашого життя і нашої творчості! Вона нам стократ більше віддасть, ніж ми можемо їй дати!                                                            М. Рильський</vt:lpstr>
      <vt:lpstr>І. Операційно-пізнавальний етап</vt:lpstr>
      <vt:lpstr>Записи в зошиті.</vt:lpstr>
      <vt:lpstr>Засоби зв’язку між реченнями в тексті:     лексичні (повтор слів, синонімічна заміна, використання антонімів, багатозначних слів, спільнокореневих слів, слів однієї тематичної групи, ключових слів);     морфологічні (заміна займенниками, єдність форм дієслів, займенників місця та часу, сполучників, часток);     синтаксичні (наявність питань та відповідей, синтаксичного паралелізму, неповних речень, речень з однаковою структурою, вставних слів та речень);     інтонаційні (довжина фраз, темп мовлення, інтонація);     стилістичні (використання слів, що належать до одного стилю, тропів та стилістичних фігур);     графічні (розділові знаки, червоний рядок — рядок, розміщений по центру сторінки). Тема тексту – це те, про що в ньому йдеться. Основна думка тексту – це те головне, що автор стверджує. До чого він закликає, чого навчає  </vt:lpstr>
      <vt:lpstr>Дослідження-відновлення.</vt:lpstr>
      <vt:lpstr>Робота з текстом</vt:lpstr>
      <vt:lpstr>Практична робота </vt:lpstr>
      <vt:lpstr>Домашнє завдання. </vt:lpstr>
      <vt:lpstr>Презентация PowerPoint</vt:lpstr>
    </vt:vector>
  </TitlesOfParts>
  <Company>Інститут Модернізації та Змісту освіти</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Текст, його основні ознаки. Будова тексту.</dc:title>
  <dc:creator>вчитель</dc:creator>
  <cp:lastModifiedBy>LENOVO</cp:lastModifiedBy>
  <cp:revision>14</cp:revision>
  <dcterms:created xsi:type="dcterms:W3CDTF">2020-03-26T07:14:18Z</dcterms:created>
  <dcterms:modified xsi:type="dcterms:W3CDTF">2023-04-20T18:59:01Z</dcterms:modified>
</cp:coreProperties>
</file>