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8" r:id="rId1"/>
  </p:sldMasterIdLst>
  <p:sldIdLst>
    <p:sldId id="262" r:id="rId2"/>
    <p:sldId id="263" r:id="rId3"/>
    <p:sldId id="259" r:id="rId4"/>
    <p:sldId id="260" r:id="rId5"/>
    <p:sldId id="264" r:id="rId6"/>
    <p:sldId id="257" r:id="rId7"/>
    <p:sldId id="261" r:id="rId8"/>
    <p:sldId id="26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77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0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025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229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42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55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43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31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029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011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842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001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1366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8202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052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9700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176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148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b="1" u="sng" dirty="0" smtClean="0">
                <a:solidFill>
                  <a:schemeClr val="accent2"/>
                </a:solidFill>
              </a:rPr>
              <a:t>Тема.</a:t>
            </a:r>
            <a:r>
              <a:rPr lang="uk-UA" sz="3600" dirty="0" smtClean="0">
                <a:solidFill>
                  <a:schemeClr val="accent2"/>
                </a:solidFill>
              </a:rPr>
              <a:t> </a:t>
            </a:r>
            <a:r>
              <a:rPr lang="uk-UA" sz="3600" i="1" dirty="0" smtClean="0">
                <a:solidFill>
                  <a:schemeClr val="tx1"/>
                </a:solidFill>
              </a:rPr>
              <a:t>Практична риторика.    </a:t>
            </a:r>
            <a:r>
              <a:rPr lang="uk-UA" sz="3600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Письмове обґрунтування свого вибору на визначену тему ( «Мій вибір – здоровий спосіб життя» )</a:t>
            </a:r>
            <a:endParaRPr lang="ru-RU" sz="3600" b="1" u="sng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52400" y="3835730"/>
            <a:ext cx="11887200" cy="2208810"/>
          </a:xfrm>
        </p:spPr>
        <p:txBody>
          <a:bodyPr>
            <a:normAutofit lnSpcReduction="10000"/>
          </a:bodyPr>
          <a:lstStyle/>
          <a:p>
            <a:r>
              <a:rPr lang="uk-UA" sz="2400" b="1" u="sng" dirty="0" smtClean="0">
                <a:solidFill>
                  <a:schemeClr val="accent2"/>
                </a:solidFill>
              </a:rPr>
              <a:t>Мета:</a:t>
            </a:r>
            <a:r>
              <a:rPr lang="uk-UA" sz="2400" dirty="0" smtClean="0">
                <a:solidFill>
                  <a:schemeClr val="accent2"/>
                </a:solidFill>
              </a:rPr>
              <a:t> </a:t>
            </a:r>
            <a:r>
              <a:rPr lang="uk-UA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удосконалювати вміння учнів сприймати почуте і прочитане висловлювання і відтворювати його зміст; формувати компетентного мовця, який усвідомлено прагне бути грамотним; розвивати вміння висловлювати власні думки, обґрунтовувати свою точку зору, дотримуватися лексичних</a:t>
            </a:r>
            <a:r>
              <a:rPr lang="uk-UA" sz="2400" i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, орфографічних </a:t>
            </a:r>
            <a:r>
              <a:rPr lang="uk-UA" sz="2400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норм у писемному мовленні та орфоепічних  в усному; сприяти формуванню морально-етичних цінностей</a:t>
            </a:r>
            <a:r>
              <a:rPr lang="uk-UA" sz="2400" i="1" dirty="0" smtClean="0"/>
              <a:t>.  </a:t>
            </a:r>
            <a:endParaRPr lang="ru-RU" sz="2400" b="1" u="sng" dirty="0"/>
          </a:p>
        </p:txBody>
      </p:sp>
    </p:spTree>
    <p:extLst>
      <p:ext uri="{BB962C8B-B14F-4D97-AF65-F5344CB8AC3E}">
        <p14:creationId xmlns:p14="http://schemas.microsoft.com/office/powerpoint/2010/main" val="106512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8" y="1776065"/>
            <a:ext cx="3589200" cy="44941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800104" y="1450014"/>
            <a:ext cx="839845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Наш дух повинен </a:t>
            </a:r>
            <a:r>
              <a:rPr lang="uk-UA" sz="2800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щогодинно</a:t>
            </a:r>
            <a:r>
              <a:rPr lang="uk-UA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поривати нас</a:t>
            </a:r>
          </a:p>
          <a:p>
            <a:r>
              <a:rPr lang="uk-UA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до світлого пізнання світу й самих себе.</a:t>
            </a:r>
          </a:p>
          <a:p>
            <a:r>
              <a:rPr lang="uk-UA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Краще зрозуміти до кінця Лукаша з </a:t>
            </a:r>
          </a:p>
          <a:p>
            <a:r>
              <a:rPr lang="uk-UA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«Лісової пісні» Лесі Українки, ніж намагатися </a:t>
            </a:r>
          </a:p>
          <a:p>
            <a:r>
              <a:rPr lang="uk-UA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довідатися, що варила сусідка… </a:t>
            </a:r>
          </a:p>
          <a:p>
            <a:endParaRPr lang="uk-UA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r>
              <a:rPr lang="uk-UA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                                  С. Д. </a:t>
            </a:r>
            <a:r>
              <a:rPr lang="uk-UA" sz="2800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Кожум</a:t>
            </a:r>
            <a:r>
              <a:rPr lang="en-US" sz="28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’</a:t>
            </a:r>
            <a:r>
              <a:rPr lang="uk-UA" sz="2800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якін</a:t>
            </a:r>
            <a:endParaRPr lang="ru-RU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8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570016"/>
            <a:ext cx="5163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</a:rPr>
              <a:t>Відредагувати речення: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164134"/>
            <a:ext cx="12066124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uk-UA" sz="2800" i="1" dirty="0" smtClean="0">
                <a:solidFill>
                  <a:srgbClr val="FFC000"/>
                </a:solidFill>
              </a:rPr>
              <a:t>У захваті він міг наробити лиха.</a:t>
            </a:r>
            <a:r>
              <a:rPr lang="uk-UA" sz="2800" dirty="0"/>
              <a:t> </a:t>
            </a:r>
            <a:endParaRPr lang="uk-UA" sz="2800" dirty="0" smtClean="0"/>
          </a:p>
          <a:p>
            <a:r>
              <a:rPr lang="uk-UA" sz="2800" dirty="0" smtClean="0"/>
              <a:t>У </a:t>
            </a:r>
            <a:r>
              <a:rPr lang="uk-UA" sz="2800" i="1" u="sng" dirty="0">
                <a:solidFill>
                  <a:srgbClr val="FF0000"/>
                </a:solidFill>
              </a:rPr>
              <a:t>запалі</a:t>
            </a:r>
            <a:r>
              <a:rPr lang="uk-UA" sz="2800" dirty="0">
                <a:solidFill>
                  <a:srgbClr val="FF0000"/>
                </a:solidFill>
              </a:rPr>
              <a:t> </a:t>
            </a:r>
            <a:r>
              <a:rPr lang="uk-UA" sz="2800" dirty="0"/>
              <a:t>він міг </a:t>
            </a:r>
            <a:r>
              <a:rPr lang="uk-UA" sz="2800" i="1" u="sng" dirty="0">
                <a:solidFill>
                  <a:srgbClr val="FF0000"/>
                </a:solidFill>
              </a:rPr>
              <a:t>накоїти</a:t>
            </a:r>
            <a:r>
              <a:rPr lang="uk-UA" sz="2800" dirty="0"/>
              <a:t> лиха</a:t>
            </a:r>
            <a:r>
              <a:rPr lang="uk-UA" sz="2800" dirty="0" smtClean="0"/>
              <a:t>.</a:t>
            </a:r>
          </a:p>
          <a:p>
            <a:endParaRPr lang="uk-UA" sz="2800" i="1" dirty="0" smtClean="0">
              <a:solidFill>
                <a:srgbClr val="FFC000"/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2. Він говорить тільки те, що йому корисно сказати.</a:t>
            </a:r>
            <a:r>
              <a:rPr lang="uk-UA" sz="2800" dirty="0">
                <a:solidFill>
                  <a:srgbClr val="FFC000"/>
                </a:solidFill>
              </a:rPr>
              <a:t> </a:t>
            </a:r>
            <a:endParaRPr lang="uk-UA" sz="2800" dirty="0" smtClean="0">
              <a:solidFill>
                <a:srgbClr val="FFC000"/>
              </a:solidFill>
            </a:endParaRPr>
          </a:p>
          <a:p>
            <a:r>
              <a:rPr lang="uk-UA" sz="2800" dirty="0" smtClean="0"/>
              <a:t>  Він говорить </a:t>
            </a:r>
            <a:r>
              <a:rPr lang="uk-UA" sz="2800" dirty="0"/>
              <a:t>тільки про те, що йому </a:t>
            </a:r>
            <a:r>
              <a:rPr lang="uk-UA" sz="2800" i="1" u="sng" dirty="0">
                <a:solidFill>
                  <a:srgbClr val="FF0000"/>
                </a:solidFill>
              </a:rPr>
              <a:t>вигідно </a:t>
            </a:r>
            <a:r>
              <a:rPr lang="uk-UA" sz="2800" dirty="0"/>
              <a:t>сказати</a:t>
            </a:r>
            <a:r>
              <a:rPr lang="uk-UA" sz="2800" dirty="0" smtClean="0"/>
              <a:t>.</a:t>
            </a:r>
          </a:p>
          <a:p>
            <a:endParaRPr lang="uk-UA" sz="2800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3. Бувші однокласники зустрілися через десять років.</a:t>
            </a:r>
            <a:endParaRPr lang="uk-UA" sz="2800" i="1" u="sng" dirty="0" smtClean="0">
              <a:solidFill>
                <a:srgbClr val="FF0000"/>
              </a:solidFill>
            </a:endParaRPr>
          </a:p>
          <a:p>
            <a:r>
              <a:rPr lang="uk-UA" sz="2800" i="1" u="sng" dirty="0" smtClean="0">
                <a:solidFill>
                  <a:srgbClr val="FF0000"/>
                </a:solidFill>
              </a:rPr>
              <a:t>Колишні </a:t>
            </a:r>
            <a:r>
              <a:rPr lang="uk-UA" sz="2800" i="1" dirty="0" smtClean="0"/>
              <a:t>однокласники </a:t>
            </a:r>
            <a:r>
              <a:rPr lang="uk-UA" sz="2800" i="1" dirty="0"/>
              <a:t>зустрілися через десять років.</a:t>
            </a:r>
          </a:p>
          <a:p>
            <a:endParaRPr lang="uk-UA" sz="2800" i="1" dirty="0" smtClean="0">
              <a:solidFill>
                <a:srgbClr val="FFC000"/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4. Буду відноситися до цих пропозицій з небезпекою.</a:t>
            </a:r>
          </a:p>
          <a:p>
            <a:r>
              <a:rPr lang="uk-UA" sz="2800" dirty="0" smtClean="0"/>
              <a:t> </a:t>
            </a:r>
            <a:r>
              <a:rPr lang="uk-UA" sz="2800" dirty="0"/>
              <a:t>Буду</a:t>
            </a:r>
            <a:r>
              <a:rPr lang="uk-UA" sz="2800" i="1" dirty="0"/>
              <a:t> </a:t>
            </a:r>
            <a:r>
              <a:rPr lang="uk-UA" sz="2800" i="1" u="sng" dirty="0">
                <a:solidFill>
                  <a:srgbClr val="FF0000"/>
                </a:solidFill>
              </a:rPr>
              <a:t>ставитися </a:t>
            </a:r>
            <a:r>
              <a:rPr lang="uk-UA" sz="2800" dirty="0"/>
              <a:t>до цих пропозицій</a:t>
            </a:r>
            <a:r>
              <a:rPr lang="uk-UA" sz="2800" i="1" u="sng" dirty="0">
                <a:solidFill>
                  <a:srgbClr val="FF0000"/>
                </a:solidFill>
              </a:rPr>
              <a:t> обачно</a:t>
            </a:r>
            <a:r>
              <a:rPr lang="uk-UA" sz="2800" dirty="0"/>
              <a:t>. ( Буду </a:t>
            </a:r>
            <a:r>
              <a:rPr lang="uk-UA" sz="2800" i="1" u="sng" dirty="0">
                <a:solidFill>
                  <a:srgbClr val="FF0000"/>
                </a:solidFill>
              </a:rPr>
              <a:t>обачним</a:t>
            </a:r>
            <a:r>
              <a:rPr lang="uk-UA" sz="2800" dirty="0"/>
              <a:t> щодо </a:t>
            </a:r>
          </a:p>
          <a:p>
            <a:r>
              <a:rPr lang="uk-UA" sz="2800" dirty="0"/>
              <a:t>цих пропозицій.)</a:t>
            </a:r>
          </a:p>
          <a:p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786074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1204116"/>
            <a:ext cx="12160701" cy="66171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FFC000"/>
                </a:solidFill>
              </a:rPr>
              <a:t>5.</a:t>
            </a:r>
            <a:r>
              <a:rPr lang="uk-UA" sz="2800" i="1" dirty="0">
                <a:solidFill>
                  <a:srgbClr val="FFC000"/>
                </a:solidFill>
              </a:rPr>
              <a:t> Треба змінити своє відношення до правил культури поведінки.</a:t>
            </a:r>
          </a:p>
          <a:p>
            <a:r>
              <a:rPr lang="uk-UA" sz="2400" dirty="0" smtClean="0"/>
              <a:t> </a:t>
            </a:r>
            <a:r>
              <a:rPr lang="uk-UA" sz="2800" dirty="0" smtClean="0"/>
              <a:t>Треба змінити своє </a:t>
            </a:r>
            <a:r>
              <a:rPr lang="uk-UA" sz="2800" i="1" u="sng" dirty="0" smtClean="0">
                <a:solidFill>
                  <a:srgbClr val="FF0000"/>
                </a:solidFill>
              </a:rPr>
              <a:t>ставлення </a:t>
            </a:r>
            <a:r>
              <a:rPr lang="uk-UA" sz="2800" dirty="0" smtClean="0"/>
              <a:t>до правил культури поведінки.</a:t>
            </a:r>
          </a:p>
          <a:p>
            <a:endParaRPr lang="uk-UA" sz="2800" dirty="0" smtClean="0"/>
          </a:p>
          <a:p>
            <a:r>
              <a:rPr lang="uk-UA" sz="2800" dirty="0" smtClean="0">
                <a:solidFill>
                  <a:srgbClr val="FFC000"/>
                </a:solidFill>
              </a:rPr>
              <a:t>6. У студентському середовищі широко поширені деякі негативні </a:t>
            </a:r>
          </a:p>
          <a:p>
            <a:r>
              <a:rPr lang="uk-UA" sz="2800" dirty="0">
                <a:solidFill>
                  <a:srgbClr val="FFC000"/>
                </a:solidFill>
              </a:rPr>
              <a:t>т</a:t>
            </a:r>
            <a:r>
              <a:rPr lang="uk-UA" sz="2800" dirty="0" smtClean="0">
                <a:solidFill>
                  <a:srgbClr val="FFC000"/>
                </a:solidFill>
              </a:rPr>
              <a:t>енденції.</a:t>
            </a:r>
          </a:p>
          <a:p>
            <a:r>
              <a:rPr lang="uk-UA" sz="2800" dirty="0" smtClean="0"/>
              <a:t>У студентському середовищі </a:t>
            </a:r>
            <a:r>
              <a:rPr lang="uk-UA" sz="2800" i="1" u="sng" dirty="0" smtClean="0">
                <a:solidFill>
                  <a:srgbClr val="FF0000"/>
                </a:solidFill>
              </a:rPr>
              <a:t>помітні</a:t>
            </a:r>
            <a:r>
              <a:rPr lang="uk-UA" sz="2800" dirty="0" smtClean="0"/>
              <a:t> деякі негативні тенденції.</a:t>
            </a:r>
          </a:p>
          <a:p>
            <a:endParaRPr lang="uk-UA" sz="2400" dirty="0" smtClean="0"/>
          </a:p>
          <a:p>
            <a:r>
              <a:rPr lang="uk-UA" sz="2800" dirty="0" smtClean="0">
                <a:solidFill>
                  <a:srgbClr val="FFC000"/>
                </a:solidFill>
              </a:rPr>
              <a:t>7. Цей хлопець вроджений лідер.</a:t>
            </a:r>
          </a:p>
          <a:p>
            <a:r>
              <a:rPr lang="uk-UA" sz="2800" dirty="0" smtClean="0"/>
              <a:t>Цей хлопець </a:t>
            </a:r>
            <a:r>
              <a:rPr lang="uk-UA" sz="2800" i="1" u="sng" dirty="0" smtClean="0">
                <a:solidFill>
                  <a:srgbClr val="FF0000"/>
                </a:solidFill>
              </a:rPr>
              <a:t>природжений</a:t>
            </a:r>
            <a:r>
              <a:rPr lang="uk-UA" sz="2800" dirty="0" smtClean="0"/>
              <a:t> лідер.</a:t>
            </a:r>
          </a:p>
          <a:p>
            <a:endParaRPr lang="uk-UA" sz="2400" dirty="0" smtClean="0"/>
          </a:p>
          <a:p>
            <a:r>
              <a:rPr lang="uk-UA" sz="2800" dirty="0" smtClean="0">
                <a:solidFill>
                  <a:srgbClr val="FFC000"/>
                </a:solidFill>
              </a:rPr>
              <a:t>8. У керівника немає до вас негативних претензій. </a:t>
            </a:r>
          </a:p>
          <a:p>
            <a:r>
              <a:rPr lang="uk-UA" sz="2800" dirty="0" smtClean="0"/>
              <a:t>У керівника немає до вас </a:t>
            </a:r>
            <a:r>
              <a:rPr lang="uk-UA" sz="2800" i="1" u="sng" dirty="0" smtClean="0">
                <a:solidFill>
                  <a:srgbClr val="FF0000"/>
                </a:solidFill>
              </a:rPr>
              <a:t>претензій</a:t>
            </a:r>
            <a:r>
              <a:rPr lang="uk-UA" sz="2800" dirty="0" smtClean="0"/>
              <a:t>.</a:t>
            </a:r>
          </a:p>
          <a:p>
            <a:r>
              <a:rPr lang="uk-UA" sz="24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</a:p>
          <a:p>
            <a:endParaRPr lang="uk-UA" sz="2400" dirty="0" smtClean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endParaRPr lang="uk-UA" sz="2400" dirty="0" smtClean="0"/>
          </a:p>
          <a:p>
            <a:pPr marL="457200" indent="-457200">
              <a:buAutoNum type="arabicPeriod"/>
            </a:pP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81113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1884" y="1235032"/>
            <a:ext cx="1107968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>
                <a:solidFill>
                  <a:srgbClr val="FFC000"/>
                </a:solidFill>
              </a:rPr>
              <a:t>9. Студенти мають змогу реалізувати свій відпочинок під час </a:t>
            </a:r>
          </a:p>
          <a:p>
            <a:r>
              <a:rPr lang="uk-UA" sz="2800" i="1" dirty="0">
                <a:solidFill>
                  <a:srgbClr val="FFC000"/>
                </a:solidFill>
              </a:rPr>
              <a:t>канікул у таборі відпочинку</a:t>
            </a:r>
            <a:r>
              <a:rPr lang="uk-UA" sz="2800" i="1" dirty="0" smtClean="0">
                <a:solidFill>
                  <a:srgbClr val="FFC000"/>
                </a:solidFill>
              </a:rPr>
              <a:t>.</a:t>
            </a:r>
          </a:p>
          <a:p>
            <a:r>
              <a:rPr lang="uk-UA" sz="2800" dirty="0" smtClean="0"/>
              <a:t> </a:t>
            </a:r>
            <a:r>
              <a:rPr lang="uk-UA" sz="2800" dirty="0"/>
              <a:t>Студенти мають змогу </a:t>
            </a:r>
            <a:r>
              <a:rPr lang="uk-UA" sz="2800" i="1" u="sng" dirty="0">
                <a:solidFill>
                  <a:srgbClr val="FF0000"/>
                </a:solidFill>
              </a:rPr>
              <a:t>провести канікули </a:t>
            </a:r>
            <a:r>
              <a:rPr lang="uk-UA" sz="2800" dirty="0"/>
              <a:t>у таборі відпочинку</a:t>
            </a:r>
            <a:r>
              <a:rPr lang="uk-UA" dirty="0"/>
              <a:t>.</a:t>
            </a:r>
            <a:r>
              <a:rPr lang="uk-UA" i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endParaRPr lang="uk-UA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uk-UA" i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10</a:t>
            </a:r>
            <a:r>
              <a:rPr lang="uk-UA" sz="2800" i="1" dirty="0">
                <a:solidFill>
                  <a:srgbClr val="FFC000"/>
                </a:solidFill>
              </a:rPr>
              <a:t>. Колеги по роботі допомогли мені у вирішенні цієї проблеми.</a:t>
            </a:r>
            <a:endParaRPr lang="uk-UA" sz="2800" dirty="0">
              <a:solidFill>
                <a:srgbClr val="FFC000"/>
              </a:solidFill>
            </a:endParaRPr>
          </a:p>
          <a:p>
            <a:r>
              <a:rPr lang="uk-UA" sz="2800" i="1" u="sng" dirty="0">
                <a:solidFill>
                  <a:srgbClr val="FF0000"/>
                </a:solidFill>
              </a:rPr>
              <a:t>Колеги </a:t>
            </a:r>
            <a:r>
              <a:rPr lang="uk-UA" sz="2800" dirty="0"/>
              <a:t>допомогли мені у вирішенні цієї проблеми. </a:t>
            </a:r>
          </a:p>
          <a:p>
            <a:endParaRPr lang="uk-UA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uk-UA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84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Звички, що впливають на фізичне </a:t>
            </a:r>
            <a:r>
              <a:rPr lang="uk-UA" sz="4000" b="1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здоров</a:t>
            </a:r>
            <a:r>
              <a:rPr lang="en-US" sz="4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’</a:t>
            </a:r>
            <a:r>
              <a:rPr lang="uk-UA" sz="4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я людини</a:t>
            </a:r>
            <a:endParaRPr lang="ru-RU" sz="4000" b="1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46265" y="2060575"/>
            <a:ext cx="5260769" cy="4195763"/>
          </a:xfrm>
        </p:spPr>
        <p:txBody>
          <a:bodyPr>
            <a:normAutofit fontScale="92500" lnSpcReduction="10000"/>
          </a:bodyPr>
          <a:lstStyle/>
          <a:p>
            <a:r>
              <a:rPr lang="uk-UA" sz="3600" b="1" i="1" u="sng" dirty="0" smtClean="0">
                <a:solidFill>
                  <a:srgbClr val="92D050"/>
                </a:solidFill>
              </a:rPr>
              <a:t>Позитивні:</a:t>
            </a:r>
          </a:p>
          <a:p>
            <a:pPr marL="0" indent="0">
              <a:buNone/>
            </a:pPr>
            <a:r>
              <a:rPr lang="uk-UA" sz="3200" i="1" dirty="0" smtClean="0">
                <a:solidFill>
                  <a:srgbClr val="FFC000"/>
                </a:solidFill>
              </a:rPr>
              <a:t>дотримання режиму дня;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ф</a:t>
            </a:r>
            <a:r>
              <a:rPr lang="uk-UA" sz="3200" i="1" dirty="0" smtClean="0">
                <a:solidFill>
                  <a:srgbClr val="FFC000"/>
                </a:solidFill>
              </a:rPr>
              <a:t>ізкультура і спорт;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з</a:t>
            </a:r>
            <a:r>
              <a:rPr lang="uk-UA" sz="3200" i="1" dirty="0" smtClean="0">
                <a:solidFill>
                  <a:srgbClr val="FFC000"/>
                </a:solidFill>
              </a:rPr>
              <a:t>дорове харчування;</a:t>
            </a:r>
          </a:p>
          <a:p>
            <a:pPr marL="0" indent="0">
              <a:buNone/>
            </a:pPr>
            <a:r>
              <a:rPr lang="uk-UA" sz="3200" i="1" dirty="0" smtClean="0">
                <a:solidFill>
                  <a:srgbClr val="FFC000"/>
                </a:solidFill>
              </a:rPr>
              <a:t>праця</a:t>
            </a:r>
            <a:endParaRPr lang="ru-RU" sz="3200" i="1" dirty="0">
              <a:solidFill>
                <a:srgbClr val="FFC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917871" y="2056093"/>
            <a:ext cx="5921828" cy="4200245"/>
          </a:xfrm>
        </p:spPr>
        <p:txBody>
          <a:bodyPr>
            <a:normAutofit fontScale="92500" lnSpcReduction="10000"/>
          </a:bodyPr>
          <a:lstStyle/>
          <a:p>
            <a:r>
              <a:rPr lang="uk-UA" sz="3600" b="1" i="1" u="sng" dirty="0" smtClean="0">
                <a:solidFill>
                  <a:srgbClr val="FF0000"/>
                </a:solidFill>
              </a:rPr>
              <a:t>Негативні:</a:t>
            </a:r>
            <a:endParaRPr lang="uk-UA" sz="3600" i="1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а</a:t>
            </a:r>
            <a:r>
              <a:rPr lang="uk-UA" sz="3200" i="1" dirty="0" smtClean="0">
                <a:solidFill>
                  <a:srgbClr val="FFC000"/>
                </a:solidFill>
              </a:rPr>
              <a:t>лкоголь;</a:t>
            </a:r>
          </a:p>
          <a:p>
            <a:pPr marL="0" indent="0">
              <a:buNone/>
            </a:pPr>
            <a:r>
              <a:rPr lang="uk-UA" sz="3200" i="1" dirty="0" smtClean="0">
                <a:solidFill>
                  <a:srgbClr val="FFC000"/>
                </a:solidFill>
              </a:rPr>
              <a:t>тютюнопаління;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н</a:t>
            </a:r>
            <a:r>
              <a:rPr lang="uk-UA" sz="3200" i="1" dirty="0" smtClean="0">
                <a:solidFill>
                  <a:srgbClr val="FFC000"/>
                </a:solidFill>
              </a:rPr>
              <a:t>аркотики;</a:t>
            </a:r>
          </a:p>
          <a:p>
            <a:pPr marL="0" indent="0">
              <a:buNone/>
            </a:pPr>
            <a:r>
              <a:rPr lang="uk-UA" sz="3200" i="1" dirty="0" smtClean="0">
                <a:solidFill>
                  <a:srgbClr val="FFC000"/>
                </a:solidFill>
              </a:rPr>
              <a:t>пристрасть до азартних ігор;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л</a:t>
            </a:r>
            <a:r>
              <a:rPr lang="uk-UA" sz="3200" i="1" dirty="0" smtClean="0">
                <a:solidFill>
                  <a:srgbClr val="FFC000"/>
                </a:solidFill>
              </a:rPr>
              <a:t>едарство;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з</a:t>
            </a:r>
            <a:r>
              <a:rPr lang="uk-UA" sz="3200" i="1" dirty="0" smtClean="0">
                <a:solidFill>
                  <a:srgbClr val="FFC000"/>
                </a:solidFill>
              </a:rPr>
              <a:t>алежність від мобільних пристроїв </a:t>
            </a:r>
            <a:endParaRPr lang="ru-RU" sz="32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47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Звички (риси), що впливають на духовне </a:t>
            </a:r>
            <a:r>
              <a:rPr lang="uk-UA" sz="4000" b="1" i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здоров</a:t>
            </a:r>
            <a:r>
              <a:rPr lang="en-US" sz="4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’</a:t>
            </a:r>
            <a:r>
              <a:rPr lang="uk-UA" sz="4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я людини</a:t>
            </a:r>
            <a:endParaRPr lang="ru-RU" sz="4000" b="1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21278" y="2226829"/>
            <a:ext cx="5700156" cy="4195763"/>
          </a:xfrm>
        </p:spPr>
        <p:txBody>
          <a:bodyPr>
            <a:normAutofit lnSpcReduction="10000"/>
          </a:bodyPr>
          <a:lstStyle/>
          <a:p>
            <a:r>
              <a:rPr lang="uk-UA" sz="3200" b="1" i="1" u="sng" dirty="0" smtClean="0">
                <a:solidFill>
                  <a:srgbClr val="92D050"/>
                </a:solidFill>
              </a:rPr>
              <a:t>Позитивні:</a:t>
            </a:r>
            <a:endParaRPr lang="uk-UA" sz="3200" i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д</a:t>
            </a:r>
            <a:r>
              <a:rPr lang="uk-UA" sz="3200" i="1" dirty="0" smtClean="0">
                <a:solidFill>
                  <a:srgbClr val="FFC000"/>
                </a:solidFill>
              </a:rPr>
              <a:t>оброта;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м</a:t>
            </a:r>
            <a:r>
              <a:rPr lang="uk-UA" sz="3200" i="1" dirty="0" smtClean="0">
                <a:solidFill>
                  <a:srgbClr val="FFC000"/>
                </a:solidFill>
              </a:rPr>
              <a:t>илосердя;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п</a:t>
            </a:r>
            <a:r>
              <a:rPr lang="uk-UA" sz="3200" i="1" dirty="0" smtClean="0">
                <a:solidFill>
                  <a:srgbClr val="FFC000"/>
                </a:solidFill>
              </a:rPr>
              <a:t>оступливість;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ч</a:t>
            </a:r>
            <a:r>
              <a:rPr lang="uk-UA" sz="3200" i="1" dirty="0" smtClean="0">
                <a:solidFill>
                  <a:srgbClr val="FFC000"/>
                </a:solidFill>
              </a:rPr>
              <a:t>уйність;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ж</a:t>
            </a:r>
            <a:r>
              <a:rPr lang="uk-UA" sz="3200" i="1" dirty="0" smtClean="0">
                <a:solidFill>
                  <a:srgbClr val="FFC000"/>
                </a:solidFill>
              </a:rPr>
              <a:t>ертовність;</a:t>
            </a:r>
          </a:p>
          <a:p>
            <a:pPr marL="0" indent="0">
              <a:buNone/>
            </a:pPr>
            <a:r>
              <a:rPr lang="uk-UA" sz="3200" i="1" dirty="0" smtClean="0">
                <a:solidFill>
                  <a:srgbClr val="FFC000"/>
                </a:solidFill>
              </a:rPr>
              <a:t>відповідальність</a:t>
            </a:r>
            <a:endParaRPr lang="ru-RU" sz="3200" i="1" dirty="0">
              <a:solidFill>
                <a:srgbClr val="FFC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85120" y="2056092"/>
            <a:ext cx="5712031" cy="4801908"/>
          </a:xfrm>
        </p:spPr>
        <p:txBody>
          <a:bodyPr>
            <a:normAutofit lnSpcReduction="10000"/>
          </a:bodyPr>
          <a:lstStyle/>
          <a:p>
            <a:r>
              <a:rPr lang="uk-UA" sz="3200" b="1" i="1" u="sng" dirty="0" smtClean="0">
                <a:solidFill>
                  <a:srgbClr val="FF0000"/>
                </a:solidFill>
              </a:rPr>
              <a:t>Негативні:</a:t>
            </a:r>
            <a:endParaRPr lang="uk-UA" sz="28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uk-UA" sz="2800" i="1" dirty="0">
                <a:solidFill>
                  <a:srgbClr val="FFC000"/>
                </a:solidFill>
              </a:rPr>
              <a:t>л</a:t>
            </a:r>
            <a:r>
              <a:rPr lang="uk-UA" sz="2800" i="1" dirty="0" smtClean="0">
                <a:solidFill>
                  <a:srgbClr val="FFC000"/>
                </a:solidFill>
              </a:rPr>
              <a:t>укавство, нещирість;</a:t>
            </a:r>
          </a:p>
          <a:p>
            <a:pPr marL="0" indent="0">
              <a:buNone/>
            </a:pPr>
            <a:r>
              <a:rPr lang="uk-UA" sz="2800" i="1" dirty="0" smtClean="0">
                <a:solidFill>
                  <a:srgbClr val="FFC000"/>
                </a:solidFill>
              </a:rPr>
              <a:t>хвастливість;</a:t>
            </a:r>
            <a:endParaRPr lang="uk-UA" sz="2800" i="1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uk-UA" sz="2800" i="1" smtClean="0">
                <a:solidFill>
                  <a:srgbClr val="FFC000"/>
                </a:solidFill>
              </a:rPr>
              <a:t>пихатість</a:t>
            </a:r>
            <a:r>
              <a:rPr lang="uk-UA" sz="2800" i="1" dirty="0">
                <a:solidFill>
                  <a:srgbClr val="FFC000"/>
                </a:solidFill>
              </a:rPr>
              <a:t>;</a:t>
            </a:r>
            <a:endParaRPr lang="uk-UA" sz="2800" i="1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л</a:t>
            </a:r>
            <a:r>
              <a:rPr lang="uk-UA" sz="3200" i="1" dirty="0" smtClean="0">
                <a:solidFill>
                  <a:srgbClr val="FFC000"/>
                </a:solidFill>
              </a:rPr>
              <a:t>ють;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е</a:t>
            </a:r>
            <a:r>
              <a:rPr lang="uk-UA" sz="3200" i="1" dirty="0" smtClean="0">
                <a:solidFill>
                  <a:srgbClr val="FFC000"/>
                </a:solidFill>
              </a:rPr>
              <a:t>гоїзм;</a:t>
            </a:r>
          </a:p>
          <a:p>
            <a:pPr marL="0" indent="0">
              <a:buNone/>
            </a:pPr>
            <a:r>
              <a:rPr lang="uk-UA" sz="3200" i="1" dirty="0">
                <a:solidFill>
                  <a:srgbClr val="FFC000"/>
                </a:solidFill>
              </a:rPr>
              <a:t>з</a:t>
            </a:r>
            <a:r>
              <a:rPr lang="uk-UA" sz="3200" i="1" dirty="0" smtClean="0">
                <a:solidFill>
                  <a:srgbClr val="FFC000"/>
                </a:solidFill>
              </a:rPr>
              <a:t>аздрість;</a:t>
            </a:r>
          </a:p>
          <a:p>
            <a:pPr marL="0" indent="0">
              <a:buNone/>
            </a:pPr>
            <a:r>
              <a:rPr lang="uk-UA" sz="3200" i="1" dirty="0" smtClean="0">
                <a:solidFill>
                  <a:srgbClr val="FFC000"/>
                </a:solidFill>
              </a:rPr>
              <a:t>жадібність</a:t>
            </a:r>
            <a:endParaRPr lang="ru-RU" sz="32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80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829" y="713000"/>
            <a:ext cx="1207894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C000"/>
                </a:solidFill>
              </a:rPr>
              <a:t>У собі самому шукай справжніх благ ( Г. Сковорода ).</a:t>
            </a:r>
          </a:p>
          <a:p>
            <a:endParaRPr lang="uk-UA" sz="2800" i="1" dirty="0">
              <a:solidFill>
                <a:srgbClr val="FFC000"/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Егоїзм заважає людині піклуватися про себе розумно</a:t>
            </a:r>
          </a:p>
          <a:p>
            <a:r>
              <a:rPr lang="uk-UA" sz="2800" i="1" dirty="0" smtClean="0">
                <a:solidFill>
                  <a:srgbClr val="FFC000"/>
                </a:solidFill>
              </a:rPr>
              <a:t> ( В. Голобородько ).</a:t>
            </a:r>
          </a:p>
          <a:p>
            <a:endParaRPr lang="uk-UA" sz="2800" i="1" dirty="0">
              <a:solidFill>
                <a:srgbClr val="FFC000"/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Віра в себе – таїна життєвих успіхів ( Л. </a:t>
            </a:r>
            <a:r>
              <a:rPr lang="uk-UA" sz="2800" i="1" dirty="0" err="1" smtClean="0">
                <a:solidFill>
                  <a:srgbClr val="FFC000"/>
                </a:solidFill>
              </a:rPr>
              <a:t>Силенко</a:t>
            </a:r>
            <a:r>
              <a:rPr lang="uk-UA" sz="2800" i="1" dirty="0" smtClean="0">
                <a:solidFill>
                  <a:srgbClr val="FFC000"/>
                </a:solidFill>
              </a:rPr>
              <a:t> ). </a:t>
            </a:r>
          </a:p>
          <a:p>
            <a:endParaRPr lang="uk-UA" sz="2800" i="1" dirty="0">
              <a:solidFill>
                <a:srgbClr val="FFC000"/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Любов – це насамперед відповідальність, а потім уже насолода, </a:t>
            </a:r>
          </a:p>
          <a:p>
            <a:r>
              <a:rPr lang="uk-UA" sz="2800" i="1" dirty="0" smtClean="0">
                <a:solidFill>
                  <a:srgbClr val="FFC000"/>
                </a:solidFill>
              </a:rPr>
              <a:t>радість ( </a:t>
            </a:r>
            <a:r>
              <a:rPr lang="uk-UA" sz="2800" i="1" dirty="0" err="1" smtClean="0">
                <a:solidFill>
                  <a:srgbClr val="FFC000"/>
                </a:solidFill>
              </a:rPr>
              <a:t>В.Сухомлинський</a:t>
            </a:r>
            <a:r>
              <a:rPr lang="uk-UA" sz="2800" i="1" dirty="0" smtClean="0">
                <a:solidFill>
                  <a:srgbClr val="FFC000"/>
                </a:solidFill>
              </a:rPr>
              <a:t> ).</a:t>
            </a:r>
          </a:p>
          <a:p>
            <a:endParaRPr lang="uk-UA" sz="2800" i="1" dirty="0">
              <a:solidFill>
                <a:srgbClr val="FFC000"/>
              </a:solidFill>
            </a:endParaRPr>
          </a:p>
          <a:p>
            <a:r>
              <a:rPr lang="uk-UA" sz="2800" i="1" dirty="0" smtClean="0">
                <a:solidFill>
                  <a:srgbClr val="FFC000"/>
                </a:solidFill>
              </a:rPr>
              <a:t>Душа дитини «</a:t>
            </a:r>
            <a:r>
              <a:rPr lang="en-US" sz="2800" i="1" dirty="0" smtClean="0">
                <a:solidFill>
                  <a:srgbClr val="FFC000"/>
                </a:solidFill>
              </a:rPr>
              <a:t>Tabula rasa</a:t>
            </a:r>
            <a:r>
              <a:rPr lang="uk-UA" sz="2800" i="1" dirty="0" smtClean="0">
                <a:solidFill>
                  <a:srgbClr val="FFC000"/>
                </a:solidFill>
              </a:rPr>
              <a:t>» </a:t>
            </a:r>
            <a:r>
              <a:rPr lang="uk-UA" sz="2800" i="1" dirty="0" smtClean="0"/>
              <a:t>(чиста дошка)</a:t>
            </a:r>
            <a:r>
              <a:rPr lang="uk-UA" sz="2800" i="1" dirty="0" smtClean="0">
                <a:solidFill>
                  <a:srgbClr val="FFC000"/>
                </a:solidFill>
              </a:rPr>
              <a:t>, що на ній напишете, </a:t>
            </a:r>
          </a:p>
          <a:p>
            <a:r>
              <a:rPr lang="uk-UA" sz="2800" i="1" dirty="0" smtClean="0">
                <a:solidFill>
                  <a:srgbClr val="FFC000"/>
                </a:solidFill>
              </a:rPr>
              <a:t>те й читатимете ( Джон Локк ).</a:t>
            </a:r>
            <a:endParaRPr lang="ru-RU" sz="28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45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225</TotalTime>
  <Words>476</Words>
  <Application>Microsoft Office PowerPoint</Application>
  <PresentationFormat>Широкоэкранный</PresentationFormat>
  <Paragraphs>83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Ион</vt:lpstr>
      <vt:lpstr>Тема. Практична риторика.    Письмове обґрунтування свого вибору на визначену тему ( «Мій вибір – здоровий спосіб життя» )</vt:lpstr>
      <vt:lpstr>Презентация PowerPoint</vt:lpstr>
      <vt:lpstr>Презентация PowerPoint</vt:lpstr>
      <vt:lpstr>Презентация PowerPoint</vt:lpstr>
      <vt:lpstr>Презентация PowerPoint</vt:lpstr>
      <vt:lpstr>Звички, що впливають на фізичне здоров’я людини</vt:lpstr>
      <vt:lpstr>Звички (риси), що впливають на духовне здоров’я людини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26</cp:revision>
  <dcterms:created xsi:type="dcterms:W3CDTF">2019-01-21T17:53:19Z</dcterms:created>
  <dcterms:modified xsi:type="dcterms:W3CDTF">2019-01-24T20:48:22Z</dcterms:modified>
</cp:coreProperties>
</file>