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2"/>
  </p:notesMasterIdLst>
  <p:sldIdLst>
    <p:sldId id="268" r:id="rId2"/>
    <p:sldId id="272" r:id="rId3"/>
    <p:sldId id="297" r:id="rId4"/>
    <p:sldId id="301" r:id="rId5"/>
    <p:sldId id="256" r:id="rId6"/>
    <p:sldId id="274" r:id="rId7"/>
    <p:sldId id="293" r:id="rId8"/>
    <p:sldId id="292" r:id="rId9"/>
    <p:sldId id="277" r:id="rId10"/>
    <p:sldId id="278" r:id="rId11"/>
    <p:sldId id="279" r:id="rId12"/>
    <p:sldId id="295" r:id="rId13"/>
    <p:sldId id="263" r:id="rId14"/>
    <p:sldId id="300" r:id="rId15"/>
    <p:sldId id="303" r:id="rId16"/>
    <p:sldId id="265" r:id="rId17"/>
    <p:sldId id="284" r:id="rId18"/>
    <p:sldId id="289" r:id="rId19"/>
    <p:sldId id="288" r:id="rId20"/>
    <p:sldId id="30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CDCC01B-FEF7-49B7-AA14-2A0AAD21ADBF}">
          <p14:sldIdLst>
            <p14:sldId id="268"/>
            <p14:sldId id="272"/>
            <p14:sldId id="297"/>
            <p14:sldId id="301"/>
            <p14:sldId id="256"/>
            <p14:sldId id="274"/>
            <p14:sldId id="293"/>
            <p14:sldId id="292"/>
            <p14:sldId id="277"/>
            <p14:sldId id="278"/>
            <p14:sldId id="279"/>
            <p14:sldId id="295"/>
            <p14:sldId id="263"/>
            <p14:sldId id="300"/>
            <p14:sldId id="303"/>
            <p14:sldId id="265"/>
            <p14:sldId id="284"/>
            <p14:sldId id="289"/>
            <p14:sldId id="288"/>
            <p14:sldId id="304"/>
          </p14:sldIdLst>
        </p14:section>
        <p14:section name="Раздел без заголовка" id="{0F5DC981-4884-49B2-BA60-6186C862932D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3" autoAdjust="0"/>
    <p:restoredTop sz="94599" autoAdjust="0"/>
  </p:normalViewPr>
  <p:slideViewPr>
    <p:cSldViewPr>
      <p:cViewPr>
        <p:scale>
          <a:sx n="75" d="100"/>
          <a:sy n="75" d="100"/>
        </p:scale>
        <p:origin x="-126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06E624-F624-4331-AC56-5294AD6CBF37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28E41-6653-41AE-B6A6-0451D03784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170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0"/>
            <a:ext cx="8501122" cy="321471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Терміни і термінологія. Способи творення термінів. </a:t>
            </a:r>
            <a:br>
              <a:rPr lang="uk-UA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</a:br>
            <a:r>
              <a:rPr lang="uk-UA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Вимоги до вживання термінів.</a:t>
            </a:r>
            <a:endParaRPr lang="ru-RU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Aharoni" pitchFamily="2" charset="-79"/>
            </a:endParaRPr>
          </a:p>
        </p:txBody>
      </p:sp>
      <p:pic>
        <p:nvPicPr>
          <p:cNvPr id="4" name="Рисунок 4" descr="jwr06dt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214686"/>
            <a:ext cx="657229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286116" y="6000768"/>
            <a:ext cx="5233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>
                <a:solidFill>
                  <a:schemeClr val="accent4">
                    <a:lumMod val="10000"/>
                  </a:schemeClr>
                </a:solidFill>
              </a:rPr>
              <a:t>Викладач</a:t>
            </a:r>
            <a:r>
              <a:rPr lang="ru-RU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4">
                    <a:lumMod val="10000"/>
                  </a:schemeClr>
                </a:solidFill>
              </a:rPr>
              <a:t>укра</a:t>
            </a:r>
            <a:r>
              <a:rPr lang="uk-UA" dirty="0" err="1" smtClean="0">
                <a:solidFill>
                  <a:schemeClr val="accent4">
                    <a:lumMod val="10000"/>
                  </a:schemeClr>
                </a:solidFill>
              </a:rPr>
              <a:t>їнської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</a:rPr>
              <a:t> мови </a:t>
            </a:r>
            <a:r>
              <a:rPr lang="uk-UA" dirty="0" smtClean="0">
                <a:solidFill>
                  <a:schemeClr val="accent4">
                    <a:lumMod val="10000"/>
                  </a:schemeClr>
                </a:solidFill>
              </a:rPr>
              <a:t>Валентина БОГДАН.</a:t>
            </a:r>
            <a:endParaRPr lang="ru-RU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7000" contrast="3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85720" y="-38427"/>
            <a:ext cx="8429652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07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19238" algn="l"/>
                <a:tab pos="2228850" algn="l"/>
                <a:tab pos="3840163" algn="l"/>
              </a:tabLst>
            </a:pPr>
            <a: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Д</a:t>
            </a:r>
            <a:r>
              <a:rPr lang="uk-UA" sz="4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Aharoni" pitchFamily="2" charset="-79"/>
              </a:rPr>
              <a:t>ейл</a:t>
            </a:r>
            <a: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 Карнегі писав, що про людину судять з чотирьох речей :</a:t>
            </a:r>
            <a:b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-    який вона має  вигляд;</a:t>
            </a:r>
            <a:b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-    що вона робить;</a:t>
            </a:r>
            <a:b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-    як вона говорить;</a:t>
            </a:r>
            <a:b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-    що вона говорить.</a:t>
            </a:r>
            <a:b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</a:br>
            <a:r>
              <a:rPr kumimoji="0" lang="uk-UA" sz="440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Tahoma" pitchFamily="34" charset="0"/>
                <a:ea typeface="Tahoma" pitchFamily="34" charset="0"/>
                <a:cs typeface="Aharoni" pitchFamily="2" charset="-79"/>
              </a:rPr>
              <a:t>Отже, на 50% ставлення до людини у світі залежить від її мовлення.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285728"/>
            <a:ext cx="864399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План </a:t>
            </a:r>
            <a:r>
              <a:rPr lang="ru-RU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вивчення</a:t>
            </a:r>
            <a:r>
              <a:rPr lang="ru-RU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нового </a:t>
            </a:r>
            <a:r>
              <a:rPr lang="ru-RU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матеріалу</a:t>
            </a:r>
            <a:r>
              <a:rPr lang="ru-RU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:</a:t>
            </a:r>
            <a:endParaRPr lang="ru-RU" sz="4000" dirty="0" smtClean="0">
              <a:solidFill>
                <a:schemeClr val="bg1">
                  <a:lumMod val="95000"/>
                  <a:lumOff val="5000"/>
                </a:schemeClr>
              </a:solidFill>
              <a:cs typeface="Aharoni" pitchFamily="2" charset="-79"/>
            </a:endParaRPr>
          </a:p>
          <a:p>
            <a:pPr fontAlgn="base"/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·    Лексика 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сучасної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українсько</a:t>
            </a:r>
            <a:r>
              <a:rPr lang="uk-UA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ї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літературної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мови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</a:p>
          <a:p>
            <a:pPr fontAlgn="base"/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·    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Терміни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та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їх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характерні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ознаки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</a:p>
          <a:p>
            <a:pPr fontAlgn="base"/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·    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Загальнонаукова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,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міжгалузева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і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вузькоспеціальна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термінологія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</a:p>
          <a:p>
            <a:pPr fontAlgn="base"/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·    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Способи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творення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термінів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</a:p>
          <a:p>
            <a:pPr fontAlgn="base"/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   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Вимоги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до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вживання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термінів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</a:p>
          <a:p>
            <a:pPr fontAlgn="base"/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·    </a:t>
            </a:r>
            <a:r>
              <a:rPr lang="ru-RU" sz="40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Термінологічны</a:t>
            </a:r>
            <a:r>
              <a:rPr lang="ru-RU" sz="40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словники.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0"/>
            <a:ext cx="892971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u="sng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Лексика</a:t>
            </a:r>
            <a:r>
              <a:rPr lang="uk-UA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– це сукупність слів будь-якої мови, а також сукупність слів певної сфери вживання (професійної, офіційно-ділової, наукової, виробничо-технологічної).</a:t>
            </a:r>
          </a:p>
          <a:p>
            <a:r>
              <a:rPr lang="uk-UA" sz="4000" b="1" u="sng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Лексика сучасної української літературної мови :</a:t>
            </a:r>
          </a:p>
          <a:p>
            <a:pPr>
              <a:buFontTx/>
              <a:buChar char="-"/>
            </a:pPr>
            <a:r>
              <a:rPr lang="uk-UA" sz="3600" b="1" u="sng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корінна</a:t>
            </a:r>
            <a:r>
              <a:rPr lang="uk-UA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(</a:t>
            </a:r>
            <a:r>
              <a:rPr lang="uk-UA" sz="3600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спільнослов</a:t>
            </a:r>
            <a:r>
              <a:rPr lang="en-US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’</a:t>
            </a:r>
            <a:r>
              <a:rPr lang="uk-UA" sz="3600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янська</a:t>
            </a:r>
            <a:r>
              <a:rPr lang="uk-UA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та </a:t>
            </a:r>
            <a:r>
              <a:rPr lang="uk-UA" sz="3600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спільносхіднослов</a:t>
            </a:r>
            <a:r>
              <a:rPr lang="en-US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’</a:t>
            </a:r>
            <a:r>
              <a:rPr lang="uk-UA" sz="3600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янська</a:t>
            </a:r>
            <a:r>
              <a:rPr lang="uk-UA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лексика, індоєвропейський лексичний фонд, </a:t>
            </a:r>
            <a:r>
              <a:rPr lang="uk-UA" sz="3600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влаасне</a:t>
            </a:r>
            <a:r>
              <a:rPr lang="uk-UA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українська лексика</a:t>
            </a:r>
            <a:r>
              <a:rPr lang="en-US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)</a:t>
            </a:r>
            <a:r>
              <a:rPr lang="ru-RU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;</a:t>
            </a:r>
            <a:endParaRPr lang="uk-UA" sz="3600" dirty="0" smtClean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pPr>
              <a:buFontTx/>
              <a:buChar char="-"/>
            </a:pPr>
            <a:r>
              <a:rPr lang="uk-UA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</a:t>
            </a:r>
            <a:r>
              <a:rPr lang="uk-UA" sz="3600" b="1" u="sng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запозичен</a:t>
            </a:r>
            <a:r>
              <a:rPr lang="ru-RU" sz="3600" b="1" u="sng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ня</a:t>
            </a:r>
            <a:r>
              <a:rPr lang="ru-RU" sz="3600" b="1" u="sng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 </a:t>
            </a:r>
            <a:r>
              <a:rPr lang="uk-UA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(калькування, </a:t>
            </a:r>
            <a:r>
              <a:rPr lang="uk-UA" sz="3600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інтернаціоналізми</a:t>
            </a:r>
            <a:r>
              <a:rPr lang="uk-UA" sz="36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Aharoni" pitchFamily="2" charset="-79"/>
              </a:rPr>
              <a:t>).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7158" y="142852"/>
            <a:ext cx="8496944" cy="14287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cs typeface="Aharoni" pitchFamily="2" charset="-79"/>
              </a:rPr>
              <a:t>Термін </a:t>
            </a:r>
            <a:r>
              <a:rPr lang="en-US" sz="3200" dirty="0">
                <a:latin typeface="Aharoni" pitchFamily="2" charset="-79"/>
                <a:cs typeface="Aharoni" pitchFamily="2" charset="-79"/>
              </a:rPr>
              <a:t>-</a:t>
            </a:r>
            <a:r>
              <a:rPr lang="uk-UA" sz="3200" dirty="0" smtClean="0">
                <a:cs typeface="Aharoni" pitchFamily="2" charset="-79"/>
              </a:rPr>
              <a:t> слово </a:t>
            </a:r>
            <a:r>
              <a:rPr lang="uk-UA" sz="3200" dirty="0">
                <a:cs typeface="Aharoni" pitchFamily="2" charset="-79"/>
              </a:rPr>
              <a:t>або словосполучення</a:t>
            </a:r>
            <a:r>
              <a:rPr lang="en-US" sz="3200" dirty="0">
                <a:latin typeface="Aharoni" pitchFamily="2" charset="-79"/>
                <a:cs typeface="Aharoni" pitchFamily="2" charset="-79"/>
              </a:rPr>
              <a:t>,</a:t>
            </a:r>
            <a:r>
              <a:rPr lang="uk-UA" sz="3200" dirty="0">
                <a:cs typeface="Aharoni" pitchFamily="2" charset="-79"/>
              </a:rPr>
              <a:t> що </a:t>
            </a:r>
            <a:r>
              <a:rPr lang="uk-UA" sz="3200" dirty="0" smtClean="0">
                <a:cs typeface="Aharoni" pitchFamily="2" charset="-79"/>
              </a:rPr>
              <a:t>чітко й однозначно визначає наукове або спеціальне поняття.</a:t>
            </a:r>
            <a:endParaRPr lang="ru-RU" sz="3200" dirty="0">
              <a:cs typeface="Aharoni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15616" y="1772816"/>
            <a:ext cx="6858048" cy="5034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Характерні ознаки терміна:</a:t>
            </a:r>
            <a:endParaRPr lang="ru-RU" sz="36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71472" y="2285992"/>
            <a:ext cx="8215370" cy="5000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err="1" smtClean="0"/>
              <a:t>-належність</a:t>
            </a:r>
            <a:r>
              <a:rPr lang="uk-UA" sz="2800" dirty="0" smtClean="0"/>
              <a:t> до певної термінологічної системи;</a:t>
            </a:r>
            <a:endParaRPr lang="ru-RU" sz="28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71472" y="2786058"/>
            <a:ext cx="8215370" cy="4309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err="1" smtClean="0"/>
              <a:t>-наявність</a:t>
            </a:r>
            <a:r>
              <a:rPr lang="uk-UA" sz="3200" dirty="0" smtClean="0"/>
              <a:t> дефініції (визначення);</a:t>
            </a:r>
            <a:endParaRPr lang="ru-RU" sz="32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571472" y="3286124"/>
            <a:ext cx="8215370" cy="5737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/>
              <a:t>однозначність в межах однієї терміносистеми;</a:t>
            </a:r>
            <a:endParaRPr lang="ru-RU" sz="28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71472" y="3857628"/>
            <a:ext cx="8214680" cy="3571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err="1" smtClean="0"/>
              <a:t>-точність</a:t>
            </a:r>
            <a:r>
              <a:rPr lang="uk-UA" sz="3200" dirty="0" smtClean="0"/>
              <a:t>;</a:t>
            </a:r>
            <a:endParaRPr lang="ru-RU" sz="3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71472" y="4286256"/>
            <a:ext cx="8214680" cy="1357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2800" dirty="0" smtClean="0"/>
          </a:p>
          <a:p>
            <a:pPr algn="ctr"/>
            <a:r>
              <a:rPr lang="uk-UA" sz="2800" dirty="0" err="1" smtClean="0"/>
              <a:t>-стилістична</a:t>
            </a:r>
            <a:r>
              <a:rPr lang="uk-UA" sz="2800" dirty="0" smtClean="0"/>
              <a:t> нейтральність, відсутність експресивності, образності, </a:t>
            </a:r>
            <a:r>
              <a:rPr lang="uk-UA" sz="2800" dirty="0" err="1" smtClean="0"/>
              <a:t>суб</a:t>
            </a:r>
            <a:r>
              <a:rPr lang="en-US" sz="2800" dirty="0" smtClean="0"/>
              <a:t>’</a:t>
            </a:r>
            <a:r>
              <a:rPr lang="uk-UA" sz="2800" dirty="0" err="1" smtClean="0"/>
              <a:t>єктивно-оцінних</a:t>
            </a:r>
            <a:r>
              <a:rPr lang="uk-UA" sz="2800" dirty="0" smtClean="0"/>
              <a:t> відтінків;</a:t>
            </a:r>
            <a:endParaRPr lang="ru-RU" sz="2800" dirty="0" smtClean="0"/>
          </a:p>
          <a:p>
            <a:pPr algn="ctr"/>
            <a:endParaRPr lang="ru-RU" sz="32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5715016"/>
            <a:ext cx="8215370" cy="7858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/>
              <a:t>відсутність синонімів та омонімів у межах однієї терміносистеми(система термінів певної галузі).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314571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214290"/>
            <a:ext cx="900115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поширеністю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вживання (залежно від ступеня спеціалізації значення)</a:t>
            </a:r>
            <a:r>
              <a:rPr kumimoji="0" lang="uk-UA" sz="3200" b="1" i="0" u="sng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  поділяються на: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sz="3200" b="1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агальнонаукові</a:t>
            </a:r>
            <a:r>
              <a:rPr kumimoji="0" lang="uk-UA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uk-UA" sz="3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це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терміни, які вживаються практично в усіх галузевих термінологіях. До них також відносять </a:t>
            </a:r>
            <a:r>
              <a:rPr lang="uk-UA" sz="32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загальнотехнічну</a:t>
            </a:r>
            <a:r>
              <a:rPr lang="uk-UA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термінологію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(система, закон, аналіз, синтез, машина).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uk-UA" sz="3200" b="1" u="sng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uk-UA" sz="3200" b="1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узькоспеціальні</a:t>
            </a:r>
            <a:r>
              <a:rPr lang="uk-UA" sz="3200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</a:t>
            </a: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вживаються</a:t>
            </a: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певн</a:t>
            </a:r>
            <a:r>
              <a:rPr kumimoji="0" lang="uk-UA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галузі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наприклад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uk-UA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сюрреалізм,</a:t>
            </a:r>
            <a:r>
              <a:rPr kumimoji="0" lang="uk-UA" sz="3200" b="0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десерт.</a:t>
            </a:r>
            <a:endParaRPr lang="uk-UA" sz="3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uk-UA" sz="3200" b="1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</a:t>
            </a: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іжгалузеві</a:t>
            </a:r>
            <a:r>
              <a:rPr kumimoji="0" lang="ru-RU" sz="3200" b="1" i="0" u="sng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які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використовуються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кількох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споріднених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або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віддалених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галузях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32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екологічні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витрати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2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технополіс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42852"/>
            <a:ext cx="857256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Розподіліть терміни за поширеністю вживання (залежно від ступеня спеціалізації значення).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Мікропроцесор, концепція,звук, теорія, геліоенергетика,  пристрій, репертуар, формула, префікс, документ, гіпотеза, </a:t>
            </a:r>
            <a:r>
              <a:rPr lang="uk-UA" sz="3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радіохвилі, </a:t>
            </a:r>
            <a:r>
              <a:rPr lang="uk-UA" sz="3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геліоенергетика, гіпотенуза, електрон, </a:t>
            </a:r>
            <a:r>
              <a:rPr lang="uk-UA" sz="36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законопроект.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4572008"/>
          <a:ext cx="8643998" cy="2522220"/>
        </p:xfrm>
        <a:graphic>
          <a:graphicData uri="http://schemas.openxmlformats.org/drawingml/2006/table">
            <a:tbl>
              <a:tblPr/>
              <a:tblGrid>
                <a:gridCol w="3214710"/>
                <a:gridCol w="2286016"/>
                <a:gridCol w="3143272"/>
              </a:tblGrid>
              <a:tr h="714380">
                <a:tc>
                  <a:txBody>
                    <a:bodyPr/>
                    <a:lstStyle/>
                    <a:p>
                      <a:pPr indent="469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indent="469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Загальнонаукові </a:t>
                      </a: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Міжгалузеві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indent="469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                  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69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uk-UA" sz="2600" b="1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Вузькоспеціальні  </a:t>
                      </a:r>
                      <a:endParaRPr lang="ru-RU" sz="2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3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7000" contrast="3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85656" y="1357298"/>
          <a:ext cx="8858376" cy="5370576"/>
        </p:xfrm>
        <a:graphic>
          <a:graphicData uri="http://schemas.openxmlformats.org/drawingml/2006/table">
            <a:tbl>
              <a:tblPr/>
              <a:tblGrid>
                <a:gridCol w="3162872"/>
                <a:gridCol w="2319471"/>
                <a:gridCol w="3376033"/>
              </a:tblGrid>
              <a:tr h="588705">
                <a:tc>
                  <a:txBody>
                    <a:bodyPr/>
                    <a:lstStyle/>
                    <a:p>
                      <a:pPr indent="469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indent="469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Загальнонаукові   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2800" b="1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Міжгалузеві</a:t>
                      </a:r>
                      <a:r>
                        <a:rPr lang="uk-UA" sz="1100" b="1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                  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Вузькоспеціальні  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356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концепція</a:t>
                      </a:r>
                      <a:endParaRPr lang="uk-UA" sz="32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звук</a:t>
                      </a:r>
                      <a:endParaRPr lang="uk-UA" sz="3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3200" b="0" i="0" kern="1200" dirty="0" err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мікропроцесори</a:t>
                      </a:r>
                      <a:endParaRPr lang="uk-UA" sz="3200" i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056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теорія</a:t>
                      </a:r>
                      <a:endParaRPr lang="uk-UA" sz="32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репертуар</a:t>
                      </a:r>
                      <a:endParaRPr lang="uk-UA" sz="3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геліоенергетика</a:t>
                      </a:r>
                      <a:endParaRPr lang="uk-UA" sz="3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4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 smtClean="0">
                          <a:solidFill>
                            <a:srgbClr val="00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пристрій</a:t>
                      </a:r>
                      <a:endParaRPr lang="uk-UA" sz="32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електрон</a:t>
                      </a:r>
                      <a:endParaRPr lang="uk-UA" sz="3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префікс</a:t>
                      </a:r>
                      <a:endParaRPr lang="uk-UA" sz="3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4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формула</a:t>
                      </a:r>
                      <a:endParaRPr lang="uk-UA" sz="32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радіохвилі</a:t>
                      </a:r>
                      <a:endParaRPr lang="uk-UA" sz="3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43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документ</a:t>
                      </a:r>
                      <a:endParaRPr lang="uk-UA" sz="32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гіпотенуза</a:t>
                      </a:r>
                      <a:endParaRPr lang="uk-UA" sz="320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2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гіпотеза</a:t>
                      </a:r>
                      <a:endParaRPr lang="uk-UA" sz="32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3200" dirty="0">
                        <a:latin typeface="Times New Roman"/>
                        <a:ea typeface="Times New Roman"/>
                      </a:endParaRP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Times New Roman"/>
                          <a:ea typeface="Times New Roman"/>
                        </a:rPr>
                        <a:t>законопроект</a:t>
                      </a:r>
                    </a:p>
                  </a:txBody>
                  <a:tcPr marL="68295" marR="682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00034" y="0"/>
            <a:ext cx="8286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8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Розподіліть терміни за поширеністю вживання (залежно від ступеня спеціалізації значення).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6000" contrast="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179512" y="55657"/>
            <a:ext cx="8715436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За </a:t>
            </a:r>
            <a:r>
              <a:rPr kumimoji="0" lang="ru-RU" sz="3600" b="1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будовою</a:t>
            </a:r>
            <a:r>
              <a:rPr kumimoji="0" lang="ru-RU" sz="3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 </a:t>
            </a:r>
            <a:r>
              <a:rPr kumimoji="0" lang="ru-RU" sz="3600" b="1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терміни</a:t>
            </a:r>
            <a:r>
              <a:rPr kumimoji="0" lang="ru-RU" sz="3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</a:t>
            </a:r>
            <a:r>
              <a:rPr kumimoji="0" lang="ru-RU" sz="3600" b="1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поділяють</a:t>
            </a:r>
            <a:r>
              <a:rPr kumimoji="0" lang="en-US" sz="3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c</a:t>
            </a:r>
            <a:r>
              <a:rPr kumimoji="0" lang="ru-RU" sz="3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я на</a:t>
            </a:r>
            <a:r>
              <a:rPr kumimoji="0" lang="uk-UA" sz="3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: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прості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(</a:t>
            </a:r>
            <a:r>
              <a:rPr kumimoji="0" lang="uk-UA" sz="4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комп’ютер,тренер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);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складні 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(</a:t>
            </a:r>
            <a:r>
              <a:rPr kumimoji="0" lang="uk-UA" sz="4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кристалофізика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);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uk-UA" sz="40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haroni" pitchFamily="2" charset="-79"/>
              </a:rPr>
              <a:t> с</a:t>
            </a: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кладені </a:t>
            </a: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(</a:t>
            </a:r>
            <a:r>
              <a:rPr kumimoji="0" lang="uk-UA" sz="4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радіоактивний елемент, спірний м</a:t>
            </a: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’</a:t>
            </a:r>
            <a:r>
              <a:rPr kumimoji="0" lang="ru-RU" sz="4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яч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);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складноскорочені </a:t>
            </a:r>
            <a:r>
              <a:rPr kumimoji="0" lang="uk-UA" sz="4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(</a:t>
            </a:r>
            <a:r>
              <a:rPr kumimoji="0" lang="uk-UA" sz="4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ГЕС, техред, </a:t>
            </a:r>
            <a:r>
              <a:rPr kumimoji="0" lang="uk-UA" sz="4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УЄФА-Европейський</a:t>
            </a:r>
            <a:r>
              <a:rPr kumimoji="0" lang="uk-UA" sz="4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Союз Футбольних асоціацій);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4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терміни-символи </a:t>
            </a:r>
            <a:r>
              <a:rPr kumimoji="0" lang="uk-UA" sz="4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(я-концепція; я-розвиток)</a:t>
            </a:r>
            <a:endParaRPr kumimoji="0" lang="uk-UA" sz="4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8858280" cy="744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Способи</a:t>
            </a:r>
            <a:r>
              <a:rPr kumimoji="0" lang="ru-RU" sz="32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1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творення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1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термінів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uk-UA" sz="3200" b="1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1)</a:t>
            </a:r>
            <a:r>
              <a:rPr kumimoji="0" lang="ru-RU" sz="3200" b="1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морфологічний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ru-RU" sz="3200" b="1" i="1" u="sng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3200" b="1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уфіксальний</a:t>
            </a:r>
            <a:r>
              <a:rPr lang="ru-RU" sz="3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lang="uk-UA" sz="28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індексація</a:t>
            </a:r>
            <a:r>
              <a:rPr kumimoji="0" lang="uk-UA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батарейка)</a:t>
            </a:r>
            <a:r>
              <a:rPr lang="uk-UA" sz="2800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префіксальний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(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протиструм</a:t>
            </a:r>
            <a:r>
              <a:rPr lang="uk-UA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);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1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uk-UA" sz="31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префіксально-суфіксальний </a:t>
            </a:r>
            <a:r>
              <a:rPr lang="uk-UA" sz="31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uk-UA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надпровідність)</a:t>
            </a:r>
            <a:r>
              <a:rPr lang="uk-UA" sz="2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uk-UA" sz="3200" b="1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безафіксний</a:t>
            </a:r>
            <a:r>
              <a:rPr lang="uk-UA" sz="3200" b="1" i="1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перекис, напір);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uk-UA" sz="3200" b="1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основоскладання</a:t>
            </a:r>
            <a:r>
              <a:rPr kumimoji="0" lang="uk-UA" sz="32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словоскладання,</a:t>
            </a:r>
            <a:r>
              <a:rPr kumimoji="0" lang="uk-UA" sz="3200" b="1" i="1" u="sng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32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абревіатури</a:t>
            </a:r>
            <a:r>
              <a:rPr kumimoji="0" lang="uk-UA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uk-UA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блок-матриця,</a:t>
            </a:r>
            <a:r>
              <a:rPr kumimoji="0" lang="uk-UA" sz="3200" b="0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НАН, </a:t>
            </a:r>
            <a:r>
              <a:rPr lang="ru-RU" sz="3200" i="1" dirty="0" smtClean="0">
                <a:solidFill>
                  <a:srgbClr val="000000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ЗМІ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sz="3200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.</a:t>
            </a:r>
            <a:endParaRPr lang="uk-UA" sz="3200" b="1" dirty="0" smtClean="0">
              <a:solidFill>
                <a:schemeClr val="tx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uk-UA" sz="3200" b="1" dirty="0" smtClean="0">
                <a:solidFill>
                  <a:schemeClr val="tx2">
                    <a:lumMod val="10000"/>
                  </a:schemeClr>
                </a:solidFill>
                <a:latin typeface="Arial Black" pitchFamily="34" charset="0"/>
              </a:rPr>
              <a:t>2)Неморфологічний:</a:t>
            </a:r>
            <a:endParaRPr lang="ru-RU" sz="3200" b="1" dirty="0" smtClean="0">
              <a:solidFill>
                <a:schemeClr val="tx2">
                  <a:lumMod val="10000"/>
                </a:schemeClr>
              </a:solidFill>
              <a:latin typeface="Arial Black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sz="3200" b="1" u="sng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лексико-семантичний (</a:t>
            </a:r>
            <a:r>
              <a:rPr lang="ru-RU" sz="3200" i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вікно</a:t>
            </a: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ru-RU" sz="32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</a:t>
            </a: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.));</a:t>
            </a:r>
            <a:endParaRPr lang="ru-RU" sz="3200" b="1" dirty="0" smtClean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u="sng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лексико-синтаксичний (</a:t>
            </a:r>
            <a:r>
              <a:rPr lang="uk-UA" sz="3200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важковихований</a:t>
            </a:r>
            <a:r>
              <a:rPr lang="uk-UA" sz="32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lang="ru-RU" sz="3200" b="1" dirty="0" smtClean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3200" b="1" u="sng" dirty="0" err="1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-морфолого-синтаксичний</a:t>
            </a:r>
            <a:r>
              <a:rPr lang="uk-UA" sz="3200" b="1" u="sng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(субстантивація: </a:t>
            </a:r>
            <a:r>
              <a:rPr lang="ru-RU" sz="3200" i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вахтовий</a:t>
            </a:r>
            <a:r>
              <a:rPr lang="ru-RU" sz="3200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пряма).</a:t>
            </a:r>
            <a:endParaRPr kumimoji="0" lang="uk-UA" sz="3200" b="1" i="1" u="sng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6000" contrast="-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219998"/>
            <a:ext cx="9144000" cy="68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uk-UA" sz="36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Вкажіть способи творення термінів. Аргументуйте свій вибір</a:t>
            </a:r>
            <a:r>
              <a:rPr lang="uk-UA" sz="3600" b="1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Напульсник -       Моделювання - </a:t>
            </a:r>
            <a:endPara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Навушник -          </a:t>
            </a:r>
            <a:r>
              <a:rPr lang="uk-UA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Інженер-програміст-</a:t>
            </a:r>
            <a:endPara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Учений -                ПК -</a:t>
            </a:r>
            <a:endPara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Антивірус -            Миша(</a:t>
            </a:r>
            <a:r>
              <a:rPr lang="uk-UA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комп</a:t>
            </a:r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.) -  </a:t>
            </a:r>
            <a:endPara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Шаблонник -         </a:t>
            </a:r>
            <a:r>
              <a:rPr lang="uk-UA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Піджупанник</a:t>
            </a:r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-  </a:t>
            </a:r>
            <a:endPara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Вітрогенератор-</a:t>
            </a:r>
            <a:r>
              <a:rPr lang="uk-UA" sz="40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  </a:t>
            </a:r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Хребет</a:t>
            </a:r>
            <a:r>
              <a:rPr lang="ru-RU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 </a:t>
            </a:r>
            <a:r>
              <a:rPr lang="uk-UA" sz="4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(геогр.) - </a:t>
            </a:r>
            <a:endPara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0" u="sng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ea typeface="Times New Roman" pitchFamily="18" charset="0"/>
              <a:cs typeface="Aharoni" pitchFamily="2" charset="-79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85728"/>
            <a:ext cx="8964488" cy="6734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Напульсник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</a:t>
            </a:r>
            <a:r>
              <a:rPr lang="uk-UA" sz="3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–префіксально-суфіксальний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;             </a:t>
            </a: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навушник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</a:t>
            </a:r>
            <a:r>
              <a:rPr lang="uk-UA" sz="3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–префіксально-суфіксальний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;                </a:t>
            </a: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учений 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 </a:t>
            </a:r>
            <a:r>
              <a:rPr lang="uk-UA" sz="3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морфолого-синтакс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.(субстантив.);             </a:t>
            </a: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антивірус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префіксальний.;                    </a:t>
            </a: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шаблонник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суфіксальний;                    </a:t>
            </a:r>
          </a:p>
          <a:p>
            <a:r>
              <a:rPr lang="uk-UA" sz="3400" b="1" u="sng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вітрогенератор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</a:t>
            </a:r>
            <a:r>
              <a:rPr lang="uk-UA" sz="3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словосладання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;      </a:t>
            </a: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моделювання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суфіксальний;</a:t>
            </a:r>
            <a:endParaRPr lang="ru-RU" sz="3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інженер-програміст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словоскладання;</a:t>
            </a:r>
            <a:endParaRPr lang="ru-RU" sz="3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ПК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морфологічний(абревіатура);</a:t>
            </a:r>
            <a:endParaRPr lang="ru-RU" sz="3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миша(</a:t>
            </a:r>
            <a:r>
              <a:rPr lang="uk-UA" sz="3400" b="1" u="sng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комп</a:t>
            </a:r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.) 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 лексико-семантичний;</a:t>
            </a:r>
            <a:endParaRPr lang="ru-RU" sz="3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піджупанник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 – префіксально-суфіксальний;  </a:t>
            </a:r>
            <a:endParaRPr lang="ru-RU" sz="3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хребет</a:t>
            </a:r>
            <a:r>
              <a:rPr lang="ru-RU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 </a:t>
            </a:r>
            <a:r>
              <a:rPr lang="uk-UA" sz="3400" b="1" u="sng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(геогр.) </a:t>
            </a:r>
            <a:r>
              <a:rPr lang="uk-UA" sz="3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Aharoni" pitchFamily="2" charset="-79"/>
              </a:rPr>
              <a:t>– лексико-семантичний.</a:t>
            </a:r>
            <a:endParaRPr lang="ru-RU" sz="34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Aharoni" pitchFamily="2" charset="-79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uk-UA" sz="2400" b="1" u="sng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ea typeface="Times New Roman" pitchFamily="18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1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260648"/>
            <a:ext cx="8064896" cy="8823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За структурними моделями терміни поділяють:</a:t>
            </a:r>
            <a:endParaRPr lang="ru-RU" sz="32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1357298"/>
            <a:ext cx="8064896" cy="9343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Однокомпонентні: </a:t>
            </a:r>
            <a:r>
              <a:rPr lang="uk-UA" sz="3200" i="1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валюта, податок, підприємництво, товарообіг.</a:t>
            </a:r>
            <a:endParaRPr lang="ru-RU" sz="3200" i="1" dirty="0">
              <a:solidFill>
                <a:schemeClr val="bg1">
                  <a:lumMod val="95000"/>
                  <a:lumOff val="5000"/>
                </a:schemeClr>
              </a:solidFill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2428868"/>
            <a:ext cx="8064896" cy="12144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Двокомпонентні: </a:t>
            </a:r>
            <a:r>
              <a:rPr lang="uk-UA" sz="3200" i="1" dirty="0" smtClean="0"/>
              <a:t>норма вартості, ринкова інфраструктура.</a:t>
            </a:r>
            <a:endParaRPr lang="ru-RU" sz="32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3714752"/>
            <a:ext cx="8064896" cy="12144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Трикомпонентні: </a:t>
            </a:r>
            <a:r>
              <a:rPr lang="uk-UA" sz="3200" i="1" dirty="0" smtClean="0"/>
              <a:t>вартісна будова капіталу, валютні фонди підприємства.</a:t>
            </a:r>
            <a:endParaRPr lang="ru-RU" sz="32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5000636"/>
            <a:ext cx="8064896" cy="1357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Багатокомпонентні аналітичні терміни: </a:t>
            </a:r>
            <a:r>
              <a:rPr lang="uk-UA" sz="3200" i="1" dirty="0" smtClean="0"/>
              <a:t>фонд оплати праці підприємства.</a:t>
            </a:r>
            <a:endParaRPr lang="ru-RU" sz="3200" i="1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357158" y="1142984"/>
            <a:ext cx="36004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57158" y="1142984"/>
            <a:ext cx="0" cy="41764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endCxn id="5" idx="1"/>
          </p:cNvCxnSpPr>
          <p:nvPr/>
        </p:nvCxnSpPr>
        <p:spPr>
          <a:xfrm flipV="1">
            <a:off x="357158" y="1824495"/>
            <a:ext cx="285752" cy="175746"/>
          </a:xfrm>
          <a:prstGeom prst="straightConnector1">
            <a:avLst/>
          </a:prstGeom>
          <a:ln w="28575"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6" idx="1"/>
          </p:cNvCxnSpPr>
          <p:nvPr/>
        </p:nvCxnSpPr>
        <p:spPr>
          <a:xfrm>
            <a:off x="357158" y="2928934"/>
            <a:ext cx="285752" cy="107157"/>
          </a:xfrm>
          <a:prstGeom prst="straightConnector1">
            <a:avLst/>
          </a:prstGeom>
          <a:ln w="28575"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7" idx="1"/>
          </p:cNvCxnSpPr>
          <p:nvPr/>
        </p:nvCxnSpPr>
        <p:spPr>
          <a:xfrm>
            <a:off x="357158" y="4214819"/>
            <a:ext cx="357190" cy="107156"/>
          </a:xfrm>
          <a:prstGeom prst="straightConnector1">
            <a:avLst/>
          </a:prstGeom>
          <a:ln w="19050"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357158" y="5286388"/>
            <a:ext cx="357190" cy="1588"/>
          </a:xfrm>
          <a:prstGeom prst="straightConnector1">
            <a:avLst/>
          </a:prstGeom>
          <a:ln w="28575"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94434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5000" contrast="1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142844" y="285728"/>
            <a:ext cx="871543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3200" b="1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Вимоги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до </a:t>
            </a:r>
            <a:r>
              <a:rPr kumimoji="0" lang="ru-RU" sz="3200" b="1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вживання</a:t>
            </a:r>
            <a:r>
              <a:rPr kumimoji="0" lang="uk-UA" sz="32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термінів у діловому мовленні</a:t>
            </a: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розрізняти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терміни-омоніми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що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називають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поняття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різних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наук (</a:t>
            </a:r>
            <a:r>
              <a:rPr kumimoji="0" lang="ru-RU" sz="3200" b="0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пам`ять</a:t>
            </a:r>
            <a:r>
              <a:rPr kumimoji="0" lang="ru-RU" sz="3200" b="0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людська</a:t>
            </a:r>
            <a:r>
              <a:rPr kumimoji="0" lang="ru-RU" sz="3200" b="0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/оперативна</a:t>
            </a:r>
            <a:r>
              <a:rPr lang="ru-RU" sz="3200" i="1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3200" i="1" u="sng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пам</a:t>
            </a:r>
            <a:r>
              <a:rPr lang="en-US" sz="3200" i="1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’</a:t>
            </a:r>
            <a:r>
              <a:rPr lang="ru-RU" sz="3200" i="1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ять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дотримуватися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правил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утворення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від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терміна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похідних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форм, не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допускати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просторічних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форм,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русизмів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уникати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неоднозначного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тлумачення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термінів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чітко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диференціювати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200" b="0" i="0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значення</a:t>
            </a:r>
            <a:r>
              <a:rPr kumimoji="0" lang="ru-RU" sz="3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uk-UA" sz="3200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відрізняти терміни від </a:t>
            </a:r>
            <a:r>
              <a:rPr lang="uk-UA" sz="3200" u="sng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професіоналізмів</a:t>
            </a:r>
            <a:r>
              <a:rPr lang="uk-UA" sz="3200" u="sng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тому що вони базуються на метафоричних асоціаціях невідомих для більшості.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500042"/>
            <a:ext cx="8429684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Професіоналізми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характерні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для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мови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людей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певних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професій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 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Професіоналізми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виступають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як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неофіційні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(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експресивно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, 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забарвлені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)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синоніми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до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термінів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</a:p>
          <a:p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Здебільшого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професіоналізми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застосовують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в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усному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неофіційному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мовленн</a:t>
            </a:r>
            <a:r>
              <a:rPr lang="uk-UA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і людей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 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певного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фаху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 </a:t>
            </a:r>
          </a:p>
          <a:p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Професіоналізми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виконують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важливу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номінативно-комунікативну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функцію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між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людьми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певних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професій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-  точно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називають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 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певні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поняття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,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сприяють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ліпшому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 </a:t>
            </a:r>
            <a:r>
              <a:rPr lang="ru-RU" sz="3200" dirty="0" err="1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взаєморозумінню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Aharoni" pitchFamily="2" charset="-79"/>
              </a:rPr>
              <a:t>.</a:t>
            </a:r>
            <a:endParaRPr lang="ru-RU" sz="3200" dirty="0">
              <a:solidFill>
                <a:schemeClr val="bg1">
                  <a:lumMod val="95000"/>
                  <a:lumOff val="5000"/>
                </a:schemeClr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2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0"/>
            <a:ext cx="8643998" cy="192880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Термінологія</a:t>
            </a:r>
            <a:r>
              <a:rPr lang="uk-UA" sz="3200" dirty="0" smtClean="0"/>
              <a:t> – сукупність</a:t>
            </a:r>
            <a:r>
              <a:rPr lang="en-US" sz="3200" dirty="0" smtClean="0"/>
              <a:t> </a:t>
            </a:r>
            <a:r>
              <a:rPr lang="uk-UA" sz="3200" dirty="0" smtClean="0"/>
              <a:t>термінів з усіх галузей знань (або однієї галузі). Кожна галузь науки, техніки, виробництва, мистецтва має свою термінологію.</a:t>
            </a:r>
            <a:endParaRPr lang="ru-RU" sz="32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57488" y="3214686"/>
            <a:ext cx="3643338" cy="192882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Термінологічна лексика</a:t>
            </a:r>
            <a:endParaRPr lang="ru-RU" sz="32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2571744"/>
            <a:ext cx="2428892" cy="15716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Суспільно-політична</a:t>
            </a:r>
            <a:endParaRPr lang="ru-RU" sz="32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43504" y="5429264"/>
            <a:ext cx="3818134" cy="100013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Адміністративно-ділова</a:t>
            </a:r>
            <a:endParaRPr lang="ru-RU" sz="32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5000636"/>
            <a:ext cx="2857488" cy="135732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Природнича</a:t>
            </a:r>
            <a:endParaRPr lang="ru-RU" sz="32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14678" y="2071678"/>
            <a:ext cx="2659736" cy="92869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Гуманітарна</a:t>
            </a:r>
            <a:endParaRPr lang="ru-RU" sz="3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43702" y="2500306"/>
            <a:ext cx="2246498" cy="157163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Науково-технічна</a:t>
            </a:r>
            <a:endParaRPr lang="ru-RU" sz="3200" dirty="0"/>
          </a:p>
        </p:txBody>
      </p:sp>
      <p:cxnSp>
        <p:nvCxnSpPr>
          <p:cNvPr id="11" name="Прямая со стрелкой 10"/>
          <p:cNvCxnSpPr>
            <a:stCxn id="3" idx="1"/>
            <a:endCxn id="5" idx="3"/>
          </p:cNvCxnSpPr>
          <p:nvPr/>
        </p:nvCxnSpPr>
        <p:spPr>
          <a:xfrm rot="10800000">
            <a:off x="2428892" y="3357563"/>
            <a:ext cx="428596" cy="8215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3" idx="0"/>
            <a:endCxn id="8" idx="2"/>
          </p:cNvCxnSpPr>
          <p:nvPr/>
        </p:nvCxnSpPr>
        <p:spPr>
          <a:xfrm rot="16200000" flipV="1">
            <a:off x="4504695" y="3040223"/>
            <a:ext cx="214314" cy="1346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6372200" y="3068960"/>
            <a:ext cx="242814" cy="144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771801" y="5157192"/>
            <a:ext cx="936103" cy="5357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228184" y="5157192"/>
            <a:ext cx="536353" cy="28176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288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285728"/>
            <a:ext cx="892971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Вивчення термінології, усвідомлення її</a:t>
            </a:r>
            <a:endParaRPr kumimoji="0" lang="ru-RU" sz="3600" b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комунікативної й інформаційної значущості… – </a:t>
            </a:r>
            <a:endParaRPr kumimoji="0" lang="ru-RU" sz="3600" b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обов’язковий компонент професійної</a:t>
            </a:r>
            <a:endParaRPr kumimoji="0" lang="ru-RU" sz="3600" b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і загальномовної культури фахівців. </a:t>
            </a:r>
            <a:endParaRPr kumimoji="0" lang="ru-RU" sz="3600" b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5397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Руслан </a:t>
            </a:r>
            <a:r>
              <a:rPr kumimoji="0" lang="uk-UA" sz="3600" b="1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Кацавець</a:t>
            </a:r>
            <a:endParaRPr kumimoji="0" lang="uk-UA" sz="3600" b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42844" y="3929066"/>
            <a:ext cx="828674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Мова професії – це не тільки знання термінів,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Arial" pitchFamily="34" charset="0"/>
              <a:cs typeface="Aharoni" pitchFamily="2" charset="-79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 але й коректне слугування ними.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Arial" pitchFamily="34" charset="0"/>
              <a:cs typeface="Aharoni" pitchFamily="2" charset="-79"/>
            </a:endParaRPr>
          </a:p>
          <a:p>
            <a:pPr marL="0" marR="0" lvl="0" indent="5397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Руслан </a:t>
            </a:r>
            <a:r>
              <a:rPr kumimoji="0" lang="uk-UA" sz="3600" b="1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>Кацавець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19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290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sz="3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Словник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довідкова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книга, яка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містить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зібрання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слів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морфем,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словосполучень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т.д.),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розташованих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визначеному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принципу,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яка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відомості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їхні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значення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вживання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походження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переклад на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іншу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мову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т.п. (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лінгвістичні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словники)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поняття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предмети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ними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позначаються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478632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Термінологічні</a:t>
            </a:r>
            <a:r>
              <a:rPr lang="ru-RU" sz="32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словники 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різновид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лінгвістичних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словників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що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подають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значення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термінів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певної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галузі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3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знань</a:t>
            </a:r>
            <a:r>
              <a:rPr lang="ru-RU" sz="36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endParaRPr lang="ru-RU" sz="3600" dirty="0">
              <a:solidFill>
                <a:schemeClr val="bg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err="1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Продовжіть</a:t>
            </a:r>
            <a:r>
              <a:rPr lang="uk-UA" sz="32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 речення</a:t>
            </a:r>
            <a:endParaRPr lang="ru-RU" sz="3200" b="1" dirty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596" y="571480"/>
            <a:ext cx="8072494" cy="6286520"/>
          </a:xfrm>
        </p:spPr>
        <p:txBody>
          <a:bodyPr>
            <a:normAutofit fontScale="25000" lnSpcReduction="20000"/>
          </a:bodyPr>
          <a:lstStyle/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Під час заняття я…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дізналася (дізнався)  . . 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повторила (повторив) . 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навчилася (навчився). . .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зрозуміла (зрозумів). . .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зробила(зробив) успіх у  . . .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навчила (навчив) інших . . .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труднощі відчула(відчув) у . . . </a:t>
            </a: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найлегше мені було засвоїти …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я не вміла(не вмів), а тепер . . . 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я змінила (змінив) погляд на . . .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r>
              <a:rPr lang="uk-UA" sz="14400" b="1" dirty="0" smtClean="0">
                <a:solidFill>
                  <a:schemeClr val="tx2">
                    <a:lumMod val="10000"/>
                  </a:schemeClr>
                </a:solidFill>
                <a:cs typeface="Aharoni" pitchFamily="2" charset="-79"/>
              </a:rPr>
              <a:t>вдома я з’ясую, як (що) …</a:t>
            </a:r>
            <a:endParaRPr lang="ru-RU" sz="1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endParaRPr lang="ru-RU" sz="4400" b="1" dirty="0" smtClean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  <a:p>
            <a:endParaRPr lang="ru-RU" b="1" dirty="0">
              <a:solidFill>
                <a:schemeClr val="tx2">
                  <a:lumMod val="10000"/>
                </a:schemeClr>
              </a:solidFill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2285992"/>
            <a:ext cx="600343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err="1" smtClean="0">
                <a:solidFill>
                  <a:schemeClr val="accent4">
                    <a:lumMod val="10000"/>
                  </a:schemeClr>
                </a:solidFill>
              </a:rPr>
              <a:t>Дякую</a:t>
            </a:r>
            <a:r>
              <a:rPr lang="ru-RU" sz="6000" b="1" dirty="0" smtClean="0">
                <a:solidFill>
                  <a:schemeClr val="accent4">
                    <a:lumMod val="10000"/>
                  </a:schemeClr>
                </a:solidFill>
              </a:rPr>
              <a:t> за </a:t>
            </a:r>
            <a:r>
              <a:rPr lang="ru-RU" sz="6000" b="1" dirty="0" err="1" smtClean="0">
                <a:solidFill>
                  <a:schemeClr val="accent4">
                    <a:lumMod val="10000"/>
                  </a:schemeClr>
                </a:solidFill>
              </a:rPr>
              <a:t>увагу</a:t>
            </a:r>
            <a:r>
              <a:rPr lang="ru-RU" sz="6000" b="1" dirty="0" smtClean="0">
                <a:solidFill>
                  <a:schemeClr val="accent4">
                    <a:lumMod val="10000"/>
                  </a:schemeClr>
                </a:solidFill>
              </a:rPr>
              <a:t>!</a:t>
            </a:r>
            <a:endParaRPr lang="ru-RU" sz="60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Другая 7">
      <a:dk1>
        <a:srgbClr val="0000BF"/>
      </a:dk1>
      <a:lt1>
        <a:srgbClr val="8DB3E2"/>
      </a:lt1>
      <a:dk2>
        <a:srgbClr val="548DD4"/>
      </a:dk2>
      <a:lt2>
        <a:srgbClr val="0000BF"/>
      </a:lt2>
      <a:accent1>
        <a:srgbClr val="4F81BD"/>
      </a:accent1>
      <a:accent2>
        <a:srgbClr val="6565FF"/>
      </a:accent2>
      <a:accent3>
        <a:srgbClr val="00007F"/>
      </a:accent3>
      <a:accent4>
        <a:srgbClr val="9999FF"/>
      </a:accent4>
      <a:accent5>
        <a:srgbClr val="4BACC6"/>
      </a:accent5>
      <a:accent6>
        <a:srgbClr val="4BACC6"/>
      </a:accent6>
      <a:hlink>
        <a:srgbClr val="0000FF"/>
      </a:hlink>
      <a:folHlink>
        <a:srgbClr val="0000B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2252</TotalTime>
  <Words>612</Words>
  <Application>Microsoft Office PowerPoint</Application>
  <PresentationFormat>Экран (4:3)</PresentationFormat>
  <Paragraphs>141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Бумажная</vt:lpstr>
      <vt:lpstr>Терміни і термінологія. Способи творення термінів.  Вимоги до вживання термінів.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Продовжіть речення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Термін-слово або словосполучення, що виражаєчіткоокресленепоняття певної галузі науки, </dc:title>
  <cp:lastModifiedBy>User</cp:lastModifiedBy>
  <cp:revision>153</cp:revision>
  <dcterms:modified xsi:type="dcterms:W3CDTF">2021-10-26T08:07:58Z</dcterms:modified>
</cp:coreProperties>
</file>