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2" r:id="rId19"/>
    <p:sldId id="273" r:id="rId20"/>
    <p:sldId id="276" r:id="rId21"/>
    <p:sldId id="274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4C7916-9CAC-4924-AEF0-8BA12937B760}" type="doc">
      <dgm:prSet loTypeId="urn:microsoft.com/office/officeart/2005/8/layout/h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672568F-A2FB-41D7-B2A5-292AA5CFC265}">
      <dgm:prSet phldrT="[Текст]" custT="1"/>
      <dgm:spPr/>
      <dgm:t>
        <a:bodyPr/>
        <a:lstStyle/>
        <a:p>
          <a:r>
            <a:rPr lang="uk-UA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група</a:t>
          </a:r>
          <a:endParaRPr lang="ru-RU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11F1BE-2238-4124-A00C-BDB07880E63A}" type="parTrans" cxnId="{6BBC37E9-757A-4905-8ADD-8C79523302D2}">
      <dgm:prSet/>
      <dgm:spPr/>
      <dgm:t>
        <a:bodyPr/>
        <a:lstStyle/>
        <a:p>
          <a:endParaRPr lang="ru-RU"/>
        </a:p>
      </dgm:t>
    </dgm:pt>
    <dgm:pt modelId="{2A993852-A122-4E82-BE30-9B9050763F85}" type="sibTrans" cxnId="{6BBC37E9-757A-4905-8ADD-8C79523302D2}">
      <dgm:prSet/>
      <dgm:spPr/>
      <dgm:t>
        <a:bodyPr/>
        <a:lstStyle/>
        <a:p>
          <a:endParaRPr lang="ru-RU"/>
        </a:p>
      </dgm:t>
    </dgm:pt>
    <dgm:pt modelId="{F4C2F47A-DE31-409E-9017-EF76D402E959}">
      <dgm:prSet phldrT="[Текст]" custT="1"/>
      <dgm:spPr/>
      <dgm:t>
        <a:bodyPr/>
        <a:lstStyle/>
        <a:p>
          <a:pPr algn="just"/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Визначте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які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типи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мовлен-ня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поєднані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тексті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7539D5-9F82-42B3-826E-E8D6C0E0DA16}" type="parTrans" cxnId="{8844545A-5402-413C-89A1-269F34015373}">
      <dgm:prSet/>
      <dgm:spPr/>
      <dgm:t>
        <a:bodyPr/>
        <a:lstStyle/>
        <a:p>
          <a:endParaRPr lang="ru-RU"/>
        </a:p>
      </dgm:t>
    </dgm:pt>
    <dgm:pt modelId="{C273245F-A6F6-42D5-9CA0-F5762505E4AC}" type="sibTrans" cxnId="{8844545A-5402-413C-89A1-269F34015373}">
      <dgm:prSet/>
      <dgm:spPr/>
      <dgm:t>
        <a:bodyPr/>
        <a:lstStyle/>
        <a:p>
          <a:endParaRPr lang="ru-RU"/>
        </a:p>
      </dgm:t>
    </dgm:pt>
    <dgm:pt modelId="{7A520F12-4DEB-4A61-9DB7-27313884B986}">
      <dgm:prSet phldrT="[Текст]" custT="1"/>
      <dgm:spPr/>
      <dgm:t>
        <a:bodyPr/>
        <a:lstStyle/>
        <a:p>
          <a:r>
            <a:rPr lang="uk-UA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 група</a:t>
          </a:r>
          <a:endParaRPr lang="ru-RU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7C9864-0805-4C5C-B4FB-47CBDB18ADB4}" type="parTrans" cxnId="{3CB9277B-4638-47AC-8AC3-FA35A41A9319}">
      <dgm:prSet/>
      <dgm:spPr/>
      <dgm:t>
        <a:bodyPr/>
        <a:lstStyle/>
        <a:p>
          <a:endParaRPr lang="ru-RU"/>
        </a:p>
      </dgm:t>
    </dgm:pt>
    <dgm:pt modelId="{B47E7EC7-25F7-4D3E-A638-3C5AE8C75186}" type="sibTrans" cxnId="{3CB9277B-4638-47AC-8AC3-FA35A41A9319}">
      <dgm:prSet/>
      <dgm:spPr/>
      <dgm:t>
        <a:bodyPr/>
        <a:lstStyle/>
        <a:p>
          <a:endParaRPr lang="ru-RU"/>
        </a:p>
      </dgm:t>
    </dgm:pt>
    <dgm:pt modelId="{F4339846-87E3-4EE8-99CB-FEDA5A848E43}">
      <dgm:prSet phldrT="[Текст]" custT="1"/>
      <dgm:spPr/>
      <dgm:t>
        <a:bodyPr/>
        <a:lstStyle/>
        <a:p>
          <a:pPr algn="just"/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Випишіть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слова,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вжиті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переносно-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значенні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13D44D-3CE3-4FB5-B41E-3C39E5C8E037}" type="parTrans" cxnId="{179AF577-564F-465B-9D3A-B51789148B66}">
      <dgm:prSet/>
      <dgm:spPr/>
      <dgm:t>
        <a:bodyPr/>
        <a:lstStyle/>
        <a:p>
          <a:endParaRPr lang="ru-RU"/>
        </a:p>
      </dgm:t>
    </dgm:pt>
    <dgm:pt modelId="{BB43E6AE-BFB1-45F7-BF76-88AE35CE788F}" type="sibTrans" cxnId="{179AF577-564F-465B-9D3A-B51789148B66}">
      <dgm:prSet/>
      <dgm:spPr/>
      <dgm:t>
        <a:bodyPr/>
        <a:lstStyle/>
        <a:p>
          <a:endParaRPr lang="ru-RU"/>
        </a:p>
      </dgm:t>
    </dgm:pt>
    <dgm:pt modelId="{13D6DDED-AEE7-43B2-918D-90FE51BB7FD6}">
      <dgm:prSet phldrT="[Текст]" custT="1"/>
      <dgm:spPr/>
      <dgm:t>
        <a:bodyPr/>
        <a:lstStyle/>
        <a:p>
          <a:r>
            <a:rPr lang="uk-UA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група</a:t>
          </a:r>
          <a:endParaRPr lang="ru-RU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8EDAA4-9A4D-4EBC-A8CF-66F16823588A}" type="sibTrans" cxnId="{0A732A7D-F369-4238-B3C1-2DF135DB2C0C}">
      <dgm:prSet/>
      <dgm:spPr/>
      <dgm:t>
        <a:bodyPr/>
        <a:lstStyle/>
        <a:p>
          <a:endParaRPr lang="ru-RU"/>
        </a:p>
      </dgm:t>
    </dgm:pt>
    <dgm:pt modelId="{457A5566-EDB5-4022-A81B-9265EF93D80C}" type="parTrans" cxnId="{0A732A7D-F369-4238-B3C1-2DF135DB2C0C}">
      <dgm:prSet/>
      <dgm:spPr/>
      <dgm:t>
        <a:bodyPr/>
        <a:lstStyle/>
        <a:p>
          <a:endParaRPr lang="ru-RU"/>
        </a:p>
      </dgm:t>
    </dgm:pt>
    <dgm:pt modelId="{AD60DF00-DC64-45D4-A55A-067DFD770ECA}">
      <dgm:prSet custT="1"/>
      <dgm:spPr/>
      <dgm:t>
        <a:bodyPr/>
        <a:lstStyle/>
        <a:p>
          <a:pPr algn="just"/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Знайдіть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опис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крота і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заповніть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зошиті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таб-лицю</a:t>
          </a:r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(с.228).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8574C7-71F3-4D9A-AD9F-F8A32BBD03D9}" type="parTrans" cxnId="{21C3CE5C-C592-422C-BE73-2BDC2183DDCA}">
      <dgm:prSet/>
      <dgm:spPr/>
      <dgm:t>
        <a:bodyPr/>
        <a:lstStyle/>
        <a:p>
          <a:endParaRPr lang="ru-RU"/>
        </a:p>
      </dgm:t>
    </dgm:pt>
    <dgm:pt modelId="{E9BFC671-3F5A-48D0-B655-AB9CB280EBDE}" type="sibTrans" cxnId="{21C3CE5C-C592-422C-BE73-2BDC2183DDCA}">
      <dgm:prSet/>
      <dgm:spPr/>
      <dgm:t>
        <a:bodyPr/>
        <a:lstStyle/>
        <a:p>
          <a:endParaRPr lang="ru-RU"/>
        </a:p>
      </dgm:t>
    </dgm:pt>
    <dgm:pt modelId="{AA380B18-24E3-4CC7-B656-E855B484C3E0}" type="pres">
      <dgm:prSet presAssocID="{B64C7916-9CAC-4924-AEF0-8BA12937B76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4AB0ED-E1E6-4829-9DAB-DD909967F97E}" type="pres">
      <dgm:prSet presAssocID="{8672568F-A2FB-41D7-B2A5-292AA5CFC265}" presName="composite" presStyleCnt="0"/>
      <dgm:spPr/>
    </dgm:pt>
    <dgm:pt modelId="{ED0C99A2-FD14-4CC5-8EE9-E548CC9DEC40}" type="pres">
      <dgm:prSet presAssocID="{8672568F-A2FB-41D7-B2A5-292AA5CFC265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B2A65F-E6A2-48C4-A35C-76E242B661DF}" type="pres">
      <dgm:prSet presAssocID="{8672568F-A2FB-41D7-B2A5-292AA5CFC265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1C83DC-B478-49C8-A290-7AEE35B6E9DF}" type="pres">
      <dgm:prSet presAssocID="{2A993852-A122-4E82-BE30-9B9050763F85}" presName="space" presStyleCnt="0"/>
      <dgm:spPr/>
    </dgm:pt>
    <dgm:pt modelId="{780912B5-9D29-4F3A-BBCE-F479D401BA4B}" type="pres">
      <dgm:prSet presAssocID="{13D6DDED-AEE7-43B2-918D-90FE51BB7FD6}" presName="composite" presStyleCnt="0"/>
      <dgm:spPr/>
    </dgm:pt>
    <dgm:pt modelId="{45D825F9-C226-40A6-A70D-32B0C95AD8C5}" type="pres">
      <dgm:prSet presAssocID="{13D6DDED-AEE7-43B2-918D-90FE51BB7FD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0394B8-E983-4B30-825F-BC96E5622E13}" type="pres">
      <dgm:prSet presAssocID="{13D6DDED-AEE7-43B2-918D-90FE51BB7FD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CC1630-E4BD-4A69-93B2-F1C82ED077BC}" type="pres">
      <dgm:prSet presAssocID="{488EDAA4-9A4D-4EBC-A8CF-66F16823588A}" presName="space" presStyleCnt="0"/>
      <dgm:spPr/>
    </dgm:pt>
    <dgm:pt modelId="{54D3D792-E337-4E74-B069-661057630D00}" type="pres">
      <dgm:prSet presAssocID="{7A520F12-4DEB-4A61-9DB7-27313884B986}" presName="composite" presStyleCnt="0"/>
      <dgm:spPr/>
    </dgm:pt>
    <dgm:pt modelId="{EAC06478-6167-4F15-A05A-546BA8F933E4}" type="pres">
      <dgm:prSet presAssocID="{7A520F12-4DEB-4A61-9DB7-27313884B986}" presName="parTx" presStyleLbl="alignNode1" presStyleIdx="2" presStyleCnt="3" custLinFactNeighborX="-7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561BAC-11AB-41B1-8EA3-323F889338F5}" type="pres">
      <dgm:prSet presAssocID="{7A520F12-4DEB-4A61-9DB7-27313884B986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B9277B-4638-47AC-8AC3-FA35A41A9319}" srcId="{B64C7916-9CAC-4924-AEF0-8BA12937B760}" destId="{7A520F12-4DEB-4A61-9DB7-27313884B986}" srcOrd="2" destOrd="0" parTransId="{737C9864-0805-4C5C-B4FB-47CBDB18ADB4}" sibTransId="{B47E7EC7-25F7-4D3E-A638-3C5AE8C75186}"/>
    <dgm:cxn modelId="{8B6DA313-564E-45CF-B3CE-3CBEEF2B15B2}" type="presOf" srcId="{7A520F12-4DEB-4A61-9DB7-27313884B986}" destId="{EAC06478-6167-4F15-A05A-546BA8F933E4}" srcOrd="0" destOrd="0" presId="urn:microsoft.com/office/officeart/2005/8/layout/hList1"/>
    <dgm:cxn modelId="{8844545A-5402-413C-89A1-269F34015373}" srcId="{8672568F-A2FB-41D7-B2A5-292AA5CFC265}" destId="{F4C2F47A-DE31-409E-9017-EF76D402E959}" srcOrd="0" destOrd="0" parTransId="{C27539D5-9F82-42B3-826E-E8D6C0E0DA16}" sibTransId="{C273245F-A6F6-42D5-9CA0-F5762505E4AC}"/>
    <dgm:cxn modelId="{B546FE35-8EB7-4D6C-B03D-6A357D391E7A}" type="presOf" srcId="{B64C7916-9CAC-4924-AEF0-8BA12937B760}" destId="{AA380B18-24E3-4CC7-B656-E855B484C3E0}" srcOrd="0" destOrd="0" presId="urn:microsoft.com/office/officeart/2005/8/layout/hList1"/>
    <dgm:cxn modelId="{179AF577-564F-465B-9D3A-B51789148B66}" srcId="{7A520F12-4DEB-4A61-9DB7-27313884B986}" destId="{F4339846-87E3-4EE8-99CB-FEDA5A848E43}" srcOrd="0" destOrd="0" parTransId="{7F13D44D-3CE3-4FB5-B41E-3C39E5C8E037}" sibTransId="{BB43E6AE-BFB1-45F7-BF76-88AE35CE788F}"/>
    <dgm:cxn modelId="{6BBC37E9-757A-4905-8ADD-8C79523302D2}" srcId="{B64C7916-9CAC-4924-AEF0-8BA12937B760}" destId="{8672568F-A2FB-41D7-B2A5-292AA5CFC265}" srcOrd="0" destOrd="0" parTransId="{AC11F1BE-2238-4124-A00C-BDB07880E63A}" sibTransId="{2A993852-A122-4E82-BE30-9B9050763F85}"/>
    <dgm:cxn modelId="{21C3CE5C-C592-422C-BE73-2BDC2183DDCA}" srcId="{13D6DDED-AEE7-43B2-918D-90FE51BB7FD6}" destId="{AD60DF00-DC64-45D4-A55A-067DFD770ECA}" srcOrd="0" destOrd="0" parTransId="{CF8574C7-71F3-4D9A-AD9F-F8A32BBD03D9}" sibTransId="{E9BFC671-3F5A-48D0-B655-AB9CB280EBDE}"/>
    <dgm:cxn modelId="{AC9DC7BA-4581-4B27-9520-66C24761DB77}" type="presOf" srcId="{F4C2F47A-DE31-409E-9017-EF76D402E959}" destId="{A9B2A65F-E6A2-48C4-A35C-76E242B661DF}" srcOrd="0" destOrd="0" presId="urn:microsoft.com/office/officeart/2005/8/layout/hList1"/>
    <dgm:cxn modelId="{AC92C867-E3BB-482A-A3B6-3883A3568826}" type="presOf" srcId="{F4339846-87E3-4EE8-99CB-FEDA5A848E43}" destId="{13561BAC-11AB-41B1-8EA3-323F889338F5}" srcOrd="0" destOrd="0" presId="urn:microsoft.com/office/officeart/2005/8/layout/hList1"/>
    <dgm:cxn modelId="{0A732A7D-F369-4238-B3C1-2DF135DB2C0C}" srcId="{B64C7916-9CAC-4924-AEF0-8BA12937B760}" destId="{13D6DDED-AEE7-43B2-918D-90FE51BB7FD6}" srcOrd="1" destOrd="0" parTransId="{457A5566-EDB5-4022-A81B-9265EF93D80C}" sibTransId="{488EDAA4-9A4D-4EBC-A8CF-66F16823588A}"/>
    <dgm:cxn modelId="{12818CF5-A45C-4ADE-8E95-0498B161E560}" type="presOf" srcId="{8672568F-A2FB-41D7-B2A5-292AA5CFC265}" destId="{ED0C99A2-FD14-4CC5-8EE9-E548CC9DEC40}" srcOrd="0" destOrd="0" presId="urn:microsoft.com/office/officeart/2005/8/layout/hList1"/>
    <dgm:cxn modelId="{DE0264CA-FD5D-48A8-948F-AE0BF88F784C}" type="presOf" srcId="{AD60DF00-DC64-45D4-A55A-067DFD770ECA}" destId="{CA0394B8-E983-4B30-825F-BC96E5622E13}" srcOrd="0" destOrd="0" presId="urn:microsoft.com/office/officeart/2005/8/layout/hList1"/>
    <dgm:cxn modelId="{E635315A-DC98-42D9-96BB-90A20FAA0678}" type="presOf" srcId="{13D6DDED-AEE7-43B2-918D-90FE51BB7FD6}" destId="{45D825F9-C226-40A6-A70D-32B0C95AD8C5}" srcOrd="0" destOrd="0" presId="urn:microsoft.com/office/officeart/2005/8/layout/hList1"/>
    <dgm:cxn modelId="{E9950F7D-9874-417D-87A9-49CD7359D0FC}" type="presParOf" srcId="{AA380B18-24E3-4CC7-B656-E855B484C3E0}" destId="{E44AB0ED-E1E6-4829-9DAB-DD909967F97E}" srcOrd="0" destOrd="0" presId="urn:microsoft.com/office/officeart/2005/8/layout/hList1"/>
    <dgm:cxn modelId="{E5C3964E-0C41-4DBC-896C-C7400174E1FC}" type="presParOf" srcId="{E44AB0ED-E1E6-4829-9DAB-DD909967F97E}" destId="{ED0C99A2-FD14-4CC5-8EE9-E548CC9DEC40}" srcOrd="0" destOrd="0" presId="urn:microsoft.com/office/officeart/2005/8/layout/hList1"/>
    <dgm:cxn modelId="{7317D62C-1A02-4222-A834-9031E6AB05E7}" type="presParOf" srcId="{E44AB0ED-E1E6-4829-9DAB-DD909967F97E}" destId="{A9B2A65F-E6A2-48C4-A35C-76E242B661DF}" srcOrd="1" destOrd="0" presId="urn:microsoft.com/office/officeart/2005/8/layout/hList1"/>
    <dgm:cxn modelId="{507F1286-FDC9-40EE-B79B-C97013B359DE}" type="presParOf" srcId="{AA380B18-24E3-4CC7-B656-E855B484C3E0}" destId="{2D1C83DC-B478-49C8-A290-7AEE35B6E9DF}" srcOrd="1" destOrd="0" presId="urn:microsoft.com/office/officeart/2005/8/layout/hList1"/>
    <dgm:cxn modelId="{11EF2BCA-1FC6-45DD-AD3B-F8E5ACD8B631}" type="presParOf" srcId="{AA380B18-24E3-4CC7-B656-E855B484C3E0}" destId="{780912B5-9D29-4F3A-BBCE-F479D401BA4B}" srcOrd="2" destOrd="0" presId="urn:microsoft.com/office/officeart/2005/8/layout/hList1"/>
    <dgm:cxn modelId="{1FEF35B4-B06D-404B-925B-374E2CB8623C}" type="presParOf" srcId="{780912B5-9D29-4F3A-BBCE-F479D401BA4B}" destId="{45D825F9-C226-40A6-A70D-32B0C95AD8C5}" srcOrd="0" destOrd="0" presId="urn:microsoft.com/office/officeart/2005/8/layout/hList1"/>
    <dgm:cxn modelId="{978CB35A-0A51-41BA-9F30-7E7AAF5539F4}" type="presParOf" srcId="{780912B5-9D29-4F3A-BBCE-F479D401BA4B}" destId="{CA0394B8-E983-4B30-825F-BC96E5622E13}" srcOrd="1" destOrd="0" presId="urn:microsoft.com/office/officeart/2005/8/layout/hList1"/>
    <dgm:cxn modelId="{71E7CBE0-2249-4EE8-9357-C63F5723881F}" type="presParOf" srcId="{AA380B18-24E3-4CC7-B656-E855B484C3E0}" destId="{97CC1630-E4BD-4A69-93B2-F1C82ED077BC}" srcOrd="3" destOrd="0" presId="urn:microsoft.com/office/officeart/2005/8/layout/hList1"/>
    <dgm:cxn modelId="{39A12A74-7692-418E-BCA1-D9A2EE4C7CF5}" type="presParOf" srcId="{AA380B18-24E3-4CC7-B656-E855B484C3E0}" destId="{54D3D792-E337-4E74-B069-661057630D00}" srcOrd="4" destOrd="0" presId="urn:microsoft.com/office/officeart/2005/8/layout/hList1"/>
    <dgm:cxn modelId="{B0C4457F-0DA8-4DC1-8086-33687372C027}" type="presParOf" srcId="{54D3D792-E337-4E74-B069-661057630D00}" destId="{EAC06478-6167-4F15-A05A-546BA8F933E4}" srcOrd="0" destOrd="0" presId="urn:microsoft.com/office/officeart/2005/8/layout/hList1"/>
    <dgm:cxn modelId="{C3E0ED31-5BD2-4FD0-8184-B475EFFE9F57}" type="presParOf" srcId="{54D3D792-E337-4E74-B069-661057630D00}" destId="{13561BAC-11AB-41B1-8EA3-323F889338F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C99A2-FD14-4CC5-8EE9-E548CC9DEC40}">
      <dsp:nvSpPr>
        <dsp:cNvPr id="0" name=""/>
        <dsp:cNvSpPr/>
      </dsp:nvSpPr>
      <dsp:spPr>
        <a:xfrm>
          <a:off x="2740" y="1106076"/>
          <a:ext cx="2671675" cy="106867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група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0" y="1106076"/>
        <a:ext cx="2671675" cy="1068670"/>
      </dsp:txXfrm>
    </dsp:sp>
    <dsp:sp modelId="{A9B2A65F-E6A2-48C4-A35C-76E242B661DF}">
      <dsp:nvSpPr>
        <dsp:cNvPr id="0" name=""/>
        <dsp:cNvSpPr/>
      </dsp:nvSpPr>
      <dsp:spPr>
        <a:xfrm>
          <a:off x="2740" y="2174747"/>
          <a:ext cx="2671675" cy="285480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Визначте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які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типи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мовлен-ня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поєднані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тексті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0" y="2174747"/>
        <a:ext cx="2671675" cy="2854800"/>
      </dsp:txXfrm>
    </dsp:sp>
    <dsp:sp modelId="{45D825F9-C226-40A6-A70D-32B0C95AD8C5}">
      <dsp:nvSpPr>
        <dsp:cNvPr id="0" name=""/>
        <dsp:cNvSpPr/>
      </dsp:nvSpPr>
      <dsp:spPr>
        <a:xfrm>
          <a:off x="3048450" y="1106076"/>
          <a:ext cx="2671675" cy="1068670"/>
        </a:xfrm>
        <a:prstGeom prst="rect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група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8450" y="1106076"/>
        <a:ext cx="2671675" cy="1068670"/>
      </dsp:txXfrm>
    </dsp:sp>
    <dsp:sp modelId="{CA0394B8-E983-4B30-825F-BC96E5622E13}">
      <dsp:nvSpPr>
        <dsp:cNvPr id="0" name=""/>
        <dsp:cNvSpPr/>
      </dsp:nvSpPr>
      <dsp:spPr>
        <a:xfrm>
          <a:off x="3048450" y="2174747"/>
          <a:ext cx="2671675" cy="2854800"/>
        </a:xfrm>
        <a:prstGeom prst="rect">
          <a:avLst/>
        </a:prstGeom>
        <a:solidFill>
          <a:schemeClr val="accent5">
            <a:tint val="40000"/>
            <a:alpha val="90000"/>
            <a:hueOff val="-3695877"/>
            <a:satOff val="-6408"/>
            <a:lumOff val="-644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3695877"/>
              <a:satOff val="-6408"/>
              <a:lumOff val="-64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Знайдіть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опис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крота і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заповніть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зошиті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таб-лицю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(с.228).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8450" y="2174747"/>
        <a:ext cx="2671675" cy="2854800"/>
      </dsp:txXfrm>
    </dsp:sp>
    <dsp:sp modelId="{EAC06478-6167-4F15-A05A-546BA8F933E4}">
      <dsp:nvSpPr>
        <dsp:cNvPr id="0" name=""/>
        <dsp:cNvSpPr/>
      </dsp:nvSpPr>
      <dsp:spPr>
        <a:xfrm>
          <a:off x="6074015" y="1106076"/>
          <a:ext cx="2671675" cy="1068670"/>
        </a:xfrm>
        <a:prstGeom prst="rect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 група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74015" y="1106076"/>
        <a:ext cx="2671675" cy="1068670"/>
      </dsp:txXfrm>
    </dsp:sp>
    <dsp:sp modelId="{13561BAC-11AB-41B1-8EA3-323F889338F5}">
      <dsp:nvSpPr>
        <dsp:cNvPr id="0" name=""/>
        <dsp:cNvSpPr/>
      </dsp:nvSpPr>
      <dsp:spPr>
        <a:xfrm>
          <a:off x="6094160" y="2174747"/>
          <a:ext cx="2671675" cy="2854800"/>
        </a:xfrm>
        <a:prstGeom prst="rect">
          <a:avLst/>
        </a:prstGeom>
        <a:solidFill>
          <a:schemeClr val="accent5">
            <a:tint val="40000"/>
            <a:alpha val="90000"/>
            <a:hueOff val="-7391755"/>
            <a:satOff val="-12816"/>
            <a:lumOff val="-1289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7391755"/>
              <a:satOff val="-12816"/>
              <a:lumOff val="-1289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Випишіть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слова,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вжиті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у переносно-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значенні</a:t>
          </a: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94160" y="2174747"/>
        <a:ext cx="2671675" cy="2854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D748ED-3844-4D42-8155-FBDD3F40765E}" type="datetimeFigureOut">
              <a:rPr lang="ru-RU" smtClean="0"/>
              <a:t>01.03.2024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F680CA-9404-4F8E-B202-FDAB993D3D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60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DFF78-EAF6-4EAC-A974-E7F99FD4DA36}" type="datetime1">
              <a:rPr lang="ru-RU" smtClean="0"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323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58F19-B2BD-485D-A62D-2F7E0262C6D5}" type="datetime1">
              <a:rPr lang="ru-RU" smtClean="0"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444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119B2-E5C9-4DC1-BE72-4171EAAF8A82}" type="datetime1">
              <a:rPr lang="ru-RU" smtClean="0"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132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BEB9B-DEA8-49F8-9869-7F422A6FAF56}" type="datetime1">
              <a:rPr lang="ru-RU" smtClean="0"/>
              <a:t>01.03.2024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9313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ECCCF-6877-4A74-92D5-4A61284238CF}" type="datetime1">
              <a:rPr lang="ru-RU" smtClean="0"/>
              <a:t>01.03.2024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484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F8568-8323-4CC6-85D2-3205FAF12CED}" type="datetime1">
              <a:rPr lang="ru-RU" smtClean="0"/>
              <a:t>01.03.2024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68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A35A7-2F38-4245-9AE9-FEAB873EB9C8}" type="datetime1">
              <a:rPr lang="ru-RU" smtClean="0"/>
              <a:t>01.03.2024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6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07B9-FF32-493A-A75A-58A0F3AA6325}" type="datetime1">
              <a:rPr lang="ru-RU" smtClean="0"/>
              <a:t>01.03.2024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715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C113-2E5F-40F4-B790-2FB4D737B584}" type="datetime1">
              <a:rPr lang="ru-RU" smtClean="0"/>
              <a:t>01.03.2024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626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BF3C3-3AB4-4272-9B13-89F86974E7E0}" type="datetime1">
              <a:rPr lang="ru-RU" smtClean="0"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507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970D6-F0C8-47E6-A38C-57025F263941}" type="datetime1">
              <a:rPr lang="ru-RU" smtClean="0"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949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480AB-F6A9-4673-A135-11E7FEAF6D46}" type="datetime1">
              <a:rPr lang="ru-RU" smtClean="0"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753D1-8854-4E99-B55D-31C3B4641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869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4.wdp"/><Relationship Id="rId5" Type="http://schemas.microsoft.com/office/2007/relationships/hdphoto" Target="../media/hdphoto2.wdp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6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oggle.it/diagram/Zd3R9Jm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uk/resource/69002673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watch?v=ps5rirm1t24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youtube.com/watch?v=jTWryZ8fDww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watch?v=phvg89wzc24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6.wdp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6920" y="1671003"/>
            <a:ext cx="9144000" cy="2387600"/>
          </a:xfrm>
        </p:spPr>
        <p:txBody>
          <a:bodyPr>
            <a:normAutofit fontScale="9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b="1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Тренувальні вправи. Розвиток мовлення. Особливості будови опису тварини</a:t>
            </a:r>
            <a:endParaRPr lang="ru-RU" b="1" dirty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2952" y="4406710"/>
            <a:ext cx="9448800" cy="1655762"/>
          </a:xfrm>
        </p:spPr>
        <p:txBody>
          <a:bodyPr>
            <a:normAutofit fontScale="925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Сірченко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Олена Вікторівна,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української мови та літератури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вищої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кваліфікаційної категорії </a:t>
            </a:r>
            <a:r>
              <a:rPr lang="uk-UA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Маньківського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закладу загальної середньої освіти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– ІІІ ступенів №1 </a:t>
            </a:r>
            <a:r>
              <a:rPr lang="uk-UA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Маньківської</a:t>
            </a:r>
            <a:r>
              <a:rPr lang="uk-UA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селищної ради Черкаської області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224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56946" y="416351"/>
            <a:ext cx="4079194" cy="80021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4000" b="1" kern="150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Вправа «</a:t>
            </a:r>
            <a:r>
              <a:rPr lang="uk-UA" sz="4000" b="1" kern="150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Емодзі</a:t>
            </a:r>
            <a:r>
              <a:rPr lang="uk-UA" sz="4000" b="1" kern="150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»</a:t>
            </a:r>
            <a:endParaRPr lang="ru-RU" sz="4000" b="1" kern="150" dirty="0">
              <a:ln/>
              <a:solidFill>
                <a:srgbClr val="002060"/>
              </a:solidFill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  <p:pic>
        <p:nvPicPr>
          <p:cNvPr id="1026" name="Picture 2" descr="http://www.oeyreluyenfete.fr/wp-content/uploads/2016/08/8950362_m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25" b="98987" l="1263" r="994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093" y="1734463"/>
            <a:ext cx="2306092" cy="2300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857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40199" y="1548326"/>
            <a:ext cx="2589056" cy="21642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53" b="96737" l="2754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02458" y="1556079"/>
            <a:ext cx="3039484" cy="22805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3011" y="4224958"/>
            <a:ext cx="2100256" cy="208886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81974" y="4035582"/>
            <a:ext cx="2959968" cy="227824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03" b="100000" l="0" r="100000"/>
                    </a14:imgEffect>
                  </a14:imgLayer>
                </a14:imgProps>
              </a:ext>
            </a:extLst>
          </a:blip>
          <a:srcRect l="52159" t="57410" r="21739" b="8767"/>
          <a:stretch/>
        </p:blipFill>
        <p:spPr>
          <a:xfrm>
            <a:off x="5180495" y="3538188"/>
            <a:ext cx="2821963" cy="288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498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55720" y="2213049"/>
            <a:ext cx="6096000" cy="256993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Як 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парость виноградної лози,</a:t>
            </a:r>
            <a:endParaRPr lang="ru-RU" sz="2800" kern="150" dirty="0">
              <a:latin typeface="Times New Roman" panose="02020603050405020304" pitchFamily="18" charset="0"/>
              <a:ea typeface="NSimSun" panose="0201060903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Плекайте мову. Пильно й ненастанно </a:t>
            </a:r>
            <a:endParaRPr lang="ru-RU" sz="2800" kern="150" dirty="0">
              <a:latin typeface="Times New Roman" panose="02020603050405020304" pitchFamily="18" charset="0"/>
              <a:ea typeface="NSimSun" panose="0201060903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Політь  бур’ян. Чистіша від сльози </a:t>
            </a:r>
            <a:endParaRPr lang="ru-RU" sz="2800" kern="150" dirty="0">
              <a:latin typeface="Times New Roman" panose="02020603050405020304" pitchFamily="18" charset="0"/>
              <a:ea typeface="NSimSun" panose="0201060903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Вона хай буде</a:t>
            </a: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>
                <a:effectLst/>
                <a:latin typeface="Times New Roman" panose="02020603050405020304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	</a:t>
            </a:r>
            <a:r>
              <a:rPr lang="uk-UA" sz="2800" kern="150" dirty="0" smtClean="0">
                <a:effectLst/>
                <a:latin typeface="Times New Roman" panose="02020603050405020304" pitchFamily="18" charset="0"/>
                <a:ea typeface="NSimSun" panose="02010609030101010101" pitchFamily="49" charset="-122"/>
                <a:cs typeface="Times New Roman" panose="02020603050405020304" pitchFamily="18" charset="0"/>
              </a:rPr>
              <a:t>		Максим Рильський</a:t>
            </a:r>
            <a:endParaRPr lang="ru-RU" sz="2800" kern="150" dirty="0">
              <a:effectLst/>
              <a:latin typeface="Times New Roman" panose="02020603050405020304" pitchFamily="18" charset="0"/>
              <a:ea typeface="NSimSun" panose="0201060903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95182" y="556988"/>
            <a:ext cx="4608121" cy="7428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4000" b="1" kern="150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Робота з </a:t>
            </a:r>
            <a:r>
              <a:rPr lang="uk-UA" sz="4000" b="1" kern="150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епіграфом</a:t>
            </a:r>
            <a:endParaRPr lang="ru-RU" sz="4000" b="1" kern="150" dirty="0">
              <a:ln/>
              <a:solidFill>
                <a:srgbClr val="002060"/>
              </a:solidFill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340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00432" y="748022"/>
            <a:ext cx="377661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Вправа «Ребус»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4" name="Рисунок 3" descr="C:\Users\Acer\Downloads\rebus.png"/>
          <p:cNvPicPr/>
          <p:nvPr/>
        </p:nvPicPr>
        <p:blipFill rotWithShape="1">
          <a:blip r:embed="rId2">
            <a:clrChange>
              <a:clrFrom>
                <a:srgbClr val="FAFAFF"/>
              </a:clrFrom>
              <a:clrTo>
                <a:srgbClr val="FAFA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"/>
          <a:stretch/>
        </p:blipFill>
        <p:spPr bwMode="auto">
          <a:xfrm>
            <a:off x="2194560" y="2139696"/>
            <a:ext cx="9262872" cy="31638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34999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13265" y="674870"/>
            <a:ext cx="6655989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kern="0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Вправа «Кошик очікувань»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366961" y="1788648"/>
            <a:ext cx="6058331" cy="4161810"/>
            <a:chOff x="3513265" y="1771757"/>
            <a:chExt cx="6058331" cy="4161810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515" l="1633" r="97551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124928" y="2600432"/>
              <a:ext cx="1942144" cy="1632986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11461" r="90787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996200" y="3052923"/>
              <a:ext cx="2789457" cy="1726956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515" l="1633" r="97551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801071" y="3306201"/>
              <a:ext cx="1940446" cy="1631559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11461" r="90787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929333" y="3752850"/>
              <a:ext cx="2690155" cy="1665478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0" r="9934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13265" y="1771757"/>
              <a:ext cx="6058331" cy="41618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5275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83627" y="580148"/>
            <a:ext cx="5993885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Вправа «Хмаринка слів»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984" y="1600200"/>
            <a:ext cx="6153912" cy="426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98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52994" y="336542"/>
            <a:ext cx="6632585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Вправа «Ментальна карта»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3445" y="1071860"/>
            <a:ext cx="10871682" cy="42062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168556" y="5447893"/>
            <a:ext cx="37625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coggle.it/diagram/Zd3R9Jmw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30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38600" y="565142"/>
            <a:ext cx="5405198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Клоуз</a:t>
            </a:r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-тест «Лексика» 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4" name="Рисунок 3" descr="D:\Сайт\Фото інтернет\qr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9" t="6487" r="7568" b="7568"/>
          <a:stretch/>
        </p:blipFill>
        <p:spPr bwMode="auto">
          <a:xfrm>
            <a:off x="2020824" y="2424585"/>
            <a:ext cx="2505456" cy="25695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105400" y="2635202"/>
            <a:ext cx="6096000" cy="14019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800" i="1" kern="150" dirty="0" err="1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Відскануйте</a:t>
            </a:r>
            <a:r>
              <a:rPr lang="uk-UA" sz="2800" i="1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r>
              <a:rPr lang="en-US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QR</a:t>
            </a:r>
            <a:r>
              <a:rPr lang="uk-UA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-код, перейдіть за посиланням і виконайте </a:t>
            </a:r>
            <a:r>
              <a:rPr lang="uk-UA" sz="2800" i="1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клоуз</a:t>
            </a:r>
            <a:r>
              <a:rPr lang="uk-UA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-тест.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u="sng" kern="150" dirty="0">
                <a:solidFill>
                  <a:srgbClr val="0563C1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  <a:hlinkClick r:id="rId3"/>
              </a:rPr>
              <a:t>https://wordwall.net/uk/resource/69002673</a:t>
            </a:r>
            <a:r>
              <a:rPr lang="uk-UA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endParaRPr lang="ru-RU" sz="1600" kern="150" dirty="0">
              <a:effectLst/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5803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32050" y="482846"/>
            <a:ext cx="781092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Гра «Спіймай однозначне слово»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4" name="Рисунок 3" descr="D:\Сайт\Фото інтернет\qrcode (1)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4410" y="2204720"/>
            <a:ext cx="2131542" cy="233984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987296" y="2204720"/>
            <a:ext cx="6096000" cy="14019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800" i="1" kern="150" dirty="0" err="1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Відскануйте</a:t>
            </a:r>
            <a:r>
              <a:rPr lang="uk-UA" sz="2800" i="1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r>
              <a:rPr lang="en-US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QR</a:t>
            </a:r>
            <a:r>
              <a:rPr lang="uk-UA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-код, перейдіть за посиланням і виконайте завдання.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u="sng" kern="150" dirty="0">
                <a:solidFill>
                  <a:srgbClr val="0563C1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  <a:hlinkClick r:id="rId3"/>
              </a:rPr>
              <a:t>https://learningapps.org/watch?v=ps5rirm1t24</a:t>
            </a:r>
            <a:r>
              <a:rPr lang="uk-UA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endParaRPr lang="ru-RU" kern="150" dirty="0">
              <a:effectLst/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208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51769" y="327398"/>
            <a:ext cx="6128537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000" b="1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Фізкультхвилинка</a:t>
            </a:r>
            <a:r>
              <a:rPr lang="ru-RU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b="1" dirty="0" smtClea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err="1" smtClea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Руханка</a:t>
            </a:r>
            <a:r>
              <a:rPr lang="ru-RU" sz="4000" b="1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 </a:t>
            </a:r>
            <a:r>
              <a:rPr lang="ru-RU" sz="4000" b="1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4000" b="1" dirty="0" err="1" smtClea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українці</a:t>
            </a:r>
            <a:r>
              <a:rPr lang="ru-RU" sz="4000" b="1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b="1" dirty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19369" y="5774735"/>
            <a:ext cx="5028749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u="sng" kern="150" dirty="0">
                <a:solidFill>
                  <a:srgbClr val="0563C1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  <a:hlinkClick r:id="rId2"/>
              </a:rPr>
              <a:t>https://www.youtube.com/watch?v=jTWryZ8fDww</a:t>
            </a:r>
            <a:r>
              <a:rPr lang="uk-UA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endParaRPr lang="ru-RU" sz="1600" kern="150" dirty="0">
              <a:effectLst/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5199" y="2003552"/>
            <a:ext cx="5781675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583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64810" y="702302"/>
            <a:ext cx="6459845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Мовна</a:t>
            </a:r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 гра «Хто швидше?»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4" name="Рисунок 3" descr="D:\Сайт\Фото інтернет\qrcode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772" y="2207260"/>
            <a:ext cx="2276348" cy="22550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867656" y="2207260"/>
            <a:ext cx="6096000" cy="14019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800" i="1" kern="150" dirty="0" err="1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Відскануйте</a:t>
            </a:r>
            <a:r>
              <a:rPr lang="uk-UA" sz="2800" i="1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r>
              <a:rPr lang="en-US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QR</a:t>
            </a:r>
            <a:r>
              <a:rPr lang="uk-UA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-код, перейдіть за посиланням і  виконайте завдання. 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u="sng" kern="150" dirty="0">
                <a:solidFill>
                  <a:srgbClr val="0563C1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  <a:hlinkClick r:id="rId3"/>
              </a:rPr>
              <a:t>https://learningapps.org/watch?v=phvg89wzc24</a:t>
            </a:r>
            <a:r>
              <a:rPr lang="uk-UA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endParaRPr lang="ru-RU" sz="1600" kern="150" dirty="0">
              <a:effectLst/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80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2024 рік</a:t>
            </a: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394240" y="656582"/>
            <a:ext cx="6695423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4000" b="1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Вправа</a:t>
            </a:r>
            <a:r>
              <a:rPr lang="ru-RU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 «</a:t>
            </a:r>
            <a:r>
              <a:rPr lang="ru-RU" sz="4000" b="1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Мозковий</a:t>
            </a:r>
            <a:r>
              <a:rPr lang="ru-RU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 штурм» 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4" name="Рисунок 3" descr="C:\Users\Acer\Downloads\chhs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4276" y="2381636"/>
            <a:ext cx="2047748" cy="235134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703832" y="1529060"/>
            <a:ext cx="7769352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i="1" kern="150" dirty="0" err="1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Відскануйте</a:t>
            </a:r>
            <a:r>
              <a:rPr lang="uk-UA" sz="2800" i="1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r>
              <a:rPr lang="en-US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QR</a:t>
            </a:r>
            <a:r>
              <a:rPr lang="uk-UA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-код, о</a:t>
            </a:r>
            <a:r>
              <a:rPr lang="ru-RU" sz="2800" i="1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працюйте</a:t>
            </a:r>
            <a:r>
              <a:rPr lang="ru-RU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r>
              <a:rPr lang="ru-RU" sz="2800" i="1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теоретичний</a:t>
            </a:r>
            <a:r>
              <a:rPr lang="ru-RU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r>
              <a:rPr lang="ru-RU" sz="2800" i="1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матеріал</a:t>
            </a:r>
            <a:r>
              <a:rPr lang="ru-RU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і дайте </a:t>
            </a:r>
            <a:r>
              <a:rPr lang="ru-RU" sz="2800" i="1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відповіді</a:t>
            </a:r>
            <a:r>
              <a:rPr lang="ru-RU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на </a:t>
            </a:r>
            <a:r>
              <a:rPr lang="ru-RU" sz="2800" i="1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питання</a:t>
            </a:r>
            <a:r>
              <a:rPr lang="ru-RU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: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ru-RU" sz="2800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Що</a:t>
            </a:r>
            <a:r>
              <a:rPr lang="ru-RU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r>
              <a:rPr lang="ru-RU" sz="2800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таке</a:t>
            </a:r>
            <a:r>
              <a:rPr lang="ru-RU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текст?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ru-RU" sz="2800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Назвіть</a:t>
            </a:r>
            <a:r>
              <a:rPr lang="ru-RU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r>
              <a:rPr lang="ru-RU" sz="2800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істотні</a:t>
            </a:r>
            <a:r>
              <a:rPr lang="ru-RU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</a:t>
            </a:r>
            <a:r>
              <a:rPr lang="ru-RU" sz="2800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ознаки</a:t>
            </a:r>
            <a:r>
              <a:rPr lang="ru-RU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 тексту.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Які ви знаєте типи мовлення? </a:t>
            </a:r>
            <a:endParaRPr lang="uk-UA" sz="2800" kern="150" dirty="0" smtClean="0">
              <a:latin typeface="Times New Roman" panose="02020603050405020304" pitchFamily="18" charset="0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Що 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характерне для кожного типу </a:t>
            </a: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мовлення?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Яка 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функція опису? </a:t>
            </a:r>
            <a:endParaRPr lang="uk-UA" sz="2800" kern="150" dirty="0" smtClean="0">
              <a:latin typeface="Times New Roman" panose="02020603050405020304" pitchFamily="18" charset="0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Яке 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питання можна поставити до опису? </a:t>
            </a:r>
            <a:endParaRPr lang="ru-RU" sz="2800" kern="150" dirty="0">
              <a:effectLst/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541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23096" y="491990"/>
            <a:ext cx="8897757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Робота з </a:t>
            </a:r>
            <a:r>
              <a:rPr lang="ru-RU" sz="4000" b="1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підручником</a:t>
            </a:r>
            <a:r>
              <a:rPr lang="ru-RU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 в </a:t>
            </a:r>
            <a:r>
              <a:rPr lang="ru-RU" sz="4000" b="1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малих</a:t>
            </a:r>
            <a:r>
              <a:rPr lang="ru-RU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 </a:t>
            </a:r>
            <a:r>
              <a:rPr lang="ru-RU" sz="4000" b="1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групах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1765102044"/>
              </p:ext>
            </p:extLst>
          </p:nvPr>
        </p:nvGraphicFramePr>
        <p:xfrm>
          <a:off x="2323096" y="722376"/>
          <a:ext cx="8768576" cy="6135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91812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25993" y="592574"/>
            <a:ext cx="5518755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Робота в парі. </a:t>
            </a:r>
            <a:r>
              <a:rPr lang="uk-UA" sz="4000" b="1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Загадки 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699" y="2340824"/>
            <a:ext cx="2213505" cy="234090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77384" y="2340824"/>
            <a:ext cx="64800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i="1" dirty="0" err="1" smtClean="0">
                <a:latin typeface="Times New Roman" panose="02020603050405020304" pitchFamily="18" charset="0"/>
                <a:ea typeface="NSimSun" panose="02010609030101010101" pitchFamily="49" charset="-122"/>
              </a:rPr>
              <a:t>Відскануйте</a:t>
            </a:r>
            <a:r>
              <a:rPr lang="uk-UA" sz="2800" i="1" dirty="0" smtClean="0">
                <a:latin typeface="Times New Roman" panose="02020603050405020304" pitchFamily="18" charset="0"/>
                <a:ea typeface="NSimSun" panose="02010609030101010101" pitchFamily="49" charset="-122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NSimSun" panose="02010609030101010101" pitchFamily="49" charset="-122"/>
              </a:rPr>
              <a:t>QR</a:t>
            </a:r>
            <a:r>
              <a:rPr lang="uk-UA" sz="2800" i="1" dirty="0">
                <a:latin typeface="Times New Roman" panose="02020603050405020304" pitchFamily="18" charset="0"/>
                <a:ea typeface="NSimSun" panose="02010609030101010101" pitchFamily="49" charset="-122"/>
              </a:rPr>
              <a:t>-код відгадайте тварину за описом, зверніть увагу, які слова є ключовими, тобто підказками, що вказують на характерні ознаки тварини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104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64289" y="437126"/>
            <a:ext cx="743447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Вправа «Мовленнєві акварелі»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243" l="799" r="9840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51831" y="1685424"/>
            <a:ext cx="3953257" cy="395325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466259" y="2401754"/>
            <a:ext cx="231757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smtClean="0">
                <a:ln/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Мордочка</a:t>
            </a:r>
            <a:endParaRPr lang="ru-RU" sz="2800" b="1" cap="none" spc="0" dirty="0">
              <a:ln/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37212" y="1227845"/>
            <a:ext cx="231757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Вушка</a:t>
            </a:r>
            <a:endParaRPr lang="ru-RU" sz="2800" b="1" cap="none" spc="0" dirty="0">
              <a:ln/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33415" y="2203025"/>
            <a:ext cx="231757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Очі</a:t>
            </a:r>
            <a:endParaRPr lang="ru-RU" sz="2800" b="1" cap="none" spc="0" dirty="0">
              <a:ln/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440168" y="3400443"/>
            <a:ext cx="231757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Тулуб</a:t>
            </a:r>
            <a:endParaRPr lang="ru-RU" sz="2800" b="1" cap="none" spc="0" dirty="0">
              <a:ln/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646163" y="5303381"/>
            <a:ext cx="231757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Хвостик</a:t>
            </a:r>
            <a:endParaRPr lang="ru-RU" sz="2800" b="1" cap="none" spc="0" dirty="0">
              <a:ln/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79812" y="3382553"/>
            <a:ext cx="231757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Шерсть</a:t>
            </a:r>
            <a:endParaRPr lang="ru-RU" sz="2800" b="1" cap="none" spc="0" dirty="0">
              <a:ln/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43564" y="5303381"/>
            <a:ext cx="231757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Лапки</a:t>
            </a:r>
            <a:endParaRPr lang="ru-RU" sz="2800" b="1" cap="none" spc="0" dirty="0">
              <a:ln/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5346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32542" y="400550"/>
            <a:ext cx="5525230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Вправа «Я – редактор»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46690" y="1634990"/>
            <a:ext cx="60846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i="1" dirty="0" err="1" smtClean="0">
                <a:latin typeface="Times New Roman" panose="02020603050405020304" pitchFamily="18" charset="0"/>
                <a:ea typeface="NSimSun" panose="02010609030101010101" pitchFamily="49" charset="-122"/>
              </a:rPr>
              <a:t>Виправте</a:t>
            </a:r>
            <a:r>
              <a:rPr lang="uk-UA" sz="2800" i="1" dirty="0" smtClean="0">
                <a:latin typeface="Times New Roman" panose="02020603050405020304" pitchFamily="18" charset="0"/>
                <a:ea typeface="NSimSun" panose="02010609030101010101" pitchFamily="49" charset="-122"/>
              </a:rPr>
              <a:t> лексичні помилки у реченнях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96929" y="2416016"/>
            <a:ext cx="71841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Мій котик має </a:t>
            </a: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гострі 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нігті</a:t>
            </a: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.</a:t>
            </a: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Котик має довгі ручки.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Обличчя мого котика кругленьке і кумедне.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27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32542" y="400550"/>
            <a:ext cx="5525230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Вправа «Я – редактор»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15217" y="1785080"/>
            <a:ext cx="71841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Мій котик має </a:t>
            </a: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гострі кігті.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Котик має довгі лапки.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200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Мордочка мого котика кругленька і кумедна.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51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69088" y="452927"/>
            <a:ext cx="7242432" cy="80021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4000" b="1" kern="150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Колективне складання </a:t>
            </a:r>
            <a:r>
              <a:rPr lang="uk-UA" sz="4000" b="1" kern="150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плану </a:t>
            </a:r>
            <a:endParaRPr lang="ru-RU" sz="4000" b="1" kern="150" dirty="0">
              <a:ln/>
              <a:solidFill>
                <a:srgbClr val="002060"/>
              </a:solidFill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561057"/>
            <a:ext cx="6096000" cy="448738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1. Про кого я буду розповідати й чому?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2. Опис тварини: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	а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) розмір;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	б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) забарвлення;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	в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) шерсть;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	г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) форма тулуба;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	ґ) 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мордочка;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800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	д</a:t>
            </a:r>
            <a:r>
              <a:rPr lang="uk-UA" sz="2800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) особливості вдачі.</a:t>
            </a:r>
            <a:endParaRPr lang="ru-RU" sz="2800" kern="150" dirty="0"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ea typeface="NSimSun" panose="02010609030101010101" pitchFamily="49" charset="-122"/>
              </a:rPr>
              <a:t>3. Моє ставлення до тварини.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3281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13265" y="354830"/>
            <a:ext cx="6655989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kern="0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Вправа «Кошик очікувань»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448472"/>
              </p:ext>
            </p:extLst>
          </p:nvPr>
        </p:nvGraphicFramePr>
        <p:xfrm>
          <a:off x="2956894" y="2434764"/>
          <a:ext cx="7212360" cy="38236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6773">
                  <a:extLst>
                    <a:ext uri="{9D8B030D-6E8A-4147-A177-3AD203B41FA5}">
                      <a16:colId xmlns:a16="http://schemas.microsoft.com/office/drawing/2014/main" val="738831921"/>
                    </a:ext>
                  </a:extLst>
                </a:gridCol>
                <a:gridCol w="929715">
                  <a:extLst>
                    <a:ext uri="{9D8B030D-6E8A-4147-A177-3AD203B41FA5}">
                      <a16:colId xmlns:a16="http://schemas.microsoft.com/office/drawing/2014/main" val="2651802885"/>
                    </a:ext>
                  </a:extLst>
                </a:gridCol>
                <a:gridCol w="820229">
                  <a:extLst>
                    <a:ext uri="{9D8B030D-6E8A-4147-A177-3AD203B41FA5}">
                      <a16:colId xmlns:a16="http://schemas.microsoft.com/office/drawing/2014/main" val="2982993683"/>
                    </a:ext>
                  </a:extLst>
                </a:gridCol>
                <a:gridCol w="820229">
                  <a:extLst>
                    <a:ext uri="{9D8B030D-6E8A-4147-A177-3AD203B41FA5}">
                      <a16:colId xmlns:a16="http://schemas.microsoft.com/office/drawing/2014/main" val="1887801008"/>
                    </a:ext>
                  </a:extLst>
                </a:gridCol>
                <a:gridCol w="745414">
                  <a:extLst>
                    <a:ext uri="{9D8B030D-6E8A-4147-A177-3AD203B41FA5}">
                      <a16:colId xmlns:a16="http://schemas.microsoft.com/office/drawing/2014/main" val="4003890741"/>
                    </a:ext>
                  </a:extLst>
                </a:gridCol>
              </a:tblGrid>
              <a:tr h="49250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2800" kern="1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Оцінювання</a:t>
                      </a:r>
                      <a:endParaRPr lang="ru-RU" sz="2800" kern="150" dirty="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kern="1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б.</a:t>
                      </a:r>
                      <a:endParaRPr lang="ru-RU" sz="2800" kern="15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kern="1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б.</a:t>
                      </a:r>
                      <a:endParaRPr lang="ru-RU" sz="2800" kern="15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kern="1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б.</a:t>
                      </a:r>
                      <a:endParaRPr lang="ru-RU" sz="2800" kern="15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kern="1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б.</a:t>
                      </a:r>
                      <a:endParaRPr lang="ru-RU" sz="2800" kern="15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extLst>
                  <a:ext uri="{0D108BD9-81ED-4DB2-BD59-A6C34878D82A}">
                    <a16:rowId xmlns:a16="http://schemas.microsoft.com/office/drawing/2014/main" val="3560949366"/>
                  </a:ext>
                </a:extLst>
              </a:tr>
              <a:tr h="492503">
                <a:tc>
                  <a:txBody>
                    <a:bodyPr/>
                    <a:lstStyle/>
                    <a:p>
                      <a:pPr indent="61595" algn="just">
                        <a:spcAft>
                          <a:spcPts val="0"/>
                        </a:spcAft>
                      </a:pPr>
                      <a:r>
                        <a:rPr lang="uk-UA" sz="2800" kern="1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Усні відповіді</a:t>
                      </a:r>
                      <a:endParaRPr lang="ru-RU" sz="2800" kern="150" dirty="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extLst>
                  <a:ext uri="{0D108BD9-81ED-4DB2-BD59-A6C34878D82A}">
                    <a16:rowId xmlns:a16="http://schemas.microsoft.com/office/drawing/2014/main" val="712483145"/>
                  </a:ext>
                </a:extLst>
              </a:tr>
              <a:tr h="926836">
                <a:tc>
                  <a:txBody>
                    <a:bodyPr/>
                    <a:lstStyle/>
                    <a:p>
                      <a:pPr indent="61595" algn="just">
                        <a:spcAft>
                          <a:spcPts val="0"/>
                        </a:spcAft>
                      </a:pPr>
                      <a:r>
                        <a:rPr lang="uk-UA" sz="2800" kern="1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Виконання письмових завдань</a:t>
                      </a:r>
                      <a:endParaRPr lang="ru-RU" sz="2800" kern="150" dirty="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extLst>
                  <a:ext uri="{0D108BD9-81ED-4DB2-BD59-A6C34878D82A}">
                    <a16:rowId xmlns:a16="http://schemas.microsoft.com/office/drawing/2014/main" val="1036593475"/>
                  </a:ext>
                </a:extLst>
              </a:tr>
              <a:tr h="926836">
                <a:tc>
                  <a:txBody>
                    <a:bodyPr/>
                    <a:lstStyle/>
                    <a:p>
                      <a:pPr indent="61595" algn="just">
                        <a:spcAft>
                          <a:spcPts val="0"/>
                        </a:spcAft>
                      </a:pPr>
                      <a:r>
                        <a:rPr lang="uk-UA" sz="2800" kern="1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Робота з дидактичним матеріалом</a:t>
                      </a:r>
                      <a:endParaRPr lang="ru-RU" sz="2800" kern="150" dirty="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extLst>
                  <a:ext uri="{0D108BD9-81ED-4DB2-BD59-A6C34878D82A}">
                    <a16:rowId xmlns:a16="http://schemas.microsoft.com/office/drawing/2014/main" val="796369906"/>
                  </a:ext>
                </a:extLst>
              </a:tr>
              <a:tr h="492503">
                <a:tc>
                  <a:txBody>
                    <a:bodyPr/>
                    <a:lstStyle/>
                    <a:p>
                      <a:pPr indent="61595" algn="just">
                        <a:spcAft>
                          <a:spcPts val="0"/>
                        </a:spcAft>
                      </a:pPr>
                      <a:r>
                        <a:rPr lang="uk-UA" sz="2800" kern="1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Активність на </a:t>
                      </a:r>
                      <a:r>
                        <a:rPr lang="uk-UA" sz="2800" kern="15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уроці</a:t>
                      </a:r>
                      <a:endParaRPr lang="ru-RU" sz="2800" kern="150" dirty="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extLst>
                  <a:ext uri="{0D108BD9-81ED-4DB2-BD59-A6C34878D82A}">
                    <a16:rowId xmlns:a16="http://schemas.microsoft.com/office/drawing/2014/main" val="4290067811"/>
                  </a:ext>
                </a:extLst>
              </a:tr>
              <a:tr h="492503">
                <a:tc>
                  <a:txBody>
                    <a:bodyPr/>
                    <a:lstStyle/>
                    <a:p>
                      <a:pPr indent="61595" algn="just">
                        <a:spcAft>
                          <a:spcPts val="0"/>
                        </a:spcAft>
                      </a:pPr>
                      <a:r>
                        <a:rPr lang="uk-UA" sz="2800" kern="1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Разом: ____ балів</a:t>
                      </a:r>
                      <a:endParaRPr lang="ru-RU" sz="2800" kern="150">
                        <a:effectLst/>
                        <a:latin typeface="Times New Roman" panose="02020603050405020304" pitchFamily="18" charset="0"/>
                        <a:ea typeface="NSimSun" panose="0201060903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tc>
                  <a:txBody>
                    <a:bodyPr/>
                    <a:lstStyle/>
                    <a:p>
                      <a:endParaRPr lang="ru-RU" sz="2800" kern="1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/>
                </a:tc>
                <a:extLst>
                  <a:ext uri="{0D108BD9-81ED-4DB2-BD59-A6C34878D82A}">
                    <a16:rowId xmlns:a16="http://schemas.microsoft.com/office/drawing/2014/main" val="2161495877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176272" y="1271686"/>
            <a:ext cx="90617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i="1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Проаналізуйте </a:t>
            </a:r>
            <a:r>
              <a:rPr lang="uk-UA" sz="2800" i="1" kern="150" dirty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свої очікування від уроку, </a:t>
            </a:r>
            <a:r>
              <a:rPr lang="uk-UA" sz="2800" i="1" kern="150" dirty="0" smtClean="0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заповніть картку </a:t>
            </a:r>
            <a:r>
              <a:rPr lang="uk-UA" sz="2800" i="1" kern="150" dirty="0" err="1"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самооцінювання</a:t>
            </a:r>
            <a:r>
              <a:rPr lang="uk-UA" sz="2800" b="1" kern="15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Lucida Sans" panose="020B0602030504020204" pitchFamily="34" charset="0"/>
              </a:rPr>
              <a:t>.</a:t>
            </a:r>
            <a:endParaRPr lang="ru-RU" sz="2800" kern="150" dirty="0">
              <a:effectLst/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336024" y="4344687"/>
            <a:ext cx="2695308" cy="1948942"/>
            <a:chOff x="3513265" y="1771757"/>
            <a:chExt cx="6058331" cy="4161810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515" l="1633" r="97551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124928" y="2600432"/>
              <a:ext cx="1942144" cy="1632986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11461" r="90787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996200" y="3052923"/>
              <a:ext cx="2789457" cy="1726956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515" l="1633" r="97551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801071" y="3306201"/>
              <a:ext cx="1940446" cy="1631559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11461" r="90787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929333" y="3752850"/>
              <a:ext cx="2690155" cy="1665478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0" r="9934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13265" y="1771757"/>
              <a:ext cx="6058331" cy="41618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362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28872" y="154901"/>
            <a:ext cx="4703147" cy="7428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4000" b="1" kern="150" dirty="0" smtClean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  <a:cs typeface="Lucida Sans" panose="020B0602030504020204" pitchFamily="34" charset="0"/>
              </a:rPr>
              <a:t>Домашнє завдання </a:t>
            </a:r>
            <a:endParaRPr lang="ru-RU" sz="4000" b="1" kern="150" dirty="0">
              <a:ln/>
              <a:solidFill>
                <a:srgbClr val="002060"/>
              </a:solidFill>
              <a:latin typeface="Liberation Serif"/>
              <a:ea typeface="NSimSun" panose="02010609030101010101" pitchFamily="49" charset="-122"/>
              <a:cs typeface="Lucida Sans" panose="020B0602030504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261872" y="842869"/>
            <a:ext cx="9948672" cy="5650641"/>
            <a:chOff x="1261872" y="705709"/>
            <a:chExt cx="9948672" cy="5650641"/>
          </a:xfrm>
        </p:grpSpPr>
        <p:pic>
          <p:nvPicPr>
            <p:cNvPr id="3078" name="Picture 6" descr="Шкільна дошка магнітно-крейдяна в алюмінієвій рамі UkrBoards  одноповерхностная зелена (ID#1399766162), цена: 1060 ₴, купити на Prom.u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3858" b="93981" l="5804" r="957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1872" y="705709"/>
              <a:ext cx="9948672" cy="56506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2760005" y="1256517"/>
              <a:ext cx="7040879" cy="4247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Для всіх учнів.</a:t>
              </a:r>
              <a:r>
                <a:rPr lang="uk-UA" sz="28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uk-UA" sz="28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	Скласти </a:t>
              </a:r>
              <a:r>
                <a:rPr lang="uk-UA" sz="28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твір-опис тварини за поданим планом. </a:t>
              </a:r>
              <a:endPara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uk-UA" sz="28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Індивідуальні завдання. </a:t>
              </a:r>
              <a:endPara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514350" indent="-514350">
                <a:buFont typeface="+mj-lt"/>
                <a:buAutoNum type="arabicPeriod"/>
              </a:pPr>
              <a:r>
                <a:rPr lang="uk-UA" sz="28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Намалювати </a:t>
              </a:r>
              <a:r>
                <a:rPr lang="uk-UA" sz="28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малюнок кота.</a:t>
              </a:r>
              <a:endPara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514350" indent="-514350">
                <a:buFont typeface="+mj-lt"/>
                <a:buAutoNum type="arabicPeriod"/>
              </a:pPr>
              <a:r>
                <a:rPr lang="uk-UA" sz="28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Підкреслити </a:t>
              </a:r>
              <a:r>
                <a:rPr lang="uk-UA" sz="28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слова, вжиті у переносному значенні у складеному тексті.</a:t>
              </a:r>
              <a:endPara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514350" indent="-514350" algn="just">
                <a:buFont typeface="+mj-lt"/>
                <a:buAutoNum type="arabicPeriod"/>
              </a:pPr>
              <a:r>
                <a:rPr lang="uk-UA" sz="2800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Створити </a:t>
              </a:r>
              <a:r>
                <a:rPr lang="uk-UA" sz="28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лепбук</a:t>
              </a:r>
              <a:r>
                <a:rPr lang="uk-UA" sz="28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«Лексичне значення слова».</a:t>
              </a:r>
              <a:endPara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39948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49172" y="446270"/>
            <a:ext cx="2511906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uk-UA" sz="4000" b="1" dirty="0">
                <a:ln/>
                <a:solidFill>
                  <a:srgbClr val="002060"/>
                </a:solidFill>
                <a:latin typeface="Times New Roman" panose="02020603050405020304" pitchFamily="18" charset="0"/>
                <a:ea typeface="NSimSun" panose="02010609030101010101" pitchFamily="49" charset="-122"/>
              </a:rPr>
              <a:t>Рефлексія</a:t>
            </a:r>
            <a:endParaRPr lang="ru-RU" sz="4000" b="1" dirty="0">
              <a:ln/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688" y="2862073"/>
            <a:ext cx="5980176" cy="3383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75104" y="1366081"/>
            <a:ext cx="91897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Обґрунтйте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образне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спостережливість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самостійність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думки?»,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користуючись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хмаринкою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слів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947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81912" y="1133856"/>
            <a:ext cx="1025042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Заболотний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О. В.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5-го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Заболотний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Віктор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Заболотний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—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Київ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Генеза, 2022. — 240 с. 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навчально-методичний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посібник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Перша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ред. Н.В.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Химери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2022. – 247 с.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Куцінко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5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О.Куцінко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Харків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«Основа», 2022. – 176 с. –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конспект.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://kazkar.info/ua/_zagadki_pro_kota_kotika/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://www.youtube.com/watch?v=jTWryZ8fDww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6320" y="230769"/>
            <a:ext cx="3147080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4000" b="1" dirty="0" err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Бібліографія</a:t>
            </a:r>
            <a:endParaRPr lang="ru-RU" sz="4000" b="1" dirty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966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584</Words>
  <Application>Microsoft Office PowerPoint</Application>
  <PresentationFormat>Широкоэкранный</PresentationFormat>
  <Paragraphs>121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NSimSun</vt:lpstr>
      <vt:lpstr>Arial</vt:lpstr>
      <vt:lpstr>Calibri</vt:lpstr>
      <vt:lpstr>Calibri Light</vt:lpstr>
      <vt:lpstr>Liberation Serif</vt:lpstr>
      <vt:lpstr>Lucida Sans</vt:lpstr>
      <vt:lpstr>Times New Roman</vt:lpstr>
      <vt:lpstr>Тема Office</vt:lpstr>
      <vt:lpstr>Тренувальні вправи. Розвиток мовлення. Особливості будови опису тварини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39</cp:revision>
  <dcterms:created xsi:type="dcterms:W3CDTF">2024-02-27T14:25:41Z</dcterms:created>
  <dcterms:modified xsi:type="dcterms:W3CDTF">2024-03-01T11:04:46Z</dcterms:modified>
</cp:coreProperties>
</file>