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350" r:id="rId2"/>
    <p:sldId id="331" r:id="rId3"/>
    <p:sldId id="317" r:id="rId4"/>
    <p:sldId id="257" r:id="rId5"/>
    <p:sldId id="283" r:id="rId6"/>
    <p:sldId id="286" r:id="rId7"/>
    <p:sldId id="347" r:id="rId8"/>
    <p:sldId id="349" r:id="rId9"/>
    <p:sldId id="351" r:id="rId10"/>
    <p:sldId id="353" r:id="rId11"/>
    <p:sldId id="354" r:id="rId12"/>
    <p:sldId id="352" r:id="rId13"/>
    <p:sldId id="357" r:id="rId14"/>
    <p:sldId id="288" r:id="rId15"/>
    <p:sldId id="356" r:id="rId16"/>
    <p:sldId id="355" r:id="rId17"/>
  </p:sldIdLst>
  <p:sldSz cx="10655300" cy="752475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F92F"/>
    <a:srgbClr val="A91783"/>
    <a:srgbClr val="D1F3FF"/>
    <a:srgbClr val="BBF9F9"/>
    <a:srgbClr val="CAFBFA"/>
    <a:srgbClr val="FF3300"/>
    <a:srgbClr val="FF9999"/>
    <a:srgbClr val="FE9202"/>
    <a:srgbClr val="09E7E7"/>
    <a:srgbClr val="BDE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71C72B-7EB3-40EA-8694-9B89C115412E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33700" y="857250"/>
            <a:ext cx="32766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EA0E41-B3E8-45EF-938A-EBC188C060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074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A0E41-B3E8-45EF-938A-EBC188C0602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9845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EA0E41-B3E8-45EF-938A-EBC188C0602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499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9148" y="1231482"/>
            <a:ext cx="9057005" cy="2619728"/>
          </a:xfrm>
        </p:spPr>
        <p:txBody>
          <a:bodyPr anchor="b"/>
          <a:lstStyle>
            <a:lvl1pPr algn="ctr"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913" y="3952236"/>
            <a:ext cx="7991475" cy="1816739"/>
          </a:xfrm>
        </p:spPr>
        <p:txBody>
          <a:bodyPr/>
          <a:lstStyle>
            <a:lvl1pPr marL="0" indent="0" algn="ctr">
              <a:buNone/>
              <a:defRPr sz="2633"/>
            </a:lvl1pPr>
            <a:lvl2pPr marL="501640" indent="0" algn="ctr">
              <a:buNone/>
              <a:defRPr sz="2194"/>
            </a:lvl2pPr>
            <a:lvl3pPr marL="1003280" indent="0" algn="ctr">
              <a:buNone/>
              <a:defRPr sz="1975"/>
            </a:lvl3pPr>
            <a:lvl4pPr marL="1504920" indent="0" algn="ctr">
              <a:buNone/>
              <a:defRPr sz="1756"/>
            </a:lvl4pPr>
            <a:lvl5pPr marL="2006559" indent="0" algn="ctr">
              <a:buNone/>
              <a:defRPr sz="1756"/>
            </a:lvl5pPr>
            <a:lvl6pPr marL="2508199" indent="0" algn="ctr">
              <a:buNone/>
              <a:defRPr sz="1756"/>
            </a:lvl6pPr>
            <a:lvl7pPr marL="3009839" indent="0" algn="ctr">
              <a:buNone/>
              <a:defRPr sz="1756"/>
            </a:lvl7pPr>
            <a:lvl8pPr marL="3511479" indent="0" algn="ctr">
              <a:buNone/>
              <a:defRPr sz="1756"/>
            </a:lvl8pPr>
            <a:lvl9pPr marL="4013119" indent="0" algn="ctr">
              <a:buNone/>
              <a:defRPr sz="1756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109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728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003" y="1875964"/>
            <a:ext cx="9190196" cy="3130086"/>
          </a:xfrm>
        </p:spPr>
        <p:txBody>
          <a:bodyPr anchor="b"/>
          <a:lstStyle>
            <a:lvl1pPr>
              <a:defRPr sz="6583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7003" y="5035662"/>
            <a:ext cx="9190196" cy="1646039"/>
          </a:xfrm>
        </p:spPr>
        <p:txBody>
          <a:bodyPr/>
          <a:lstStyle>
            <a:lvl1pPr marL="0" indent="0">
              <a:buNone/>
              <a:defRPr sz="2633">
                <a:solidFill>
                  <a:schemeClr val="tx1"/>
                </a:solidFill>
              </a:defRPr>
            </a:lvl1pPr>
            <a:lvl2pPr marL="501640" indent="0">
              <a:buNone/>
              <a:defRPr sz="2194">
                <a:solidFill>
                  <a:schemeClr val="tx1">
                    <a:tint val="75000"/>
                  </a:schemeClr>
                </a:solidFill>
              </a:defRPr>
            </a:lvl2pPr>
            <a:lvl3pPr marL="1003280" indent="0">
              <a:buNone/>
              <a:defRPr sz="1975">
                <a:solidFill>
                  <a:schemeClr val="tx1">
                    <a:tint val="75000"/>
                  </a:schemeClr>
                </a:solidFill>
              </a:defRPr>
            </a:lvl3pPr>
            <a:lvl4pPr marL="1504920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4pPr>
            <a:lvl5pPr marL="200655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5pPr>
            <a:lvl6pPr marL="250819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6pPr>
            <a:lvl7pPr marL="300983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7pPr>
            <a:lvl8pPr marL="351147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8pPr>
            <a:lvl9pPr marL="4013119" indent="0">
              <a:buNone/>
              <a:defRPr sz="17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440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2552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4245" y="2003116"/>
            <a:ext cx="4528503" cy="47743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709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400625"/>
            <a:ext cx="9190196" cy="14544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941" y="1844609"/>
            <a:ext cx="4507691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941" y="2748624"/>
            <a:ext cx="4507691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94246" y="1844609"/>
            <a:ext cx="4529890" cy="904015"/>
          </a:xfrm>
        </p:spPr>
        <p:txBody>
          <a:bodyPr anchor="b"/>
          <a:lstStyle>
            <a:lvl1pPr marL="0" indent="0">
              <a:buNone/>
              <a:defRPr sz="2633" b="1"/>
            </a:lvl1pPr>
            <a:lvl2pPr marL="501640" indent="0">
              <a:buNone/>
              <a:defRPr sz="2194" b="1"/>
            </a:lvl2pPr>
            <a:lvl3pPr marL="1003280" indent="0">
              <a:buNone/>
              <a:defRPr sz="1975" b="1"/>
            </a:lvl3pPr>
            <a:lvl4pPr marL="1504920" indent="0">
              <a:buNone/>
              <a:defRPr sz="1756" b="1"/>
            </a:lvl4pPr>
            <a:lvl5pPr marL="2006559" indent="0">
              <a:buNone/>
              <a:defRPr sz="1756" b="1"/>
            </a:lvl5pPr>
            <a:lvl6pPr marL="2508199" indent="0">
              <a:buNone/>
              <a:defRPr sz="1756" b="1"/>
            </a:lvl6pPr>
            <a:lvl7pPr marL="3009839" indent="0">
              <a:buNone/>
              <a:defRPr sz="1756" b="1"/>
            </a:lvl7pPr>
            <a:lvl8pPr marL="3511479" indent="0">
              <a:buNone/>
              <a:defRPr sz="1756" b="1"/>
            </a:lvl8pPr>
            <a:lvl9pPr marL="4013119" indent="0">
              <a:buNone/>
              <a:defRPr sz="1756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94246" y="2748624"/>
            <a:ext cx="4529890" cy="40428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809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9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678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2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890" y="1083426"/>
            <a:ext cx="5394246" cy="5347450"/>
          </a:xfrm>
        </p:spPr>
        <p:txBody>
          <a:bodyPr/>
          <a:lstStyle>
            <a:lvl1pPr>
              <a:defRPr sz="3511"/>
            </a:lvl1pPr>
            <a:lvl2pPr>
              <a:defRPr sz="3072"/>
            </a:lvl2pPr>
            <a:lvl3pPr>
              <a:defRPr sz="2633"/>
            </a:lvl3pPr>
            <a:lvl4pPr>
              <a:defRPr sz="2194"/>
            </a:lvl4pPr>
            <a:lvl5pPr>
              <a:defRPr sz="2194"/>
            </a:lvl5pPr>
            <a:lvl6pPr>
              <a:defRPr sz="2194"/>
            </a:lvl6pPr>
            <a:lvl7pPr>
              <a:defRPr sz="2194"/>
            </a:lvl7pPr>
            <a:lvl8pPr>
              <a:defRPr sz="2194"/>
            </a:lvl8pPr>
            <a:lvl9pPr>
              <a:defRPr sz="219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2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07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940" y="501650"/>
            <a:ext cx="3436612" cy="1755775"/>
          </a:xfrm>
        </p:spPr>
        <p:txBody>
          <a:bodyPr anchor="b"/>
          <a:lstStyle>
            <a:lvl1pPr>
              <a:defRPr sz="351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29890" y="1083426"/>
            <a:ext cx="5394246" cy="5347450"/>
          </a:xfrm>
        </p:spPr>
        <p:txBody>
          <a:bodyPr anchor="t"/>
          <a:lstStyle>
            <a:lvl1pPr marL="0" indent="0">
              <a:buNone/>
              <a:defRPr sz="3511"/>
            </a:lvl1pPr>
            <a:lvl2pPr marL="501640" indent="0">
              <a:buNone/>
              <a:defRPr sz="3072"/>
            </a:lvl2pPr>
            <a:lvl3pPr marL="1003280" indent="0">
              <a:buNone/>
              <a:defRPr sz="2633"/>
            </a:lvl3pPr>
            <a:lvl4pPr marL="1504920" indent="0">
              <a:buNone/>
              <a:defRPr sz="2194"/>
            </a:lvl4pPr>
            <a:lvl5pPr marL="2006559" indent="0">
              <a:buNone/>
              <a:defRPr sz="2194"/>
            </a:lvl5pPr>
            <a:lvl6pPr marL="2508199" indent="0">
              <a:buNone/>
              <a:defRPr sz="2194"/>
            </a:lvl6pPr>
            <a:lvl7pPr marL="3009839" indent="0">
              <a:buNone/>
              <a:defRPr sz="2194"/>
            </a:lvl7pPr>
            <a:lvl8pPr marL="3511479" indent="0">
              <a:buNone/>
              <a:defRPr sz="2194"/>
            </a:lvl8pPr>
            <a:lvl9pPr marL="4013119" indent="0">
              <a:buNone/>
              <a:defRPr sz="2194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3940" y="2257425"/>
            <a:ext cx="3436612" cy="4182159"/>
          </a:xfrm>
        </p:spPr>
        <p:txBody>
          <a:bodyPr/>
          <a:lstStyle>
            <a:lvl1pPr marL="0" indent="0">
              <a:buNone/>
              <a:defRPr sz="1756"/>
            </a:lvl1pPr>
            <a:lvl2pPr marL="501640" indent="0">
              <a:buNone/>
              <a:defRPr sz="1536"/>
            </a:lvl2pPr>
            <a:lvl3pPr marL="1003280" indent="0">
              <a:buNone/>
              <a:defRPr sz="1317"/>
            </a:lvl3pPr>
            <a:lvl4pPr marL="1504920" indent="0">
              <a:buNone/>
              <a:defRPr sz="1097"/>
            </a:lvl4pPr>
            <a:lvl5pPr marL="2006559" indent="0">
              <a:buNone/>
              <a:defRPr sz="1097"/>
            </a:lvl5pPr>
            <a:lvl6pPr marL="2508199" indent="0">
              <a:buNone/>
              <a:defRPr sz="1097"/>
            </a:lvl6pPr>
            <a:lvl7pPr marL="3009839" indent="0">
              <a:buNone/>
              <a:defRPr sz="1097"/>
            </a:lvl7pPr>
            <a:lvl8pPr marL="3511479" indent="0">
              <a:buNone/>
              <a:defRPr sz="1097"/>
            </a:lvl8pPr>
            <a:lvl9pPr marL="4013119" indent="0">
              <a:buNone/>
              <a:defRPr sz="109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517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178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5200" y="400623"/>
            <a:ext cx="2297549" cy="637687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2552" y="400623"/>
            <a:ext cx="6759456" cy="637687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88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2552" y="400625"/>
            <a:ext cx="9190196" cy="1454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2552" y="2003116"/>
            <a:ext cx="9190196" cy="4774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2552" y="6974330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B11EF-88CD-49C5-B5AA-228296FFE8A6}" type="datetimeFigureOut">
              <a:rPr lang="ru-RU" smtClean="0"/>
              <a:t>пн 22.03.21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29568" y="6974330"/>
            <a:ext cx="3596164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5305" y="6974330"/>
            <a:ext cx="2397443" cy="4006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1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DBFF7-70A3-469C-8369-93518A7B98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62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3280" rtl="0" eaLnBrk="1" latinLnBrk="0" hangingPunct="1">
        <a:lnSpc>
          <a:spcPct val="90000"/>
        </a:lnSpc>
        <a:spcBef>
          <a:spcPct val="0"/>
        </a:spcBef>
        <a:buNone/>
        <a:defRPr sz="48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0820" indent="-250820" algn="l" defTabSz="1003280" rtl="0" eaLnBrk="1" latinLnBrk="0" hangingPunct="1">
        <a:lnSpc>
          <a:spcPct val="90000"/>
        </a:lnSpc>
        <a:spcBef>
          <a:spcPts val="1097"/>
        </a:spcBef>
        <a:buFont typeface="Arial" panose="020B0604020202020204" pitchFamily="34" charset="0"/>
        <a:buChar char="•"/>
        <a:defRPr sz="3072" kern="1200">
          <a:solidFill>
            <a:schemeClr val="tx1"/>
          </a:solidFill>
          <a:latin typeface="+mn-lt"/>
          <a:ea typeface="+mn-ea"/>
          <a:cs typeface="+mn-cs"/>
        </a:defRPr>
      </a:lvl1pPr>
      <a:lvl2pPr marL="75246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633" kern="1200">
          <a:solidFill>
            <a:schemeClr val="tx1"/>
          </a:solidFill>
          <a:latin typeface="+mn-lt"/>
          <a:ea typeface="+mn-ea"/>
          <a:cs typeface="+mn-cs"/>
        </a:defRPr>
      </a:lvl2pPr>
      <a:lvl3pPr marL="1254100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2194" kern="1200">
          <a:solidFill>
            <a:schemeClr val="tx1"/>
          </a:solidFill>
          <a:latin typeface="+mn-lt"/>
          <a:ea typeface="+mn-ea"/>
          <a:cs typeface="+mn-cs"/>
        </a:defRPr>
      </a:lvl3pPr>
      <a:lvl4pPr marL="17557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25737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75901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26065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76229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263939" indent="-250820" algn="l" defTabSz="1003280" rtl="0" eaLnBrk="1" latinLnBrk="0" hangingPunct="1">
        <a:lnSpc>
          <a:spcPct val="90000"/>
        </a:lnSpc>
        <a:spcBef>
          <a:spcPts val="549"/>
        </a:spcBef>
        <a:buFont typeface="Arial" panose="020B0604020202020204" pitchFamily="34" charset="0"/>
        <a:buChar char="•"/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1pPr>
      <a:lvl2pPr marL="50164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2pPr>
      <a:lvl3pPr marL="100328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3pPr>
      <a:lvl4pPr marL="1504920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4pPr>
      <a:lvl5pPr marL="200655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5pPr>
      <a:lvl6pPr marL="250819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6pPr>
      <a:lvl7pPr marL="300983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7pPr>
      <a:lvl8pPr marL="351147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8pPr>
      <a:lvl9pPr marL="4013119" algn="l" defTabSz="1003280" rtl="0" eaLnBrk="1" latinLnBrk="0" hangingPunct="1">
        <a:defRPr sz="197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pn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pn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kazka.in/category/fairytails/oksana-shamray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0.png"/><Relationship Id="rId7" Type="http://schemas.openxmlformats.org/officeDocument/2006/relationships/image" Target="../media/image13.jpeg"/><Relationship Id="rId12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27.jpeg"/><Relationship Id="rId5" Type="http://schemas.openxmlformats.org/officeDocument/2006/relationships/image" Target="../media/image11.jpe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5.png"/><Relationship Id="rId9" Type="http://schemas.openxmlformats.org/officeDocument/2006/relationships/image" Target="../media/image25.png"/><Relationship Id="rId1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565" y="3221448"/>
            <a:ext cx="3165620" cy="31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64027" y="2954631"/>
            <a:ext cx="3327853" cy="4469168"/>
          </a:xfrm>
          <a:prstGeom prst="rect">
            <a:avLst/>
          </a:prstGeom>
        </p:spPr>
      </p:pic>
      <p:pic>
        <p:nvPicPr>
          <p:cNvPr id="20" name="Picture 14" descr="Виктор – Тихо падает снег ~ Плэйкасты ~ Beesona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00" y="29827"/>
            <a:ext cx="5290457" cy="205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Виктор – Тихо падает снег ~ Плэйкасты ~ Beesona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843" y="0"/>
            <a:ext cx="5290457" cy="205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296562" y="1311183"/>
            <a:ext cx="9922475" cy="2026508"/>
          </a:xfrm>
          <a:prstGeom prst="horizontalScroll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Робота з деформованим </a:t>
            </a:r>
            <a:r>
              <a:rPr lang="uk-UA" sz="32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текстом.Дискусія</a:t>
            </a:r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як зіставлення різних поглядів на проблему. Створення письмового </a:t>
            </a:r>
            <a:r>
              <a:rPr lang="uk-UA" sz="32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повідомлення.Редагування</a:t>
            </a:r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тексту.</a:t>
            </a:r>
            <a:endParaRPr lang="ru-RU" sz="32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3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8410"/>
            <a:ext cx="3165620" cy="31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80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565" y="3221448"/>
            <a:ext cx="3165620" cy="31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670" y="2620193"/>
            <a:ext cx="3484452" cy="4904557"/>
          </a:xfrm>
          <a:prstGeom prst="rect">
            <a:avLst/>
          </a:prstGeom>
        </p:spPr>
      </p:pic>
      <p:pic>
        <p:nvPicPr>
          <p:cNvPr id="20" name="Picture 14" descr="Виктор – Тихо падает снег ~ Плэйкасты ~ Beesona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00" y="29827"/>
            <a:ext cx="5290457" cy="205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4" descr="Виктор – Тихо падает снег ~ Плэйкасты ~ Beesona.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843" y="0"/>
            <a:ext cx="5290457" cy="205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448019" y="296562"/>
            <a:ext cx="10104651" cy="3818238"/>
          </a:xfrm>
          <a:prstGeom prst="horizontalScroll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Очікувані результати:</a:t>
            </a:r>
          </a:p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-учень записує свою думку як предмет висловлювання;</a:t>
            </a:r>
          </a:p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</a:t>
            </a:r>
            <a:r>
              <a:rPr lang="uk-UA" sz="3200" dirty="0" err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експерементує</a:t>
            </a:r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з власним текстом;</a:t>
            </a:r>
          </a:p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-будує речення;</a:t>
            </a:r>
          </a:p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-записує тест ;</a:t>
            </a:r>
          </a:p>
          <a:p>
            <a:r>
              <a:rPr lang="uk-UA" sz="3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-удосконалює письмовий текст.</a:t>
            </a:r>
            <a:endParaRPr lang="ru-RU" sz="32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3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8410"/>
            <a:ext cx="3165620" cy="316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405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741" y="3255922"/>
            <a:ext cx="934726" cy="1092293"/>
          </a:xfrm>
          <a:prstGeom prst="rect">
            <a:avLst/>
          </a:prstGeom>
        </p:spPr>
      </p:pic>
      <p:pic>
        <p:nvPicPr>
          <p:cNvPr id="12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25" y="3232288"/>
            <a:ext cx="10681925" cy="431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346581" y="1581337"/>
            <a:ext cx="7274989" cy="1200329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600" b="1" dirty="0" smtClean="0">
                <a:ln/>
                <a:latin typeface="Propisi" panose="02000508030000020003" pitchFamily="2" charset="0"/>
              </a:rPr>
              <a:t>М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м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ма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мо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му ми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ме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ам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ом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ум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им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err="1" smtClean="0">
                <a:ln/>
                <a:latin typeface="Propisi" panose="02000508030000020003" pitchFamily="2" charset="0"/>
              </a:rPr>
              <a:t>ем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 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Святий </a:t>
            </a:r>
            <a:r>
              <a:rPr lang="uk-UA" sz="3600" b="1" dirty="0" smtClean="0">
                <a:ln/>
                <a:latin typeface="Propisi" panose="02000508030000020003" pitchFamily="2" charset="0"/>
              </a:rPr>
              <a:t>Миколай</a:t>
            </a:r>
            <a:endParaRPr lang="ru-RU" sz="3600" b="1" cap="none" spc="0" dirty="0">
              <a:ln/>
              <a:effectLst/>
              <a:latin typeface="Propisi" panose="02000508030000020003" pitchFamily="2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311" y="2772101"/>
            <a:ext cx="934726" cy="109229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803" y="4152410"/>
            <a:ext cx="934726" cy="109229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428" y="3708286"/>
            <a:ext cx="776486" cy="907378"/>
          </a:xfrm>
          <a:prstGeom prst="rect">
            <a:avLst/>
          </a:prstGeom>
        </p:spPr>
      </p:pic>
      <p:pic>
        <p:nvPicPr>
          <p:cNvPr id="17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848" y="2801153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305" y="2979190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57" y="1746674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581" y="1251686"/>
            <a:ext cx="361180" cy="37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790" y="834716"/>
            <a:ext cx="361180" cy="37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895" y="1024376"/>
            <a:ext cx="361180" cy="37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21570" y="1386208"/>
            <a:ext cx="443496" cy="465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118" y="6285954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963" y="4614121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Snowflakes Png - Blue Snowflake Png Clipart, Transparent Png - kind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008" y="5745029"/>
            <a:ext cx="645685" cy="6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2493904" y="55999"/>
            <a:ext cx="585128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Каліграфічна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хвилинка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7" name="Picture 2" descr="Йде у гості Миколай - 21 Грудня 2017 - Полтавська ЗШ №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24" y="2801153"/>
            <a:ext cx="3086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208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ти зимой PNG, векторы, PSD и пнг для бесплатной загрузки | Png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55301" cy="68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52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rgbClr val="CAFBFA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99" y="3528355"/>
            <a:ext cx="1850232" cy="185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126" y="3062712"/>
            <a:ext cx="1853345" cy="1853345"/>
          </a:xfrm>
          <a:prstGeom prst="rect">
            <a:avLst/>
          </a:prstGeom>
        </p:spPr>
      </p:pic>
      <p:pic>
        <p:nvPicPr>
          <p:cNvPr id="27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3"/>
          <a:stretch/>
        </p:blipFill>
        <p:spPr bwMode="auto">
          <a:xfrm>
            <a:off x="6954411" y="4491283"/>
            <a:ext cx="3700561" cy="31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47"/>
          <a:stretch/>
        </p:blipFill>
        <p:spPr bwMode="auto">
          <a:xfrm>
            <a:off x="1" y="2947271"/>
            <a:ext cx="10654972" cy="47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9" y="2843511"/>
            <a:ext cx="1647771" cy="164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99" y="868504"/>
            <a:ext cx="616648" cy="61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668" y="1208355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668" y="2389964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25" y="1106187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367" y="2666319"/>
            <a:ext cx="660419" cy="66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5122827" y="55999"/>
            <a:ext cx="5934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7067875" y="5314846"/>
            <a:ext cx="1022859" cy="5063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489" y="2906048"/>
            <a:ext cx="622307" cy="62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400" y="1537032"/>
            <a:ext cx="3273852" cy="357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89" y="3890998"/>
            <a:ext cx="3412507" cy="373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0160" y="1386711"/>
            <a:ext cx="3538624" cy="365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27066" y="3568346"/>
            <a:ext cx="3630689" cy="399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4893" y="4086043"/>
            <a:ext cx="3538624" cy="365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344268" y="1533039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8082940" y="1395693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2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5816107" y="3571168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3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899940" y="3930057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9204126" y="4120904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5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385242" y="4086043"/>
            <a:ext cx="11721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мороз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4961936" y="6469373"/>
            <a:ext cx="13006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ялинка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8190770" y="6714722"/>
            <a:ext cx="17331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морозець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6967002" y="3977668"/>
            <a:ext cx="17684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морозний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1150435" y="6551557"/>
            <a:ext cx="9268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лижі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229099" y="55999"/>
            <a:ext cx="86869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Запиши </a:t>
            </a:r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номери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сніговиків-родичів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2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9" y="2266797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Овал 62"/>
          <p:cNvSpPr/>
          <p:nvPr/>
        </p:nvSpPr>
        <p:spPr>
          <a:xfrm>
            <a:off x="9588785" y="857011"/>
            <a:ext cx="621324" cy="68002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9553637" y="1604746"/>
            <a:ext cx="656472" cy="692489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9553637" y="2436805"/>
            <a:ext cx="656472" cy="692489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5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rgbClr val="CAFBFA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99" y="3528355"/>
            <a:ext cx="1850232" cy="185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126" y="3062712"/>
            <a:ext cx="1853345" cy="1853345"/>
          </a:xfrm>
          <a:prstGeom prst="rect">
            <a:avLst/>
          </a:prstGeom>
        </p:spPr>
      </p:pic>
      <p:pic>
        <p:nvPicPr>
          <p:cNvPr id="27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3"/>
          <a:stretch/>
        </p:blipFill>
        <p:spPr bwMode="auto">
          <a:xfrm>
            <a:off x="6954411" y="4491283"/>
            <a:ext cx="3700561" cy="31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47"/>
          <a:stretch/>
        </p:blipFill>
        <p:spPr bwMode="auto">
          <a:xfrm>
            <a:off x="1" y="2947271"/>
            <a:ext cx="10654972" cy="47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9" y="2843511"/>
            <a:ext cx="1647771" cy="164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99" y="868504"/>
            <a:ext cx="616648" cy="61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668" y="1208355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668" y="2389964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25" y="1106187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367" y="2666319"/>
            <a:ext cx="660419" cy="66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5122827" y="55999"/>
            <a:ext cx="5934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7067875" y="5314846"/>
            <a:ext cx="1022859" cy="5063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489" y="2906048"/>
            <a:ext cx="622307" cy="62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400" y="1537032"/>
            <a:ext cx="3273852" cy="357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89" y="3890998"/>
            <a:ext cx="3412507" cy="373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0160" y="1386711"/>
            <a:ext cx="3538624" cy="365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27066" y="3568346"/>
            <a:ext cx="3630689" cy="399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снеговик,трубы,png | Рождественское художественное оформление,  Рождественские картинки, Снеговик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24893" y="4086043"/>
            <a:ext cx="3538624" cy="365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344268" y="1533039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8082940" y="1395693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2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5816107" y="3571168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3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899940" y="3930057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9204126" y="4120904"/>
            <a:ext cx="502991" cy="44688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tx1"/>
                </a:solidFill>
                <a:latin typeface="Arial Black" panose="020B0A04020102020204" pitchFamily="34" charset="0"/>
              </a:rPr>
              <a:t>5</a:t>
            </a:r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168259" y="4086043"/>
            <a:ext cx="16060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бурулька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4705240" y="6453112"/>
            <a:ext cx="18712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подарунок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8408974" y="6714722"/>
            <a:ext cx="14904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хоровод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469543" y="3977668"/>
            <a:ext cx="7633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дар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801816" y="6551557"/>
            <a:ext cx="16240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800" b="1" dirty="0" smtClean="0">
                <a:ln/>
                <a:solidFill>
                  <a:srgbClr val="0070C0"/>
                </a:solidFill>
              </a:rPr>
              <a:t>дарувати</a:t>
            </a:r>
            <a:endParaRPr lang="ru-RU" sz="2800" b="1" cap="none" spc="0" dirty="0">
              <a:ln/>
              <a:solidFill>
                <a:srgbClr val="0070C0"/>
              </a:solidFill>
              <a:effectLst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229099" y="55999"/>
            <a:ext cx="868699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Запиши </a:t>
            </a:r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номери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сніговиків-родичів</a:t>
            </a:r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2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9" y="2266797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Овал 62"/>
          <p:cNvSpPr/>
          <p:nvPr/>
        </p:nvSpPr>
        <p:spPr>
          <a:xfrm>
            <a:off x="9588785" y="857011"/>
            <a:ext cx="621324" cy="680021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9553637" y="1604746"/>
            <a:ext cx="656472" cy="692489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9553637" y="2436805"/>
            <a:ext cx="656472" cy="692489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21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7071096" y="4404578"/>
            <a:ext cx="3576919" cy="316553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6897154" y="1104058"/>
            <a:ext cx="3576919" cy="316553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203769" y="4404578"/>
            <a:ext cx="3576919" cy="316553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0" y="1045445"/>
            <a:ext cx="3576919" cy="3165538"/>
          </a:xfrm>
          <a:prstGeom prst="rect">
            <a:avLst/>
          </a:prstGeom>
        </p:spPr>
      </p:pic>
      <p:pic>
        <p:nvPicPr>
          <p:cNvPr id="19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2201287" y="1715002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424472" y="169364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2441559" y="4869650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524352" y="485801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7292095" y="1722606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9031761" y="1730212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9189741" y="4850409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7530256" y="473444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101663" y="658338"/>
            <a:ext cx="104493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Запиши парами 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антоніми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(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слова,протилежні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 за 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значенням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)   </a:t>
            </a:r>
            <a:endParaRPr lang="ru-RU" sz="36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60" b="81236"/>
          <a:stretch/>
        </p:blipFill>
        <p:spPr>
          <a:xfrm>
            <a:off x="5479412" y="44252"/>
            <a:ext cx="5175888" cy="822257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60" b="81236"/>
          <a:stretch/>
        </p:blipFill>
        <p:spPr>
          <a:xfrm>
            <a:off x="101663" y="917"/>
            <a:ext cx="5175888" cy="822257"/>
          </a:xfrm>
          <a:prstGeom prst="rect">
            <a:avLst/>
          </a:prstGeom>
        </p:spPr>
      </p:pic>
      <p:sp>
        <p:nvSpPr>
          <p:cNvPr id="28" name="Овал 27"/>
          <p:cNvSpPr/>
          <p:nvPr/>
        </p:nvSpPr>
        <p:spPr>
          <a:xfrm>
            <a:off x="4028869" y="6782342"/>
            <a:ext cx="2850596" cy="787774"/>
          </a:xfrm>
          <a:prstGeom prst="ellipse">
            <a:avLst/>
          </a:prstGeom>
          <a:solidFill>
            <a:srgbClr val="BBF9F9"/>
          </a:solidFill>
          <a:ln>
            <a:solidFill>
              <a:srgbClr val="D1F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227" y="4553772"/>
            <a:ext cx="2373692" cy="3090380"/>
          </a:xfrm>
          <a:prstGeom prst="rect">
            <a:avLst/>
          </a:prstGeom>
        </p:spPr>
      </p:pic>
      <p:pic>
        <p:nvPicPr>
          <p:cNvPr id="2052" name="Picture 4" descr="Режим работы офиса в новогодние праздники!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45" y="3913013"/>
            <a:ext cx="2923801" cy="73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Режим работы офиса в новогодние праздники!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066" y="3966418"/>
            <a:ext cx="2923801" cy="75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 rot="19653384">
            <a:off x="3855729" y="1625241"/>
            <a:ext cx="10919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день</a:t>
            </a:r>
          </a:p>
        </p:txBody>
      </p:sp>
      <p:sp>
        <p:nvSpPr>
          <p:cNvPr id="38" name="Прямоугольник 37"/>
          <p:cNvSpPr/>
          <p:nvPr/>
        </p:nvSpPr>
        <p:spPr>
          <a:xfrm rot="1985442">
            <a:off x="5483101" y="1580660"/>
            <a:ext cx="10919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небо</a:t>
            </a:r>
          </a:p>
        </p:txBody>
      </p:sp>
      <p:sp>
        <p:nvSpPr>
          <p:cNvPr id="39" name="Прямоугольник 38"/>
          <p:cNvSpPr/>
          <p:nvPr/>
        </p:nvSpPr>
        <p:spPr>
          <a:xfrm rot="19937509">
            <a:off x="3508421" y="2992850"/>
            <a:ext cx="12859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ворог</a:t>
            </a:r>
          </a:p>
        </p:txBody>
      </p:sp>
      <p:sp>
        <p:nvSpPr>
          <p:cNvPr id="40" name="Прямоугольник 39"/>
          <p:cNvSpPr/>
          <p:nvPr/>
        </p:nvSpPr>
        <p:spPr>
          <a:xfrm rot="1875140">
            <a:off x="5941535" y="2987504"/>
            <a:ext cx="8242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ніч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632829" y="2221023"/>
            <a:ext cx="10791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B050"/>
                </a:solidFill>
                <a:latin typeface="Monotype Corsiva" panose="03010101010201010101" pitchFamily="66" charset="0"/>
              </a:rPr>
              <a:t>друг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4707636" y="3279594"/>
            <a:ext cx="121219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вечір</a:t>
            </a:r>
          </a:p>
        </p:txBody>
      </p:sp>
      <p:sp>
        <p:nvSpPr>
          <p:cNvPr id="43" name="Прямоугольник 42"/>
          <p:cNvSpPr/>
          <p:nvPr/>
        </p:nvSpPr>
        <p:spPr>
          <a:xfrm rot="19809012">
            <a:off x="3727507" y="4175848"/>
            <a:ext cx="14446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A91783"/>
                </a:solidFill>
                <a:latin typeface="Monotype Corsiva" panose="03010101010201010101" pitchFamily="66" charset="0"/>
              </a:rPr>
              <a:t>земля</a:t>
            </a:r>
          </a:p>
        </p:txBody>
      </p:sp>
      <p:sp>
        <p:nvSpPr>
          <p:cNvPr id="44" name="Прямоугольник 43"/>
          <p:cNvSpPr/>
          <p:nvPr/>
        </p:nvSpPr>
        <p:spPr>
          <a:xfrm rot="1875140">
            <a:off x="5627213" y="4172864"/>
            <a:ext cx="14045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69F92F"/>
                </a:solidFill>
                <a:latin typeface="Monotype Corsiva" panose="03010101010201010101" pitchFamily="66" charset="0"/>
              </a:rPr>
              <a:t>ранок</a:t>
            </a:r>
          </a:p>
        </p:txBody>
      </p:sp>
    </p:spTree>
    <p:extLst>
      <p:ext uri="{BB962C8B-B14F-4D97-AF65-F5344CB8AC3E}">
        <p14:creationId xmlns:p14="http://schemas.microsoft.com/office/powerpoint/2010/main" val="926851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7071096" y="4404578"/>
            <a:ext cx="3576919" cy="316553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6897154" y="1104058"/>
            <a:ext cx="3576919" cy="316553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203769" y="4404578"/>
            <a:ext cx="3576919" cy="316553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7" r="59237" b="29405"/>
          <a:stretch/>
        </p:blipFill>
        <p:spPr>
          <a:xfrm flipH="1">
            <a:off x="0" y="1045445"/>
            <a:ext cx="3576919" cy="3165538"/>
          </a:xfrm>
          <a:prstGeom prst="rect">
            <a:avLst/>
          </a:prstGeom>
        </p:spPr>
      </p:pic>
      <p:pic>
        <p:nvPicPr>
          <p:cNvPr id="19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2201287" y="1715002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424472" y="169364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2441559" y="4869650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524352" y="485801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7292095" y="1722606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9031761" y="1730212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50">
            <a:off x="9189741" y="4850409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Cartoon Volleyball Drawing Illustration - Cute Cartoon Face Png ...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585">
            <a:off x="7530256" y="4734443"/>
            <a:ext cx="1074200" cy="12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101663" y="658338"/>
            <a:ext cx="104493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Запиши парами 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антоніми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(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слова,протилежні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 за </a:t>
            </a:r>
            <a:r>
              <a:rPr lang="ru-RU" sz="3600" b="1" dirty="0" err="1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значенням</a:t>
            </a:r>
            <a:r>
              <a:rPr lang="ru-RU" sz="36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)   </a:t>
            </a:r>
            <a:endParaRPr lang="ru-RU" sz="36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60" b="81236"/>
          <a:stretch/>
        </p:blipFill>
        <p:spPr>
          <a:xfrm>
            <a:off x="5479412" y="44252"/>
            <a:ext cx="5175888" cy="822257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660" b="81236"/>
          <a:stretch/>
        </p:blipFill>
        <p:spPr>
          <a:xfrm>
            <a:off x="101663" y="917"/>
            <a:ext cx="5175888" cy="822257"/>
          </a:xfrm>
          <a:prstGeom prst="rect">
            <a:avLst/>
          </a:prstGeom>
        </p:spPr>
      </p:pic>
      <p:sp>
        <p:nvSpPr>
          <p:cNvPr id="28" name="Овал 27"/>
          <p:cNvSpPr/>
          <p:nvPr/>
        </p:nvSpPr>
        <p:spPr>
          <a:xfrm>
            <a:off x="4028869" y="6782342"/>
            <a:ext cx="2850596" cy="787774"/>
          </a:xfrm>
          <a:prstGeom prst="ellipse">
            <a:avLst/>
          </a:prstGeom>
          <a:solidFill>
            <a:srgbClr val="BBF9F9"/>
          </a:solidFill>
          <a:ln>
            <a:solidFill>
              <a:srgbClr val="D1F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227" y="4553772"/>
            <a:ext cx="2373692" cy="3090380"/>
          </a:xfrm>
          <a:prstGeom prst="rect">
            <a:avLst/>
          </a:prstGeom>
        </p:spPr>
      </p:pic>
      <p:pic>
        <p:nvPicPr>
          <p:cNvPr id="2052" name="Picture 4" descr="Режим работы офиса в новогодние праздники!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45" y="3913013"/>
            <a:ext cx="2923801" cy="73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Режим работы офиса в новогодние праздники!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066" y="3966418"/>
            <a:ext cx="2923801" cy="75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 rot="19653384">
            <a:off x="3593639" y="1625241"/>
            <a:ext cx="16161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брехня</a:t>
            </a:r>
          </a:p>
        </p:txBody>
      </p:sp>
      <p:sp>
        <p:nvSpPr>
          <p:cNvPr id="38" name="Прямоугольник 37"/>
          <p:cNvSpPr/>
          <p:nvPr/>
        </p:nvSpPr>
        <p:spPr>
          <a:xfrm rot="1985442">
            <a:off x="5507146" y="1580660"/>
            <a:ext cx="10438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FF0000"/>
                </a:solidFill>
                <a:latin typeface="Monotype Corsiva" panose="03010101010201010101" pitchFamily="66" charset="0"/>
              </a:rPr>
              <a:t>мир</a:t>
            </a:r>
          </a:p>
        </p:txBody>
      </p:sp>
      <p:sp>
        <p:nvSpPr>
          <p:cNvPr id="39" name="Прямоугольник 38"/>
          <p:cNvSpPr/>
          <p:nvPr/>
        </p:nvSpPr>
        <p:spPr>
          <a:xfrm rot="19937509">
            <a:off x="3315260" y="2992850"/>
            <a:ext cx="16722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захист</a:t>
            </a:r>
          </a:p>
        </p:txBody>
      </p:sp>
      <p:sp>
        <p:nvSpPr>
          <p:cNvPr id="40" name="Прямоугольник 39"/>
          <p:cNvSpPr/>
          <p:nvPr/>
        </p:nvSpPr>
        <p:spPr>
          <a:xfrm rot="1875140">
            <a:off x="5711506" y="2987504"/>
            <a:ext cx="12843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chemeClr val="accent2">
                    <a:lumMod val="50000"/>
                  </a:schemeClr>
                </a:solidFill>
                <a:latin typeface="Monotype Corsiva" panose="03010101010201010101" pitchFamily="66" charset="0"/>
              </a:rPr>
              <a:t>війна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4372342" y="2221023"/>
            <a:ext cx="16001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B050"/>
                </a:solidFill>
                <a:latin typeface="Monotype Corsiva" panose="03010101010201010101" pitchFamily="66" charset="0"/>
              </a:rPr>
              <a:t>правда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4611455" y="3279594"/>
            <a:ext cx="14045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0070C0"/>
                </a:solidFill>
                <a:latin typeface="Monotype Corsiva" panose="03010101010201010101" pitchFamily="66" charset="0"/>
              </a:rPr>
              <a:t>напад</a:t>
            </a:r>
          </a:p>
        </p:txBody>
      </p:sp>
      <p:sp>
        <p:nvSpPr>
          <p:cNvPr id="43" name="Прямоугольник 42"/>
          <p:cNvSpPr/>
          <p:nvPr/>
        </p:nvSpPr>
        <p:spPr>
          <a:xfrm rot="19809012">
            <a:off x="3530714" y="4221489"/>
            <a:ext cx="172835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A91783"/>
                </a:solidFill>
                <a:latin typeface="Monotype Corsiva" panose="03010101010201010101" pitchFamily="66" charset="0"/>
              </a:rPr>
              <a:t>свобода</a:t>
            </a:r>
          </a:p>
        </p:txBody>
      </p:sp>
      <p:sp>
        <p:nvSpPr>
          <p:cNvPr id="44" name="Прямоугольник 43"/>
          <p:cNvSpPr/>
          <p:nvPr/>
        </p:nvSpPr>
        <p:spPr>
          <a:xfrm rot="1875140">
            <a:off x="5392372" y="4172864"/>
            <a:ext cx="187423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400" b="1" dirty="0" smtClean="0">
                <a:ln/>
                <a:solidFill>
                  <a:srgbClr val="69F92F"/>
                </a:solidFill>
                <a:latin typeface="Monotype Corsiva" panose="03010101010201010101" pitchFamily="66" charset="0"/>
              </a:rPr>
              <a:t>рабство</a:t>
            </a:r>
          </a:p>
        </p:txBody>
      </p:sp>
    </p:spTree>
    <p:extLst>
      <p:ext uri="{BB962C8B-B14F-4D97-AF65-F5344CB8AC3E}">
        <p14:creationId xmlns:p14="http://schemas.microsoft.com/office/powerpoint/2010/main" val="2914772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ти зимой PNG, векторы, PSD и пнг для бесплатной загрузки | Png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55301" cy="68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6738" y="0"/>
            <a:ext cx="1016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 smtClean="0">
                <a:ln/>
                <a:solidFill>
                  <a:srgbClr val="FF0000"/>
                </a:solidFill>
              </a:rPr>
              <a:t>Робота з деформованим текстом</a:t>
            </a:r>
            <a:endParaRPr lang="ru-RU" sz="54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0695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55300" cy="75225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26257" y="112667"/>
            <a:ext cx="51579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FF0000"/>
                </a:solidFill>
              </a:rPr>
              <a:t>Редагуй текст і </a:t>
            </a:r>
            <a:r>
              <a:rPr lang="uk-UA" sz="3200" b="1" dirty="0" err="1" smtClean="0">
                <a:ln/>
                <a:solidFill>
                  <a:srgbClr val="FF0000"/>
                </a:solidFill>
              </a:rPr>
              <a:t>запиши</a:t>
            </a:r>
            <a:r>
              <a:rPr lang="uk-UA" sz="3200" b="1" dirty="0" smtClean="0">
                <a:ln/>
                <a:solidFill>
                  <a:srgbClr val="FF0000"/>
                </a:solidFill>
              </a:rPr>
              <a:t> його</a:t>
            </a:r>
            <a:endParaRPr lang="ru-RU" sz="32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7790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58474" cy="7524750"/>
          </a:xfrm>
        </p:spPr>
      </p:pic>
      <p:sp>
        <p:nvSpPr>
          <p:cNvPr id="5" name="Прямоугольник 4"/>
          <p:cNvSpPr/>
          <p:nvPr/>
        </p:nvSpPr>
        <p:spPr>
          <a:xfrm>
            <a:off x="2526257" y="112667"/>
            <a:ext cx="51579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FF0000"/>
                </a:solidFill>
              </a:rPr>
              <a:t>Редагуй текст і </a:t>
            </a:r>
            <a:r>
              <a:rPr lang="uk-UA" sz="3200" b="1" dirty="0" err="1" smtClean="0">
                <a:ln/>
                <a:solidFill>
                  <a:srgbClr val="FF0000"/>
                </a:solidFill>
              </a:rPr>
              <a:t>запиши</a:t>
            </a:r>
            <a:r>
              <a:rPr lang="uk-UA" sz="3200" b="1" dirty="0" smtClean="0">
                <a:ln/>
                <a:solidFill>
                  <a:srgbClr val="FF0000"/>
                </a:solidFill>
              </a:rPr>
              <a:t> його</a:t>
            </a:r>
            <a:endParaRPr lang="ru-RU" sz="32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52431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ти зимой PNG, векторы, PSD и пнг для бесплатной загрузки | Png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55301" cy="68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28316" y="0"/>
            <a:ext cx="53986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 smtClean="0">
                <a:ln/>
                <a:solidFill>
                  <a:srgbClr val="FF0000"/>
                </a:solidFill>
              </a:rPr>
              <a:t>Робота з  текстом</a:t>
            </a:r>
            <a:endParaRPr lang="ru-RU" sz="54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9024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6053" y="876776"/>
            <a:ext cx="9885406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Жив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хлопчик. Звали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Петриком. Ходив Петрик до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любив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бавитись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іграшками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дивитися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мультики та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слухати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казки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Почалася</a:t>
            </a:r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холодна 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зима.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-но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випав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перший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хлопчик почав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питати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а коли до мене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прийде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Святий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Миколай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Мамо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каже</a:t>
            </a:r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Почекай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завітає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тебе!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іграшки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прибери,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Мурзику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молочка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мине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добру справу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 не хочу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 хочу зараз!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затупав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ногами Петрик.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похитала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дня,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ранок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зазирнув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віконечко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хлопчик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почав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– Ну, коли ж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прийде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вчора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час!» Так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Нічого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хлопчик,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подарунки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ось одного ранку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Петрикові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набридло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 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дому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Хлопчик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одягнувся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тепло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вийшов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надвір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Але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Де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шукати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Миколая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 fontAlgn="base"/>
            <a:endParaRPr lang="ru-RU" b="0" i="0" dirty="0">
              <a:solidFill>
                <a:srgbClr val="222222"/>
              </a:solidFill>
              <a:effectLst/>
              <a:latin typeface="Roboto Slab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66117" y="230445"/>
            <a:ext cx="53276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ru-RU" b="1" cap="all" dirty="0">
                <a:solidFill>
                  <a:srgbClr val="222222"/>
                </a:solidFill>
                <a:latin typeface="Roboto Slab"/>
              </a:rPr>
              <a:t>ЯК ПЕТРИК СВЯТОГО МИКОЛАЯ ШУКАВ</a:t>
            </a:r>
          </a:p>
          <a:p>
            <a:pPr algn="ctr" fontAlgn="base"/>
            <a:r>
              <a:rPr lang="ru-RU" b="1" cap="all" dirty="0">
                <a:solidFill>
                  <a:srgbClr val="78A024"/>
                </a:solidFill>
                <a:latin typeface="Roboto Slab"/>
                <a:hlinkClick r:id="rId2"/>
              </a:rPr>
              <a:t>ОКСАНА ШАМРАЙ</a:t>
            </a:r>
            <a:endParaRPr lang="ru-RU" b="1" i="0" dirty="0">
              <a:solidFill>
                <a:srgbClr val="78A024"/>
              </a:solidFill>
              <a:effectLst/>
              <a:latin typeface="Roboto Slab"/>
            </a:endParaRPr>
          </a:p>
        </p:txBody>
      </p:sp>
    </p:spTree>
    <p:extLst>
      <p:ext uri="{BB962C8B-B14F-4D97-AF65-F5344CB8AC3E}">
        <p14:creationId xmlns:p14="http://schemas.microsoft.com/office/powerpoint/2010/main" val="158771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2000">
              <a:srgbClr val="CAFBFA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099" y="3528355"/>
            <a:ext cx="1850232" cy="185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4126" y="3062712"/>
            <a:ext cx="1853345" cy="1853345"/>
          </a:xfrm>
          <a:prstGeom prst="rect">
            <a:avLst/>
          </a:prstGeom>
        </p:spPr>
      </p:pic>
      <p:pic>
        <p:nvPicPr>
          <p:cNvPr id="27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23"/>
          <a:stretch/>
        </p:blipFill>
        <p:spPr bwMode="auto">
          <a:xfrm>
            <a:off x="6954411" y="4491283"/>
            <a:ext cx="3700561" cy="311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ownload Three Hills Capital Partners Clip Art Freeuse - Snow PNG Image  with No Background - PNGkey.co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47"/>
          <a:stretch/>
        </p:blipFill>
        <p:spPr bwMode="auto">
          <a:xfrm>
            <a:off x="1" y="2947271"/>
            <a:ext cx="10654972" cy="47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esyaghadhia #1 Royalty Free Photos, Pictures, Images And Stock Photograph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282" y="2480796"/>
            <a:ext cx="1850232" cy="185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610" y="1459942"/>
            <a:ext cx="616648" cy="61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940" y="1862051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241" y="1953863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7584" y="1514241"/>
            <a:ext cx="579011" cy="57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Сніжинка декоративна (набір 4 одиниці) купити в Києві - ціна в каталозі  друкарні Вольф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367" y="2666319"/>
            <a:ext cx="660419" cy="66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Снеговик PNG фото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2393" y="4278483"/>
            <a:ext cx="2356526" cy="3207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5122827" y="55999"/>
            <a:ext cx="5934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 </a:t>
            </a:r>
            <a:endParaRPr lang="ru-RU" sz="48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7067875" y="5314846"/>
            <a:ext cx="1022859" cy="5063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969" y="1993597"/>
            <a:ext cx="5050503" cy="5901870"/>
          </a:xfrm>
          <a:prstGeom prst="rect">
            <a:avLst/>
          </a:prstGeom>
        </p:spPr>
      </p:pic>
      <p:pic>
        <p:nvPicPr>
          <p:cNvPr id="1028" name="Picture 4" descr="Голубая новогодняя игрушка – StickerZon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722" y="4883801"/>
            <a:ext cx="1968746" cy="196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ee Drills Cliparts Gold, Download Free Clip Art, Free Clip Art on Clipart  Library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314" y="2515824"/>
            <a:ext cx="2037329" cy="203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Yellow Christmas Ball PNG Free Download | PNG Mart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707" y="4094231"/>
            <a:ext cx="3490320" cy="3444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Transparent Blue Christmas Ball PNG Ornament Clipart | Blue christmas  ornaments, Christmas projects for kids, Christmas ornament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550" y="3372298"/>
            <a:ext cx="1720276" cy="210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ibrary of green christmas ornaments jpg freeuse library png files ▻▻▻  Clipart Art 2019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798" y="1334389"/>
            <a:ext cx="1649741" cy="211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синий елочный шар PNG на прозрачном фоне.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75" y="1374621"/>
            <a:ext cx="1594260" cy="196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Овал 44"/>
          <p:cNvSpPr/>
          <p:nvPr/>
        </p:nvSpPr>
        <p:spPr>
          <a:xfrm>
            <a:off x="6549722" y="5347431"/>
            <a:ext cx="1418793" cy="139776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9" name="Picture 4" descr="Голубая новогодняя игрушка – StickerZon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523" y="2509083"/>
            <a:ext cx="2100917" cy="210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4" descr="Голубая новогодняя игрушка – StickerZon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572" y="4738810"/>
            <a:ext cx="2143400" cy="21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Прямоугольник 34"/>
          <p:cNvSpPr/>
          <p:nvPr/>
        </p:nvSpPr>
        <p:spPr>
          <a:xfrm>
            <a:off x="642450" y="55999"/>
            <a:ext cx="9554219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Випиши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з тексту 3слова-назви </a:t>
            </a:r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предметів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3 слова-</a:t>
            </a:r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назви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ознак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 ,  3 слова-</a:t>
            </a:r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назви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4600" b="1" dirty="0" err="1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дій</a:t>
            </a:r>
            <a:r>
              <a:rPr lang="ru-RU" sz="4600" b="1" dirty="0" smtClean="0">
                <a:ln/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endParaRPr lang="ru-RU" sz="4600" b="1" cap="none" spc="0" dirty="0">
              <a:ln/>
              <a:solidFill>
                <a:srgbClr val="00206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37" name="Picture 8" descr="Yellow Christmas Ball PNG Free Download | PNG Mart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05" y="4072654"/>
            <a:ext cx="3507787" cy="346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Овал 37"/>
          <p:cNvSpPr/>
          <p:nvPr/>
        </p:nvSpPr>
        <p:spPr>
          <a:xfrm>
            <a:off x="4549622" y="5313259"/>
            <a:ext cx="1444166" cy="1410654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794124" y="1982103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465125" y="1892179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1606877" y="2968047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2569635" y="5326513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3547856" y="3931367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7453050" y="3046654"/>
            <a:ext cx="1419325" cy="1384147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8482043" y="5300006"/>
            <a:ext cx="1444166" cy="1410654"/>
          </a:xfrm>
          <a:prstGeom prst="ellipse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06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ети зимой PNG, векторы, PSD и пнг для бесплатной загрузки | Pngt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655301" cy="68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52949" y="0"/>
            <a:ext cx="454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5400" b="1" dirty="0" smtClean="0">
                <a:ln/>
                <a:solidFill>
                  <a:srgbClr val="FF0000"/>
                </a:solidFill>
              </a:rPr>
              <a:t>Пишемо листа</a:t>
            </a:r>
            <a:endParaRPr lang="ru-RU" sz="54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1871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55300" cy="7432590"/>
          </a:xfrm>
        </p:spPr>
      </p:pic>
    </p:spTree>
    <p:extLst>
      <p:ext uri="{BB962C8B-B14F-4D97-AF65-F5344CB8AC3E}">
        <p14:creationId xmlns:p14="http://schemas.microsoft.com/office/powerpoint/2010/main" val="2082205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2684</TotalTime>
  <Words>213</Words>
  <Application>Microsoft Office PowerPoint</Application>
  <PresentationFormat>Произвольный</PresentationFormat>
  <Paragraphs>69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Monotype Corsiva</vt:lpstr>
      <vt:lpstr>Propisi</vt:lpstr>
      <vt:lpstr>Roboto Slab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161</cp:revision>
  <dcterms:created xsi:type="dcterms:W3CDTF">2020-11-24T17:25:50Z</dcterms:created>
  <dcterms:modified xsi:type="dcterms:W3CDTF">2021-03-22T07:45:52Z</dcterms:modified>
</cp:coreProperties>
</file>