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i7EvfJvzIMEg9QBSe+i5Q7Ib8C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customschemas.google.com/relationships/presentationmetadata" Target="meta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>
            <a:spLocks noGrp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6"/>
          <p:cNvSpPr txBox="1">
            <a:spLocks noGrp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>
            <a:spLocks noGrp="1"/>
          </p:cNvSpPr>
          <p:nvPr>
            <p:ph type="title"/>
          </p:nvPr>
        </p:nvSpPr>
        <p:spPr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body" idx="1"/>
          </p:nvPr>
        </p:nvSpPr>
        <p:spPr>
          <a:xfrm>
            <a:off x="2693988" y="1600200"/>
            <a:ext cx="6326187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1"/>
          <p:cNvSpPr txBox="1">
            <a:spLocks noGrp="1"/>
          </p:cNvSpPr>
          <p:nvPr>
            <p:ph type="title"/>
          </p:nvPr>
        </p:nvSpPr>
        <p:spPr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body" idx="1"/>
          </p:nvPr>
        </p:nvSpPr>
        <p:spPr>
          <a:xfrm>
            <a:off x="2693988" y="1600200"/>
            <a:ext cx="30861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21"/>
          <p:cNvSpPr txBox="1">
            <a:spLocks noGrp="1"/>
          </p:cNvSpPr>
          <p:nvPr>
            <p:ph type="body" idx="2"/>
          </p:nvPr>
        </p:nvSpPr>
        <p:spPr>
          <a:xfrm>
            <a:off x="5932488" y="1600200"/>
            <a:ext cx="3087687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2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SzPts val="3200"/>
              <a:buFont typeface="Arial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>
            <a:spLocks noGrp="1"/>
          </p:cNvSpPr>
          <p:nvPr>
            <p:ph type="title"/>
          </p:nvPr>
        </p:nvSpPr>
        <p:spPr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1"/>
          </p:nvPr>
        </p:nvSpPr>
        <p:spPr>
          <a:xfrm rot="5400000">
            <a:off x="3594100" y="700088"/>
            <a:ext cx="4525963" cy="6326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 rot="5400000">
            <a:off x="5303838" y="2409826"/>
            <a:ext cx="5851525" cy="1581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body" idx="1"/>
          </p:nvPr>
        </p:nvSpPr>
        <p:spPr>
          <a:xfrm rot="5400000">
            <a:off x="2064544" y="904082"/>
            <a:ext cx="5851525" cy="459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9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9"/>
          <p:cNvSpPr/>
          <p:nvPr/>
        </p:nvSpPr>
        <p:spPr>
          <a:xfrm>
            <a:off x="136525" y="136525"/>
            <a:ext cx="8866188" cy="6581775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29"/>
          <p:cNvSpPr txBox="1">
            <a:spLocks noGrp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9"/>
          <p:cNvSpPr txBox="1">
            <a:spLocks noGrp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2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03" name="Google Shape;103;p3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3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3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1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31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403701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9pPr>
          </a:lstStyle>
          <a:p>
            <a:endParaRPr/>
          </a:p>
        </p:txBody>
      </p:sp>
      <p:sp>
        <p:nvSpPr>
          <p:cNvPr id="109" name="Google Shape;109;p31"/>
          <p:cNvSpPr txBox="1">
            <a:spLocks noGrp="1"/>
          </p:cNvSpPr>
          <p:nvPr>
            <p:ph type="body" idx="2"/>
          </p:nvPr>
        </p:nvSpPr>
        <p:spPr>
          <a:xfrm>
            <a:off x="4645025" y="1600200"/>
            <a:ext cx="4037013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9pPr>
          </a:lstStyle>
          <a:p>
            <a:endParaRPr/>
          </a:p>
        </p:txBody>
      </p:sp>
      <p:sp>
        <p:nvSpPr>
          <p:cNvPr id="110" name="Google Shape;110;p3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3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3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3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3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9pPr>
          </a:lstStyle>
          <a:p>
            <a:endParaRPr/>
          </a:p>
        </p:txBody>
      </p:sp>
      <p:sp>
        <p:nvSpPr>
          <p:cNvPr id="117" name="Google Shape;117;p3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3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9pPr>
          </a:lstStyle>
          <a:p>
            <a:endParaRPr/>
          </a:p>
        </p:txBody>
      </p:sp>
      <p:sp>
        <p:nvSpPr>
          <p:cNvPr id="119" name="Google Shape;119;p3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3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3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3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3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SzPts val="3200"/>
              <a:buFont typeface="Arial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9pPr>
          </a:lstStyle>
          <a:p>
            <a:endParaRPr/>
          </a:p>
        </p:txBody>
      </p:sp>
      <p:sp>
        <p:nvSpPr>
          <p:cNvPr id="134" name="Google Shape;134;p3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135" name="Google Shape;135;p3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3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3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41" name="Google Shape;141;p3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142" name="Google Shape;142;p3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3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3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7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37"/>
          <p:cNvSpPr txBox="1">
            <a:spLocks noGrp="1"/>
          </p:cNvSpPr>
          <p:nvPr>
            <p:ph type="body" idx="1"/>
          </p:nvPr>
        </p:nvSpPr>
        <p:spPr>
          <a:xfrm rot="5400000">
            <a:off x="2305844" y="-250031"/>
            <a:ext cx="4525963" cy="8226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3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3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8"/>
          <p:cNvSpPr txBox="1">
            <a:spLocks noGrp="1"/>
          </p:cNvSpPr>
          <p:nvPr>
            <p:ph type="title"/>
          </p:nvPr>
        </p:nvSpPr>
        <p:spPr>
          <a:xfrm rot="5400000">
            <a:off x="4728369" y="2172494"/>
            <a:ext cx="5851525" cy="2055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38"/>
          <p:cNvSpPr txBox="1">
            <a:spLocks noGrp="1"/>
          </p:cNvSpPr>
          <p:nvPr>
            <p:ph type="body" idx="1"/>
          </p:nvPr>
        </p:nvSpPr>
        <p:spPr>
          <a:xfrm rot="5400000">
            <a:off x="538956" y="191295"/>
            <a:ext cx="5851525" cy="6018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4" name="Google Shape;154;p3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3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2693988" y="1600200"/>
            <a:ext cx="6326187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/>
          <p:nvPr/>
        </p:nvSpPr>
        <p:spPr>
          <a:xfrm>
            <a:off x="136525" y="136525"/>
            <a:ext cx="8866188" cy="6581775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8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"/>
          <p:cNvSpPr txBox="1">
            <a:spLocks noGrp="1"/>
          </p:cNvSpPr>
          <p:nvPr>
            <p:ph type="ctrTitle"/>
          </p:nvPr>
        </p:nvSpPr>
        <p:spPr>
          <a:xfrm>
            <a:off x="1169715" y="1657352"/>
            <a:ext cx="7200800" cy="14954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 dirty="0">
                <a:solidFill>
                  <a:srgbClr val="FF0000"/>
                </a:solidFill>
              </a:rPr>
              <a:t>РИТОРИЧНІ ФІГУРИ</a:t>
            </a:r>
            <a:endParaRPr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67470" y="1160562"/>
            <a:ext cx="6907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Урок </a:t>
            </a:r>
            <a:r>
              <a:rPr lang="ru-RU" sz="3600" b="1" dirty="0" err="1" smtClean="0">
                <a:solidFill>
                  <a:srgbClr val="00B050"/>
                </a:solidFill>
              </a:rPr>
              <a:t>мовленнєвого</a:t>
            </a:r>
            <a:r>
              <a:rPr lang="ru-RU" sz="3600" b="1" dirty="0" smtClean="0">
                <a:solidFill>
                  <a:srgbClr val="00B050"/>
                </a:solidFill>
              </a:rPr>
              <a:t> </a:t>
            </a:r>
            <a:r>
              <a:rPr lang="ru-RU" sz="3600" b="1" dirty="0" err="1" smtClean="0">
                <a:solidFill>
                  <a:srgbClr val="00B050"/>
                </a:solidFill>
              </a:rPr>
              <a:t>розвитку</a:t>
            </a:r>
            <a:endParaRPr lang="ru-RU" sz="3600" b="1" dirty="0">
              <a:solidFill>
                <a:srgbClr val="00B050"/>
              </a:solidFill>
            </a:endParaRPr>
          </a:p>
        </p:txBody>
      </p:sp>
      <p:pic>
        <p:nvPicPr>
          <p:cNvPr id="28676" name="Picture 4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54320" t="4056" r="7047" b="2388"/>
          <a:stretch>
            <a:fillRect/>
          </a:stretch>
        </p:blipFill>
        <p:spPr bwMode="auto">
          <a:xfrm>
            <a:off x="3756539" y="3838575"/>
            <a:ext cx="1929886" cy="26289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"/>
          <p:cNvSpPr txBox="1">
            <a:spLocks noGrp="1"/>
          </p:cNvSpPr>
          <p:nvPr>
            <p:ph type="title"/>
          </p:nvPr>
        </p:nvSpPr>
        <p:spPr>
          <a:xfrm>
            <a:off x="323528" y="274638"/>
            <a:ext cx="869664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>
                <a:solidFill>
                  <a:srgbClr val="C00000"/>
                </a:solidFill>
              </a:rPr>
              <a:t>Риторичні фігури – </a:t>
            </a:r>
            <a:r>
              <a:rPr lang="ru-RU" sz="4400" b="1">
                <a:solidFill>
                  <a:srgbClr val="002060"/>
                </a:solidFill>
              </a:rPr>
              <a:t>це 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167" name="Google Shape;167;p2"/>
          <p:cNvSpPr txBox="1">
            <a:spLocks noGrp="1"/>
          </p:cNvSpPr>
          <p:nvPr>
            <p:ph type="body" idx="1"/>
          </p:nvPr>
        </p:nvSpPr>
        <p:spPr>
          <a:xfrm>
            <a:off x="323529" y="1680989"/>
            <a:ext cx="8424936" cy="3921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sz="4000" b="1" dirty="0" err="1" smtClean="0">
                <a:solidFill>
                  <a:srgbClr val="002060"/>
                </a:solidFill>
              </a:rPr>
              <a:t>своєрідна</a:t>
            </a:r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синтаксична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побудова</a:t>
            </a:r>
            <a:r>
              <a:rPr lang="ru-RU" sz="4000" b="1" dirty="0">
                <a:solidFill>
                  <a:srgbClr val="002060"/>
                </a:solidFill>
              </a:rPr>
              <a:t> фраз для </a:t>
            </a:r>
            <a:r>
              <a:rPr lang="ru-RU" sz="4000" b="1" dirty="0" err="1">
                <a:solidFill>
                  <a:srgbClr val="002060"/>
                </a:solidFill>
              </a:rPr>
              <a:t>посилення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виразності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й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емоційності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мови</a:t>
            </a:r>
            <a:r>
              <a:rPr lang="ru-RU" sz="4000" b="1" dirty="0">
                <a:solidFill>
                  <a:srgbClr val="002060"/>
                </a:solidFill>
              </a:rPr>
              <a:t> та </a:t>
            </a:r>
            <a:r>
              <a:rPr lang="ru-RU" sz="4000" b="1" dirty="0" err="1">
                <a:solidFill>
                  <a:srgbClr val="002060"/>
                </a:solidFill>
              </a:rPr>
              <a:t>уникнення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одноманітності</a:t>
            </a:r>
            <a:r>
              <a:rPr lang="ru-RU" sz="4000" b="1" dirty="0">
                <a:solidFill>
                  <a:srgbClr val="002060"/>
                </a:solidFill>
              </a:rPr>
              <a:t>.</a:t>
            </a:r>
            <a:endParaRPr b="1" dirty="0">
              <a:solidFill>
                <a:srgbClr val="002060"/>
              </a:solidFill>
            </a:endParaRPr>
          </a:p>
        </p:txBody>
      </p:sp>
      <p:pic>
        <p:nvPicPr>
          <p:cNvPr id="26628" name="Picture 4" descr="Засоби мовного вираження промови. Практична риторика | Тест на 18 запитань.  Українська мова"/>
          <p:cNvPicPr>
            <a:picLocks noChangeAspect="1" noChangeArrowheads="1"/>
          </p:cNvPicPr>
          <p:nvPr/>
        </p:nvPicPr>
        <p:blipFill>
          <a:blip r:embed="rId3"/>
          <a:srcRect l="70628" t="64273" r="1564"/>
          <a:stretch>
            <a:fillRect/>
          </a:stretch>
        </p:blipFill>
        <p:spPr bwMode="auto">
          <a:xfrm>
            <a:off x="3181348" y="4552950"/>
            <a:ext cx="2863897" cy="193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>
                <a:solidFill>
                  <a:srgbClr val="C00000"/>
                </a:solidFill>
              </a:rPr>
              <a:t>До риторичних фігур відносять:</a:t>
            </a:r>
            <a:endParaRPr/>
          </a:p>
        </p:txBody>
      </p:sp>
      <p:sp>
        <p:nvSpPr>
          <p:cNvPr id="173" name="Google Shape;173;p3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4400"/>
              <a:buFont typeface="Arial"/>
              <a:buAutoNum type="arabicPeriod"/>
            </a:pPr>
            <a:r>
              <a:rPr lang="ru-RU" sz="4400" b="1">
                <a:solidFill>
                  <a:srgbClr val="7030A0"/>
                </a:solidFill>
              </a:rPr>
              <a:t>Риторичне запитання</a:t>
            </a:r>
            <a:endParaRPr/>
          </a:p>
          <a:p>
            <a:pPr marL="457200" lvl="0" indent="-457200" algn="l" rtl="0">
              <a:spcBef>
                <a:spcPts val="880"/>
              </a:spcBef>
              <a:spcAft>
                <a:spcPts val="0"/>
              </a:spcAft>
              <a:buSzPts val="4400"/>
              <a:buFont typeface="Arial"/>
              <a:buAutoNum type="arabicPeriod"/>
            </a:pPr>
            <a:r>
              <a:rPr lang="ru-RU" sz="4400" b="1">
                <a:solidFill>
                  <a:srgbClr val="7030A0"/>
                </a:solidFill>
              </a:rPr>
              <a:t>Риторичне звертання</a:t>
            </a:r>
            <a:endParaRPr/>
          </a:p>
          <a:p>
            <a:pPr marL="457200" lvl="0" indent="-457200" algn="l" rtl="0">
              <a:spcBef>
                <a:spcPts val="880"/>
              </a:spcBef>
              <a:spcAft>
                <a:spcPts val="0"/>
              </a:spcAft>
              <a:buSzPts val="4400"/>
              <a:buFont typeface="Arial"/>
              <a:buAutoNum type="arabicPeriod"/>
            </a:pPr>
            <a:r>
              <a:rPr lang="ru-RU" sz="4400" b="1">
                <a:solidFill>
                  <a:srgbClr val="7030A0"/>
                </a:solidFill>
              </a:rPr>
              <a:t>Антитезу</a:t>
            </a:r>
            <a:endParaRPr/>
          </a:p>
          <a:p>
            <a:pPr marL="457200" lvl="0" indent="-457200" algn="l" rtl="0">
              <a:spcBef>
                <a:spcPts val="880"/>
              </a:spcBef>
              <a:spcAft>
                <a:spcPts val="0"/>
              </a:spcAft>
              <a:buSzPts val="4400"/>
              <a:buFont typeface="Arial"/>
              <a:buAutoNum type="arabicPeriod"/>
            </a:pPr>
            <a:r>
              <a:rPr lang="ru-RU" sz="4400" b="1">
                <a:solidFill>
                  <a:srgbClr val="7030A0"/>
                </a:solidFill>
              </a:rPr>
              <a:t>Градацію</a:t>
            </a:r>
            <a:endParaRPr/>
          </a:p>
          <a:p>
            <a:pPr marL="457200" lvl="0" indent="-457200" algn="l" rtl="0">
              <a:spcBef>
                <a:spcPts val="880"/>
              </a:spcBef>
              <a:spcAft>
                <a:spcPts val="0"/>
              </a:spcAft>
              <a:buSzPts val="4400"/>
              <a:buFont typeface="Arial"/>
              <a:buAutoNum type="arabicPeriod"/>
            </a:pPr>
            <a:r>
              <a:rPr lang="ru-RU" sz="4400" b="1">
                <a:solidFill>
                  <a:srgbClr val="7030A0"/>
                </a:solidFill>
              </a:rPr>
              <a:t>Повторення </a:t>
            </a:r>
            <a:endParaRPr/>
          </a:p>
        </p:txBody>
      </p:sp>
      <p:pic>
        <p:nvPicPr>
          <p:cNvPr id="24578" name="Picture 2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1944" t="24846" r="48160" b="6636"/>
          <a:stretch>
            <a:fillRect/>
          </a:stretch>
        </p:blipFill>
        <p:spPr bwMode="auto">
          <a:xfrm>
            <a:off x="4629150" y="3500626"/>
            <a:ext cx="3705225" cy="2862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Книга Без Фона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4"/>
          <a:srcRect l="14824" t="8307" r="16426" b="8946"/>
          <a:stretch>
            <a:fillRect/>
          </a:stretch>
        </p:blipFill>
        <p:spPr bwMode="auto">
          <a:xfrm>
            <a:off x="8277225" y="4193198"/>
            <a:ext cx="314325" cy="5693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778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>
                <a:solidFill>
                  <a:srgbClr val="C00000"/>
                </a:solidFill>
              </a:rPr>
              <a:t>АНТИТЕЗА - </a:t>
            </a:r>
            <a:endParaRPr sz="4400" b="1">
              <a:solidFill>
                <a:srgbClr val="C00000"/>
              </a:solidFill>
            </a:endParaRPr>
          </a:p>
        </p:txBody>
      </p:sp>
      <p:sp>
        <p:nvSpPr>
          <p:cNvPr id="179" name="Google Shape;179;p4"/>
          <p:cNvSpPr txBox="1">
            <a:spLocks noGrp="1"/>
          </p:cNvSpPr>
          <p:nvPr>
            <p:ph type="body" idx="1"/>
          </p:nvPr>
        </p:nvSpPr>
        <p:spPr>
          <a:xfrm>
            <a:off x="179512" y="908720"/>
            <a:ext cx="8784975" cy="5217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002060"/>
                </a:solidFill>
              </a:rPr>
              <a:t>протиставлення протилежних життєвих явищ, понять, почуттів, думок, людських характерів.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/>
              <a:t>Найчастіше можна зустріти антитезу в афоризмах, прислів’ях та приказках.</a:t>
            </a:r>
            <a:br>
              <a:rPr lang="ru-RU" b="1"/>
            </a:br>
            <a:r>
              <a:rPr lang="ru-RU" b="1"/>
              <a:t>                        </a:t>
            </a:r>
            <a:r>
              <a:rPr lang="ru-RU" b="1" i="1">
                <a:solidFill>
                  <a:srgbClr val="284438"/>
                </a:solidFill>
              </a:rPr>
              <a:t>«Ситий голодного не розуміє».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 i="1">
              <a:solidFill>
                <a:srgbClr val="284438"/>
              </a:solidFill>
            </a:endParaRPr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7030A0"/>
                </a:solidFill>
              </a:rPr>
              <a:t>!!! Не плутайте із порівнянням -  словесним виразом зіставлення двох </a:t>
            </a:r>
            <a:r>
              <a:rPr lang="ru-RU" sz="2800" b="1">
                <a:solidFill>
                  <a:srgbClr val="FF0000"/>
                </a:solidFill>
              </a:rPr>
              <a:t>схожих </a:t>
            </a:r>
            <a:r>
              <a:rPr lang="ru-RU" sz="2000" b="1">
                <a:solidFill>
                  <a:srgbClr val="7030A0"/>
                </a:solidFill>
              </a:rPr>
              <a:t>у якійсь характеристиці предметів або явищ із метою визначення певних рис одного з них через порівняння з іншим.</a:t>
            </a:r>
            <a:endParaRPr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endParaRPr sz="2000" b="1">
              <a:solidFill>
                <a:srgbClr val="7030A0"/>
              </a:solidFill>
            </a:endParaRPr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7030A0"/>
                </a:solidFill>
              </a:rPr>
              <a:t>!!! На відміну від порівняння, при антитезі об’єкти мають бути </a:t>
            </a:r>
            <a:r>
              <a:rPr lang="ru-RU" sz="2800" b="1">
                <a:solidFill>
                  <a:srgbClr val="FF0000"/>
                </a:solidFill>
              </a:rPr>
              <a:t>протилежні </a:t>
            </a:r>
            <a:r>
              <a:rPr lang="ru-RU" sz="2000" b="1">
                <a:solidFill>
                  <a:srgbClr val="7030A0"/>
                </a:solidFill>
              </a:rPr>
              <a:t>за своїм лексичним значенням 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7030A0"/>
                </a:solidFill>
              </a:rPr>
              <a:t>                      </a:t>
            </a:r>
            <a:r>
              <a:rPr lang="ru-RU" sz="2000" b="1" i="1">
                <a:solidFill>
                  <a:srgbClr val="7030A0"/>
                </a:solidFill>
              </a:rPr>
              <a:t>(«…темні, як нічка, ясні, як день…»).</a:t>
            </a:r>
            <a:r>
              <a:rPr lang="ru-RU" sz="2000" b="1">
                <a:solidFill>
                  <a:srgbClr val="7030A0"/>
                </a:solidFill>
              </a:rPr>
              <a:t/>
            </a:r>
            <a:br>
              <a:rPr lang="ru-RU" sz="2000" b="1">
                <a:solidFill>
                  <a:srgbClr val="7030A0"/>
                </a:solidFill>
              </a:rPr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sz="2800" b="1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004819" cy="70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>
                <a:solidFill>
                  <a:srgbClr val="FF0000"/>
                </a:solidFill>
              </a:rPr>
              <a:t>Завдання:</a:t>
            </a:r>
            <a:r>
              <a:rPr lang="ru-RU" sz="2800" b="1"/>
              <a:t> </a:t>
            </a:r>
            <a:r>
              <a:rPr lang="ru-RU" sz="2800" b="1" i="1">
                <a:solidFill>
                  <a:srgbClr val="002060"/>
                </a:solidFill>
              </a:rPr>
              <a:t>у поданих уривках знайдіть і випишіть  антитезу.</a:t>
            </a:r>
            <a:endParaRPr sz="2800" b="1" i="1">
              <a:solidFill>
                <a:srgbClr val="002060"/>
              </a:solidFill>
            </a:endParaRPr>
          </a:p>
        </p:txBody>
      </p:sp>
      <p:sp>
        <p:nvSpPr>
          <p:cNvPr id="185" name="Google Shape;185;p5"/>
          <p:cNvSpPr txBox="1">
            <a:spLocks noGrp="1"/>
          </p:cNvSpPr>
          <p:nvPr>
            <p:ph type="body" idx="1"/>
          </p:nvPr>
        </p:nvSpPr>
        <p:spPr>
          <a:xfrm>
            <a:off x="455613" y="980728"/>
            <a:ext cx="8226425" cy="5688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595563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а) Трудно </a:t>
            </a:r>
            <a:r>
              <a:rPr lang="ru-RU" sz="1800" b="1" dirty="0" err="1">
                <a:solidFill>
                  <a:srgbClr val="141930"/>
                </a:solidFill>
              </a:rPr>
              <a:t>навіть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r>
              <a:rPr lang="ru-RU" sz="1800" b="1" dirty="0" err="1">
                <a:solidFill>
                  <a:srgbClr val="141930"/>
                </a:solidFill>
              </a:rPr>
              <a:t>розказати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endParaRPr sz="1800" b="1" dirty="0">
              <a:solidFill>
                <a:srgbClr val="141930"/>
              </a:solidFill>
            </a:endParaRPr>
          </a:p>
          <a:p>
            <a:pPr marL="2595563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</a:t>
            </a:r>
            <a:r>
              <a:rPr lang="ru-RU" sz="1800" b="1" dirty="0" err="1">
                <a:solidFill>
                  <a:srgbClr val="141930"/>
                </a:solidFill>
              </a:rPr>
              <a:t>Що</a:t>
            </a:r>
            <a:r>
              <a:rPr lang="ru-RU" sz="1800" b="1" dirty="0">
                <a:solidFill>
                  <a:srgbClr val="141930"/>
                </a:solidFill>
              </a:rPr>
              <a:t> за лихо стало  в краю, - </a:t>
            </a:r>
            <a:endParaRPr sz="1800" b="1" dirty="0">
              <a:solidFill>
                <a:srgbClr val="141930"/>
              </a:solidFill>
            </a:endParaRPr>
          </a:p>
          <a:p>
            <a:pPr marL="2595563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Люди мучились, як в </a:t>
            </a:r>
            <a:r>
              <a:rPr lang="ru-RU" sz="1800" b="1" dirty="0" err="1">
                <a:solidFill>
                  <a:srgbClr val="141930"/>
                </a:solidFill>
              </a:rPr>
              <a:t>пеклі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endParaRPr sz="1800" b="1" dirty="0">
              <a:solidFill>
                <a:srgbClr val="141930"/>
              </a:solidFill>
            </a:endParaRPr>
          </a:p>
          <a:p>
            <a:pPr marL="2595563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 Пан </a:t>
            </a:r>
            <a:r>
              <a:rPr lang="ru-RU" sz="1800" b="1" dirty="0" err="1">
                <a:solidFill>
                  <a:srgbClr val="141930"/>
                </a:solidFill>
              </a:rPr>
              <a:t>втішався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r>
              <a:rPr lang="ru-RU" sz="1800" b="1" dirty="0" err="1">
                <a:solidFill>
                  <a:srgbClr val="141930"/>
                </a:solidFill>
              </a:rPr>
              <a:t>мов</a:t>
            </a:r>
            <a:r>
              <a:rPr lang="ru-RU" sz="1800" b="1" dirty="0">
                <a:solidFill>
                  <a:srgbClr val="141930"/>
                </a:solidFill>
              </a:rPr>
              <a:t> у раю... </a:t>
            </a:r>
            <a:endParaRPr sz="1800" b="1" dirty="0">
              <a:solidFill>
                <a:srgbClr val="141930"/>
              </a:solidFill>
            </a:endParaRPr>
          </a:p>
          <a:p>
            <a:pPr marL="2595563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 Пан гуляв у себе в замку, </a:t>
            </a:r>
            <a:endParaRPr sz="1800" b="1" dirty="0">
              <a:solidFill>
                <a:srgbClr val="141930"/>
              </a:solidFill>
            </a:endParaRPr>
          </a:p>
          <a:p>
            <a:pPr marL="2595563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 У </a:t>
            </a:r>
            <a:r>
              <a:rPr lang="ru-RU" sz="1800" b="1" dirty="0" err="1">
                <a:solidFill>
                  <a:srgbClr val="141930"/>
                </a:solidFill>
              </a:rPr>
              <a:t>ярмі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r>
              <a:rPr lang="ru-RU" sz="1800" b="1" dirty="0" err="1">
                <a:solidFill>
                  <a:srgbClr val="141930"/>
                </a:solidFill>
              </a:rPr>
              <a:t>стогнали</a:t>
            </a:r>
            <a:r>
              <a:rPr lang="ru-RU" sz="1800" b="1" dirty="0">
                <a:solidFill>
                  <a:srgbClr val="141930"/>
                </a:solidFill>
              </a:rPr>
              <a:t> люди, </a:t>
            </a:r>
            <a:endParaRPr sz="1800" b="1" dirty="0">
              <a:solidFill>
                <a:srgbClr val="141930"/>
              </a:solidFill>
            </a:endParaRPr>
          </a:p>
          <a:p>
            <a:pPr marL="215265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        І </a:t>
            </a:r>
            <a:r>
              <a:rPr lang="ru-RU" sz="1800" b="1" dirty="0" err="1">
                <a:solidFill>
                  <a:srgbClr val="141930"/>
                </a:solidFill>
              </a:rPr>
              <a:t>здавалось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r>
              <a:rPr lang="ru-RU" sz="1800" b="1" dirty="0" err="1">
                <a:solidFill>
                  <a:srgbClr val="141930"/>
                </a:solidFill>
              </a:rPr>
              <a:t>що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r>
              <a:rPr lang="ru-RU" sz="1800" b="1" dirty="0" err="1">
                <a:solidFill>
                  <a:srgbClr val="141930"/>
                </a:solidFill>
              </a:rPr>
              <a:t>довіку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endParaRPr sz="1800" b="1" dirty="0">
              <a:solidFill>
                <a:srgbClr val="141930"/>
              </a:solidFill>
            </a:endParaRPr>
          </a:p>
          <a:p>
            <a:pPr marL="215265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        Все </a:t>
            </a:r>
            <a:r>
              <a:rPr lang="ru-RU" sz="1800" b="1" dirty="0" err="1">
                <a:solidFill>
                  <a:srgbClr val="141930"/>
                </a:solidFill>
              </a:rPr>
              <a:t>така</a:t>
            </a:r>
            <a:r>
              <a:rPr lang="ru-RU" sz="1800" b="1" dirty="0">
                <a:solidFill>
                  <a:srgbClr val="141930"/>
                </a:solidFill>
              </a:rPr>
              <a:t> неволя буде... </a:t>
            </a:r>
            <a:endParaRPr sz="1800" b="1" dirty="0">
              <a:solidFill>
                <a:srgbClr val="141930"/>
              </a:solidFill>
            </a:endParaRPr>
          </a:p>
          <a:p>
            <a:pPr marL="8890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б)  “В мужика землянка </a:t>
            </a:r>
            <a:r>
              <a:rPr lang="ru-RU" sz="1800" b="1" dirty="0" err="1">
                <a:solidFill>
                  <a:srgbClr val="141930"/>
                </a:solidFill>
              </a:rPr>
              <a:t>вогка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endParaRPr sz="1800" b="1" dirty="0">
              <a:solidFill>
                <a:srgbClr val="141930"/>
              </a:solidFill>
            </a:endParaRPr>
          </a:p>
          <a:p>
            <a:pPr marL="8890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В пана хата на </a:t>
            </a:r>
            <a:r>
              <a:rPr lang="ru-RU" sz="1800" b="1" dirty="0" err="1">
                <a:solidFill>
                  <a:srgbClr val="141930"/>
                </a:solidFill>
              </a:rPr>
              <a:t>помості</a:t>
            </a:r>
            <a:r>
              <a:rPr lang="ru-RU" sz="1800" b="1" dirty="0">
                <a:solidFill>
                  <a:srgbClr val="141930"/>
                </a:solidFill>
              </a:rPr>
              <a:t>; </a:t>
            </a:r>
            <a:endParaRPr sz="1800" b="1" dirty="0">
              <a:solidFill>
                <a:srgbClr val="141930"/>
              </a:solidFill>
            </a:endParaRPr>
          </a:p>
          <a:p>
            <a:pPr marL="8890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</a:t>
            </a:r>
            <a:r>
              <a:rPr lang="ru-RU" sz="1800" b="1" dirty="0" err="1">
                <a:solidFill>
                  <a:srgbClr val="141930"/>
                </a:solidFill>
              </a:rPr>
              <a:t>Що</a:t>
            </a:r>
            <a:r>
              <a:rPr lang="ru-RU" sz="1800" b="1" dirty="0">
                <a:solidFill>
                  <a:srgbClr val="141930"/>
                </a:solidFill>
              </a:rPr>
              <a:t> ж, </a:t>
            </a:r>
            <a:r>
              <a:rPr lang="ru-RU" sz="1800" b="1" dirty="0" err="1">
                <a:solidFill>
                  <a:srgbClr val="141930"/>
                </a:solidFill>
              </a:rPr>
              <a:t>недарма</a:t>
            </a:r>
            <a:r>
              <a:rPr lang="ru-RU" sz="1800" b="1" dirty="0">
                <a:solidFill>
                  <a:srgbClr val="141930"/>
                </a:solidFill>
              </a:rPr>
              <a:t> люди </a:t>
            </a:r>
            <a:r>
              <a:rPr lang="ru-RU" sz="1800" b="1" dirty="0" err="1">
                <a:solidFill>
                  <a:srgbClr val="141930"/>
                </a:solidFill>
              </a:rPr>
              <a:t>кажуть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endParaRPr sz="1800" b="1" dirty="0">
              <a:solidFill>
                <a:srgbClr val="141930"/>
              </a:solidFill>
            </a:endParaRPr>
          </a:p>
          <a:p>
            <a:pPr marL="8890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</a:t>
            </a:r>
            <a:r>
              <a:rPr lang="ru-RU" sz="1800" b="1" dirty="0" err="1">
                <a:solidFill>
                  <a:srgbClr val="141930"/>
                </a:solidFill>
              </a:rPr>
              <a:t>Що</a:t>
            </a:r>
            <a:r>
              <a:rPr lang="ru-RU" sz="1800" b="1" dirty="0">
                <a:solidFill>
                  <a:srgbClr val="141930"/>
                </a:solidFill>
              </a:rPr>
              <a:t> в </a:t>
            </a:r>
            <a:r>
              <a:rPr lang="ru-RU" sz="1800" b="1" dirty="0" err="1">
                <a:solidFill>
                  <a:srgbClr val="141930"/>
                </a:solidFill>
              </a:rPr>
              <a:t>панів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r>
              <a:rPr lang="ru-RU" sz="1800" b="1" dirty="0" err="1">
                <a:solidFill>
                  <a:srgbClr val="141930"/>
                </a:solidFill>
              </a:rPr>
              <a:t>біліші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r>
              <a:rPr lang="ru-RU" sz="1800" b="1" dirty="0" err="1">
                <a:solidFill>
                  <a:srgbClr val="141930"/>
                </a:solidFill>
              </a:rPr>
              <a:t>кості</a:t>
            </a:r>
            <a:r>
              <a:rPr lang="ru-RU" sz="1800" b="1" dirty="0">
                <a:solidFill>
                  <a:srgbClr val="141930"/>
                </a:solidFill>
              </a:rPr>
              <a:t>!  </a:t>
            </a:r>
            <a:endParaRPr sz="1800" b="1" dirty="0">
              <a:solidFill>
                <a:srgbClr val="1419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У мужички руки </a:t>
            </a:r>
            <a:r>
              <a:rPr lang="ru-RU" sz="1800" b="1" dirty="0" err="1">
                <a:solidFill>
                  <a:srgbClr val="141930"/>
                </a:solidFill>
              </a:rPr>
              <a:t>чорні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endParaRPr sz="1800" b="1" dirty="0">
              <a:solidFill>
                <a:srgbClr val="1419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В </a:t>
            </a:r>
            <a:r>
              <a:rPr lang="ru-RU" sz="1800" b="1" dirty="0" err="1">
                <a:solidFill>
                  <a:srgbClr val="141930"/>
                </a:solidFill>
              </a:rPr>
              <a:t>пані</a:t>
            </a:r>
            <a:r>
              <a:rPr lang="ru-RU" sz="1800" b="1" dirty="0">
                <a:solidFill>
                  <a:srgbClr val="141930"/>
                </a:solidFill>
              </a:rPr>
              <a:t> рученька </a:t>
            </a:r>
            <a:r>
              <a:rPr lang="ru-RU" sz="1800" b="1" dirty="0" err="1">
                <a:solidFill>
                  <a:srgbClr val="141930"/>
                </a:solidFill>
              </a:rPr>
              <a:t>тендітна</a:t>
            </a:r>
            <a:r>
              <a:rPr lang="ru-RU" sz="1800" b="1" dirty="0">
                <a:solidFill>
                  <a:srgbClr val="141930"/>
                </a:solidFill>
              </a:rPr>
              <a:t>; </a:t>
            </a:r>
            <a:endParaRPr sz="1800" b="1" dirty="0">
              <a:solidFill>
                <a:srgbClr val="1419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</a:t>
            </a:r>
            <a:r>
              <a:rPr lang="ru-RU" sz="1800" b="1" dirty="0" err="1">
                <a:solidFill>
                  <a:srgbClr val="141930"/>
                </a:solidFill>
              </a:rPr>
              <a:t>Що</a:t>
            </a:r>
            <a:r>
              <a:rPr lang="ru-RU" sz="1800" b="1" dirty="0">
                <a:solidFill>
                  <a:srgbClr val="141930"/>
                </a:solidFill>
              </a:rPr>
              <a:t> ж, </a:t>
            </a:r>
            <a:r>
              <a:rPr lang="ru-RU" sz="1800" b="1" dirty="0" err="1">
                <a:solidFill>
                  <a:srgbClr val="141930"/>
                </a:solidFill>
              </a:rPr>
              <a:t>недарма</a:t>
            </a:r>
            <a:r>
              <a:rPr lang="ru-RU" sz="1800" b="1" dirty="0">
                <a:solidFill>
                  <a:srgbClr val="141930"/>
                </a:solidFill>
              </a:rPr>
              <a:t> люди </a:t>
            </a:r>
            <a:r>
              <a:rPr lang="ru-RU" sz="1800" b="1" dirty="0" err="1">
                <a:solidFill>
                  <a:srgbClr val="141930"/>
                </a:solidFill>
              </a:rPr>
              <a:t>кажуть</a:t>
            </a:r>
            <a:r>
              <a:rPr lang="ru-RU" sz="1800" b="1" dirty="0">
                <a:solidFill>
                  <a:srgbClr val="141930"/>
                </a:solidFill>
              </a:rPr>
              <a:t>, </a:t>
            </a:r>
            <a:endParaRPr sz="1800" b="1" dirty="0">
              <a:solidFill>
                <a:srgbClr val="1419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dirty="0">
                <a:solidFill>
                  <a:srgbClr val="141930"/>
                </a:solidFill>
              </a:rPr>
              <a:t>     </a:t>
            </a:r>
            <a:r>
              <a:rPr lang="ru-RU" sz="1800" b="1" dirty="0" err="1">
                <a:solidFill>
                  <a:srgbClr val="141930"/>
                </a:solidFill>
              </a:rPr>
              <a:t>Що</a:t>
            </a:r>
            <a:r>
              <a:rPr lang="ru-RU" sz="1800" b="1" dirty="0">
                <a:solidFill>
                  <a:srgbClr val="141930"/>
                </a:solidFill>
              </a:rPr>
              <a:t> в </a:t>
            </a:r>
            <a:r>
              <a:rPr lang="ru-RU" sz="1800" b="1" dirty="0" err="1">
                <a:solidFill>
                  <a:srgbClr val="141930"/>
                </a:solidFill>
              </a:rPr>
              <a:t>панів</a:t>
            </a:r>
            <a:r>
              <a:rPr lang="ru-RU" sz="1800" b="1" dirty="0">
                <a:solidFill>
                  <a:srgbClr val="141930"/>
                </a:solidFill>
              </a:rPr>
              <a:t> </a:t>
            </a:r>
            <a:r>
              <a:rPr lang="ru-RU" sz="1800" b="1" dirty="0" err="1">
                <a:solidFill>
                  <a:srgbClr val="141930"/>
                </a:solidFill>
              </a:rPr>
              <a:t>і</a:t>
            </a:r>
            <a:r>
              <a:rPr lang="ru-RU" sz="1800" b="1" dirty="0">
                <a:solidFill>
                  <a:srgbClr val="141930"/>
                </a:solidFill>
              </a:rPr>
              <a:t> кров </a:t>
            </a:r>
            <a:r>
              <a:rPr lang="ru-RU" sz="1800" b="1" dirty="0" err="1">
                <a:solidFill>
                  <a:srgbClr val="141930"/>
                </a:solidFill>
              </a:rPr>
              <a:t>блакитна</a:t>
            </a:r>
            <a:r>
              <a:rPr lang="ru-RU" sz="1800" b="1" dirty="0">
                <a:solidFill>
                  <a:srgbClr val="141930"/>
                </a:solidFill>
              </a:rPr>
              <a:t>..!”  </a:t>
            </a:r>
            <a:endParaRPr sz="1800" b="1" dirty="0">
              <a:solidFill>
                <a:srgbClr val="1419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ru-RU" sz="1800" b="1" i="1" dirty="0"/>
              <a:t>                                                          (Леся </a:t>
            </a:r>
            <a:r>
              <a:rPr lang="ru-RU" sz="1800" b="1" i="1" dirty="0" err="1"/>
              <a:t>Українка</a:t>
            </a:r>
            <a:r>
              <a:rPr lang="ru-RU" sz="1800" b="1" i="1" dirty="0"/>
              <a:t>. Поема “</a:t>
            </a:r>
            <a:r>
              <a:rPr lang="ru-RU" sz="1800" b="1" i="1" dirty="0" err="1"/>
              <a:t>Давня</a:t>
            </a:r>
            <a:r>
              <a:rPr lang="ru-RU" sz="1800" b="1" i="1" dirty="0"/>
              <a:t> </a:t>
            </a:r>
            <a:r>
              <a:rPr lang="ru-RU" sz="1800" b="1" i="1" dirty="0" err="1"/>
              <a:t>казка</a:t>
            </a:r>
            <a:r>
              <a:rPr lang="ru-RU" sz="1800" b="1" i="1" dirty="0"/>
              <a:t>”) </a:t>
            </a:r>
            <a:endParaRPr sz="1800" b="1" i="1"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dirty="0"/>
          </a:p>
        </p:txBody>
      </p:sp>
      <p:pic>
        <p:nvPicPr>
          <p:cNvPr id="4" name="Picture 8" descr="Хід уроку на тему: &quot;Риторичні фігури. Градація. Порівняння&quot; | Українська  мова | Grade 11"/>
          <p:cNvPicPr>
            <a:picLocks noChangeAspect="1" noChangeArrowheads="1"/>
          </p:cNvPicPr>
          <p:nvPr/>
        </p:nvPicPr>
        <p:blipFill>
          <a:blip r:embed="rId3"/>
          <a:srcRect l="59444" t="4105" r="17118"/>
          <a:stretch>
            <a:fillRect/>
          </a:stretch>
        </p:blipFill>
        <p:spPr bwMode="auto">
          <a:xfrm>
            <a:off x="6705600" y="1076325"/>
            <a:ext cx="2143125" cy="4932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6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5620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>
                <a:solidFill>
                  <a:srgbClr val="C00000"/>
                </a:solidFill>
              </a:rPr>
              <a:t>Градація - </a:t>
            </a:r>
            <a:endParaRPr sz="4800" b="1">
              <a:solidFill>
                <a:srgbClr val="C00000"/>
              </a:solidFill>
            </a:endParaRPr>
          </a:p>
        </p:txBody>
      </p:sp>
      <p:sp>
        <p:nvSpPr>
          <p:cNvPr id="191" name="Google Shape;191;p6"/>
          <p:cNvSpPr txBox="1">
            <a:spLocks noGrp="1"/>
          </p:cNvSpPr>
          <p:nvPr>
            <p:ph type="body" idx="1"/>
          </p:nvPr>
        </p:nvSpPr>
        <p:spPr>
          <a:xfrm>
            <a:off x="251521" y="692696"/>
            <a:ext cx="8430518" cy="5760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 err="1">
                <a:solidFill>
                  <a:srgbClr val="002060"/>
                </a:solidFill>
              </a:rPr>
              <a:t>нанизування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виразів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з</a:t>
            </a:r>
            <a:r>
              <a:rPr lang="ru-RU" b="1" dirty="0">
                <a:solidFill>
                  <a:srgbClr val="002060"/>
                </a:solidFill>
              </a:rPr>
              <a:t> усе </a:t>
            </a:r>
            <a:r>
              <a:rPr lang="ru-RU" b="1" dirty="0" err="1">
                <a:solidFill>
                  <a:srgbClr val="002060"/>
                </a:solidFill>
              </a:rPr>
              <a:t>зростаючим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чи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спадаючим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значенням</a:t>
            </a:r>
            <a:r>
              <a:rPr lang="ru-RU" b="1" dirty="0">
                <a:solidFill>
                  <a:srgbClr val="002060"/>
                </a:solidFill>
              </a:rPr>
              <a:t>.</a:t>
            </a:r>
            <a:endParaRPr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400"/>
              <a:buFont typeface="Arial"/>
              <a:buNone/>
            </a:pPr>
            <a:r>
              <a:rPr lang="ru-RU" sz="1400" b="1" dirty="0"/>
              <a:t>    </a:t>
            </a:r>
            <a:r>
              <a:rPr lang="ru-RU" sz="1600" b="1" dirty="0" err="1"/>
              <a:t>Отак</a:t>
            </a:r>
            <a:r>
              <a:rPr lang="ru-RU" sz="1600" b="1" dirty="0"/>
              <a:t>, куме, </a:t>
            </a:r>
            <a:r>
              <a:rPr lang="ru-RU" sz="1600" b="1" dirty="0" err="1"/>
              <a:t>і</a:t>
            </a:r>
            <a:r>
              <a:rPr lang="ru-RU" sz="1600" b="1" dirty="0"/>
              <a:t> наш лях  </a:t>
            </a:r>
            <a:endParaRPr sz="1600" b="1"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    З русином </a:t>
            </a:r>
            <a:r>
              <a:rPr lang="ru-RU" sz="1600" b="1" dirty="0" err="1"/>
              <a:t>мудрує</a:t>
            </a:r>
            <a:r>
              <a:rPr lang="ru-RU" sz="1600" b="1" dirty="0"/>
              <a:t>: </a:t>
            </a:r>
            <a:endParaRPr sz="1600" b="1"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    </a:t>
            </a:r>
            <a:r>
              <a:rPr lang="ru-RU" sz="1600" b="1" dirty="0">
                <a:solidFill>
                  <a:srgbClr val="C00000"/>
                </a:solidFill>
              </a:rPr>
              <a:t>Тут</a:t>
            </a:r>
            <a:r>
              <a:rPr lang="ru-RU" sz="1600" b="1" dirty="0"/>
              <a:t> нас </a:t>
            </a:r>
            <a:r>
              <a:rPr lang="ru-RU" sz="1600" b="1" dirty="0">
                <a:solidFill>
                  <a:srgbClr val="C00000"/>
                </a:solidFill>
              </a:rPr>
              <a:t>топче, там </a:t>
            </a:r>
            <a:r>
              <a:rPr lang="ru-RU" sz="1600" b="1" dirty="0" err="1">
                <a:solidFill>
                  <a:srgbClr val="C00000"/>
                </a:solidFill>
              </a:rPr>
              <a:t>уріже</a:t>
            </a:r>
            <a:r>
              <a:rPr lang="ru-RU" sz="1600" b="1" dirty="0">
                <a:solidFill>
                  <a:srgbClr val="C00000"/>
                </a:solidFill>
              </a:rPr>
              <a:t>, </a:t>
            </a:r>
            <a:endParaRPr sz="1600" b="1" dirty="0">
              <a:solidFill>
                <a:srgbClr val="C00000"/>
              </a:solidFill>
            </a:endParaRPr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     </a:t>
            </a:r>
            <a:r>
              <a:rPr lang="ru-RU" sz="1600" b="1" dirty="0" err="1">
                <a:solidFill>
                  <a:srgbClr val="C00000"/>
                </a:solidFill>
              </a:rPr>
              <a:t>Ніде</a:t>
            </a:r>
            <a:r>
              <a:rPr lang="ru-RU" sz="1600" b="1" dirty="0">
                <a:solidFill>
                  <a:srgbClr val="C00000"/>
                </a:solidFill>
              </a:rPr>
              <a:t> не </a:t>
            </a:r>
            <a:r>
              <a:rPr lang="ru-RU" sz="1600" b="1" dirty="0" err="1">
                <a:solidFill>
                  <a:srgbClr val="C00000"/>
                </a:solidFill>
              </a:rPr>
              <a:t>дарує</a:t>
            </a:r>
            <a:r>
              <a:rPr lang="ru-RU" sz="1600" b="1" dirty="0">
                <a:solidFill>
                  <a:srgbClr val="C00000"/>
                </a:solidFill>
              </a:rPr>
              <a:t>. </a:t>
            </a:r>
            <a:endParaRPr sz="1600" b="1" dirty="0">
              <a:solidFill>
                <a:srgbClr val="C00000"/>
              </a:solidFill>
            </a:endParaRPr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     </a:t>
            </a:r>
            <a:r>
              <a:rPr lang="ru-RU" sz="1600" b="1" dirty="0">
                <a:solidFill>
                  <a:srgbClr val="C00000"/>
                </a:solidFill>
              </a:rPr>
              <a:t>Тут </a:t>
            </a:r>
            <a:r>
              <a:rPr lang="ru-RU" sz="1600" b="1" dirty="0" err="1">
                <a:solidFill>
                  <a:srgbClr val="C00000"/>
                </a:solidFill>
              </a:rPr>
              <a:t>притлумить</a:t>
            </a:r>
            <a:r>
              <a:rPr lang="ru-RU" sz="1600" b="1" dirty="0">
                <a:solidFill>
                  <a:srgbClr val="C00000"/>
                </a:solidFill>
              </a:rPr>
              <a:t>, </a:t>
            </a:r>
            <a:r>
              <a:rPr lang="ru-RU" sz="1600" b="1" dirty="0" err="1">
                <a:solidFill>
                  <a:srgbClr val="C00000"/>
                </a:solidFill>
              </a:rPr>
              <a:t>припече</a:t>
            </a:r>
            <a:r>
              <a:rPr lang="ru-RU" sz="1600" b="1" dirty="0">
                <a:solidFill>
                  <a:srgbClr val="C00000"/>
                </a:solidFill>
              </a:rPr>
              <a:t>, </a:t>
            </a:r>
            <a:endParaRPr sz="1600" b="1" dirty="0">
              <a:solidFill>
                <a:srgbClr val="C00000"/>
              </a:solidFill>
            </a:endParaRPr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>
                <a:solidFill>
                  <a:srgbClr val="C00000"/>
                </a:solidFill>
              </a:rPr>
              <a:t>     </a:t>
            </a:r>
            <a:r>
              <a:rPr lang="ru-RU" sz="1600" b="1" dirty="0" err="1">
                <a:solidFill>
                  <a:srgbClr val="C00000"/>
                </a:solidFill>
              </a:rPr>
              <a:t>Заплює</a:t>
            </a:r>
            <a:r>
              <a:rPr lang="ru-RU" sz="1600" b="1" dirty="0">
                <a:solidFill>
                  <a:srgbClr val="C00000"/>
                </a:solidFill>
              </a:rPr>
              <a:t>, </a:t>
            </a:r>
            <a:r>
              <a:rPr lang="ru-RU" sz="1600" b="1" dirty="0" err="1">
                <a:solidFill>
                  <a:srgbClr val="C00000"/>
                </a:solidFill>
              </a:rPr>
              <a:t>зогидить</a:t>
            </a:r>
            <a:r>
              <a:rPr lang="ru-RU" sz="1600" b="1" dirty="0">
                <a:solidFill>
                  <a:srgbClr val="C00000"/>
                </a:solidFill>
              </a:rPr>
              <a:t>. </a:t>
            </a:r>
            <a:endParaRPr sz="1600" b="1" dirty="0">
              <a:solidFill>
                <a:srgbClr val="C00000"/>
              </a:solidFill>
            </a:endParaRPr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Та </a:t>
            </a:r>
            <a:r>
              <a:rPr lang="ru-RU" sz="1600" b="1" dirty="0" err="1"/>
              <a:t>ще</a:t>
            </a:r>
            <a:r>
              <a:rPr lang="ru-RU" sz="1600" b="1" dirty="0"/>
              <a:t> </a:t>
            </a:r>
            <a:r>
              <a:rPr lang="ru-RU" sz="1600" b="1" dirty="0" err="1"/>
              <a:t>й</a:t>
            </a:r>
            <a:r>
              <a:rPr lang="ru-RU" sz="1600" b="1" dirty="0"/>
              <a:t> </a:t>
            </a:r>
            <a:r>
              <a:rPr lang="ru-RU" sz="1600" b="1" dirty="0" err="1"/>
              <a:t>злий</a:t>
            </a:r>
            <a:r>
              <a:rPr lang="ru-RU" sz="1600" b="1" dirty="0"/>
              <a:t>, </a:t>
            </a:r>
            <a:r>
              <a:rPr lang="ru-RU" sz="1600" b="1" dirty="0" err="1"/>
              <a:t>що</a:t>
            </a:r>
            <a:r>
              <a:rPr lang="ru-RU" sz="1600" b="1" dirty="0"/>
              <a:t> </a:t>
            </a:r>
            <a:r>
              <a:rPr lang="ru-RU" sz="1600" b="1" dirty="0" err="1"/>
              <a:t>з</a:t>
            </a:r>
            <a:r>
              <a:rPr lang="ru-RU" sz="1600" b="1" dirty="0"/>
              <a:t> </a:t>
            </a:r>
            <a:r>
              <a:rPr lang="ru-RU" sz="1600" b="1" dirty="0" err="1"/>
              <a:t>тої</a:t>
            </a:r>
            <a:r>
              <a:rPr lang="ru-RU" sz="1600" b="1" dirty="0"/>
              <a:t> </a:t>
            </a:r>
            <a:r>
              <a:rPr lang="ru-RU" sz="1600" b="1" dirty="0" err="1"/>
              <a:t>праці</a:t>
            </a:r>
            <a:r>
              <a:rPr lang="ru-RU" sz="1600" b="1" dirty="0"/>
              <a:t> </a:t>
            </a:r>
            <a:endParaRPr sz="1600" b="1"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Та добра не </a:t>
            </a:r>
            <a:r>
              <a:rPr lang="ru-RU" sz="1600" b="1" dirty="0" err="1"/>
              <a:t>видить</a:t>
            </a:r>
            <a:r>
              <a:rPr lang="ru-RU" sz="1600" b="1" dirty="0"/>
              <a:t>. </a:t>
            </a:r>
            <a:endParaRPr sz="1600" b="1"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“А </a:t>
            </a:r>
            <a:r>
              <a:rPr lang="ru-RU" sz="1600" b="1" dirty="0" err="1"/>
              <a:t>най</a:t>
            </a:r>
            <a:r>
              <a:rPr lang="ru-RU" sz="1600" b="1" dirty="0"/>
              <a:t>, - </a:t>
            </a:r>
            <a:r>
              <a:rPr lang="ru-RU" sz="1600" b="1" dirty="0" err="1"/>
              <a:t>каже</a:t>
            </a:r>
            <a:r>
              <a:rPr lang="ru-RU" sz="1600" b="1" dirty="0"/>
              <a:t>, - тую Русь </a:t>
            </a:r>
            <a:endParaRPr sz="1600" b="1"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 err="1"/>
              <a:t>Трясця</a:t>
            </a:r>
            <a:r>
              <a:rPr lang="ru-RU" sz="1600" b="1" dirty="0"/>
              <a:t> </a:t>
            </a:r>
            <a:r>
              <a:rPr lang="ru-RU" sz="1600" b="1" dirty="0" err="1"/>
              <a:t>покоцюбить</a:t>
            </a:r>
            <a:r>
              <a:rPr lang="ru-RU" sz="1600" b="1" dirty="0"/>
              <a:t> – </a:t>
            </a:r>
            <a:endParaRPr sz="1600" b="1" dirty="0"/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>
                <a:solidFill>
                  <a:srgbClr val="C00000"/>
                </a:solidFill>
              </a:rPr>
              <a:t>І </a:t>
            </a:r>
            <a:r>
              <a:rPr lang="ru-RU" sz="1600" b="1" dirty="0" err="1">
                <a:solidFill>
                  <a:srgbClr val="C00000"/>
                </a:solidFill>
              </a:rPr>
              <a:t>б’ю</a:t>
            </a:r>
            <a:r>
              <a:rPr lang="ru-RU" sz="1600" b="1" dirty="0">
                <a:solidFill>
                  <a:srgbClr val="C00000"/>
                </a:solidFill>
              </a:rPr>
              <a:t> </a:t>
            </a:r>
            <a:r>
              <a:rPr lang="ru-RU" sz="1600" b="1" dirty="0" err="1">
                <a:solidFill>
                  <a:srgbClr val="C00000"/>
                </a:solidFill>
              </a:rPr>
              <a:t>її</a:t>
            </a:r>
            <a:r>
              <a:rPr lang="ru-RU" sz="1600" b="1" dirty="0">
                <a:solidFill>
                  <a:srgbClr val="C00000"/>
                </a:solidFill>
              </a:rPr>
              <a:t>, </a:t>
            </a:r>
            <a:r>
              <a:rPr lang="ru-RU" sz="1600" b="1" dirty="0" err="1">
                <a:solidFill>
                  <a:srgbClr val="C00000"/>
                </a:solidFill>
              </a:rPr>
              <a:t>й</a:t>
            </a:r>
            <a:r>
              <a:rPr lang="ru-RU" sz="1600" b="1" dirty="0">
                <a:solidFill>
                  <a:srgbClr val="C00000"/>
                </a:solidFill>
              </a:rPr>
              <a:t> </a:t>
            </a:r>
            <a:r>
              <a:rPr lang="ru-RU" sz="1600" b="1" dirty="0" err="1">
                <a:solidFill>
                  <a:srgbClr val="C00000"/>
                </a:solidFill>
              </a:rPr>
              <a:t>печу</a:t>
            </a:r>
            <a:r>
              <a:rPr lang="ru-RU" sz="1600" b="1" dirty="0">
                <a:solidFill>
                  <a:srgbClr val="C00000"/>
                </a:solidFill>
              </a:rPr>
              <a:t> </a:t>
            </a:r>
            <a:r>
              <a:rPr lang="ru-RU" sz="1600" b="1" dirty="0" err="1">
                <a:solidFill>
                  <a:srgbClr val="C00000"/>
                </a:solidFill>
              </a:rPr>
              <a:t>її</a:t>
            </a:r>
            <a:r>
              <a:rPr lang="ru-RU" sz="1600" b="1" dirty="0">
                <a:solidFill>
                  <a:srgbClr val="C00000"/>
                </a:solidFill>
              </a:rPr>
              <a:t>, </a:t>
            </a:r>
            <a:endParaRPr sz="1600" b="1" dirty="0">
              <a:solidFill>
                <a:srgbClr val="C00000"/>
              </a:solidFill>
            </a:endParaRPr>
          </a:p>
          <a:p>
            <a:pPr marL="1887538" lvl="0" indent="0" algn="l" rtl="0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rPr lang="ru-RU" sz="1600" b="1" dirty="0"/>
              <a:t>Й </a:t>
            </a:r>
            <a:r>
              <a:rPr lang="ru-RU" sz="1600" b="1" dirty="0" err="1"/>
              <a:t>ще</a:t>
            </a:r>
            <a:r>
              <a:rPr lang="ru-RU" sz="1600" b="1" dirty="0"/>
              <a:t> мене не любить</a:t>
            </a:r>
            <a:r>
              <a:rPr lang="ru-RU" sz="1600" b="1" i="1" dirty="0"/>
              <a:t>!    </a:t>
            </a:r>
            <a:r>
              <a:rPr lang="ru-RU" sz="1400" b="1" i="1" dirty="0"/>
              <a:t>                (</a:t>
            </a:r>
            <a:r>
              <a:rPr lang="ru-RU" sz="1400" b="1" i="1" dirty="0" err="1"/>
              <a:t>І.Франко</a:t>
            </a:r>
            <a:r>
              <a:rPr lang="ru-RU" sz="1400" b="1" i="1" dirty="0"/>
              <a:t>. “</a:t>
            </a:r>
            <a:r>
              <a:rPr lang="ru-RU" sz="1400" b="1" i="1" dirty="0" err="1"/>
              <a:t>Майстер</a:t>
            </a:r>
            <a:r>
              <a:rPr lang="ru-RU" sz="1400" b="1" i="1" dirty="0"/>
              <a:t> </a:t>
            </a:r>
            <a:r>
              <a:rPr lang="ru-RU" sz="1400" b="1" i="1" dirty="0" err="1"/>
              <a:t>Свирид</a:t>
            </a:r>
            <a:r>
              <a:rPr lang="ru-RU" sz="1400" b="1" i="1" dirty="0"/>
              <a:t>”)  </a:t>
            </a:r>
            <a:endParaRPr sz="1400" b="1" i="1" dirty="0"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endParaRPr sz="2000" b="1"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7030A0"/>
                </a:solidFill>
              </a:rPr>
              <a:t>Градація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стає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ще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більш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вираженою</a:t>
            </a:r>
            <a:r>
              <a:rPr lang="ru-RU" sz="2000" b="1" dirty="0">
                <a:solidFill>
                  <a:srgbClr val="7030A0"/>
                </a:solidFill>
              </a:rPr>
              <a:t> в </a:t>
            </a:r>
            <a:r>
              <a:rPr lang="ru-RU" sz="2000" b="1" dirty="0" err="1">
                <a:solidFill>
                  <a:srgbClr val="7030A0"/>
                </a:solidFill>
              </a:rPr>
              <a:t>поєднанні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з</a:t>
            </a:r>
            <a:r>
              <a:rPr lang="ru-RU" sz="2000" b="1" dirty="0">
                <a:solidFill>
                  <a:srgbClr val="7030A0"/>
                </a:solidFill>
              </a:rPr>
              <a:t> анафорою (</a:t>
            </a:r>
            <a:r>
              <a:rPr lang="ru-RU" sz="2000" b="1" dirty="0" err="1">
                <a:solidFill>
                  <a:srgbClr val="7030A0"/>
                </a:solidFill>
              </a:rPr>
              <a:t>єдинопочаток</a:t>
            </a:r>
            <a:r>
              <a:rPr lang="ru-RU" sz="2000" b="1" dirty="0">
                <a:solidFill>
                  <a:srgbClr val="7030A0"/>
                </a:solidFill>
              </a:rPr>
              <a:t>). </a:t>
            </a:r>
            <a:r>
              <a:rPr lang="ru-RU" sz="2000" b="1" dirty="0" err="1">
                <a:solidFill>
                  <a:srgbClr val="7030A0"/>
                </a:solidFill>
              </a:rPr>
              <a:t>Наприклад</a:t>
            </a:r>
            <a:r>
              <a:rPr lang="ru-RU" sz="2000" b="1" dirty="0">
                <a:solidFill>
                  <a:srgbClr val="7030A0"/>
                </a:solidFill>
              </a:rPr>
              <a:t>, давайте </a:t>
            </a:r>
            <a:r>
              <a:rPr lang="ru-RU" sz="2000" b="1" dirty="0" err="1">
                <a:solidFill>
                  <a:srgbClr val="7030A0"/>
                </a:solidFill>
              </a:rPr>
              <a:t>згадаємо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найпопулярніший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вираз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Юлія</a:t>
            </a:r>
            <a:r>
              <a:rPr lang="ru-RU" sz="2000" b="1" dirty="0">
                <a:solidFill>
                  <a:srgbClr val="7030A0"/>
                </a:solidFill>
              </a:rPr>
              <a:t> Цезаря: </a:t>
            </a:r>
            <a:r>
              <a:rPr lang="ru-RU" sz="2000" b="1" i="1" dirty="0"/>
              <a:t>«</a:t>
            </a:r>
            <a:r>
              <a:rPr lang="ru-RU" sz="2000" b="1" i="1" dirty="0" err="1"/>
              <a:t>Прийшов</a:t>
            </a:r>
            <a:r>
              <a:rPr lang="ru-RU" sz="2000" b="1" i="1" dirty="0"/>
              <a:t>, </a:t>
            </a:r>
            <a:r>
              <a:rPr lang="ru-RU" sz="2000" b="1" i="1" dirty="0" err="1"/>
              <a:t>побачив</a:t>
            </a:r>
            <a:r>
              <a:rPr lang="ru-RU" sz="2000" b="1" i="1" dirty="0"/>
              <a:t>, </a:t>
            </a:r>
            <a:r>
              <a:rPr lang="ru-RU" sz="2000" b="1" i="1" dirty="0" err="1"/>
              <a:t>переміг</a:t>
            </a:r>
            <a:r>
              <a:rPr lang="ru-RU" sz="2000" b="1" i="1" dirty="0"/>
              <a:t>.</a:t>
            </a:r>
            <a:br>
              <a:rPr lang="ru-RU" sz="2000" b="1" i="1" dirty="0"/>
            </a:br>
            <a:r>
              <a:rPr lang="ru-RU" dirty="0"/>
              <a:t/>
            </a:r>
            <a:br>
              <a:rPr lang="ru-RU" dirty="0"/>
            </a:br>
            <a:endParaRPr dirty="0"/>
          </a:p>
        </p:txBody>
      </p:sp>
      <p:pic>
        <p:nvPicPr>
          <p:cNvPr id="4" name="Picture 6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2257" t="28889" r="50868" b="7222"/>
          <a:stretch>
            <a:fillRect/>
          </a:stretch>
        </p:blipFill>
        <p:spPr bwMode="auto">
          <a:xfrm>
            <a:off x="5338555" y="1704975"/>
            <a:ext cx="3491120" cy="2676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778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C00000"/>
                </a:solidFill>
              </a:rPr>
              <a:t>Завдання: </a:t>
            </a:r>
            <a:r>
              <a:rPr lang="ru-RU" sz="2400" b="1">
                <a:solidFill>
                  <a:srgbClr val="002060"/>
                </a:solidFill>
              </a:rPr>
              <a:t>у поданому тексті знайдіть градацію, визначте, з якою метою її вжито</a:t>
            </a:r>
            <a:endParaRPr sz="2400" b="1">
              <a:solidFill>
                <a:srgbClr val="002060"/>
              </a:solidFill>
            </a:endParaRPr>
          </a:p>
        </p:txBody>
      </p:sp>
      <p:sp>
        <p:nvSpPr>
          <p:cNvPr id="197" name="Google Shape;197;p7"/>
          <p:cNvSpPr txBox="1">
            <a:spLocks noGrp="1"/>
          </p:cNvSpPr>
          <p:nvPr>
            <p:ph type="body" idx="1"/>
          </p:nvPr>
        </p:nvSpPr>
        <p:spPr>
          <a:xfrm>
            <a:off x="455613" y="1412776"/>
            <a:ext cx="8226425" cy="51705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 dirty="0">
                <a:solidFill>
                  <a:srgbClr val="284438"/>
                </a:solidFill>
              </a:rPr>
              <a:t>Так, </a:t>
            </a:r>
            <a:r>
              <a:rPr lang="ru-RU" sz="2800" b="1" dirty="0" err="1">
                <a:solidFill>
                  <a:srgbClr val="284438"/>
                </a:solidFill>
              </a:rPr>
              <a:t>мабуть</a:t>
            </a:r>
            <a:r>
              <a:rPr lang="ru-RU" sz="2800" b="1" dirty="0">
                <a:solidFill>
                  <a:srgbClr val="284438"/>
                </a:solidFill>
              </a:rPr>
              <a:t>, </a:t>
            </a:r>
            <a:r>
              <a:rPr lang="ru-RU" sz="2800" b="1" dirty="0" err="1">
                <a:solidFill>
                  <a:srgbClr val="284438"/>
                </a:solidFill>
              </a:rPr>
              <a:t>і</a:t>
            </a:r>
            <a:r>
              <a:rPr lang="ru-RU" sz="2800" b="1" dirty="0">
                <a:solidFill>
                  <a:srgbClr val="284438"/>
                </a:solidFill>
              </a:rPr>
              <a:t> в </a:t>
            </a:r>
            <a:r>
              <a:rPr lang="ru-RU" sz="2800" b="1" dirty="0" err="1">
                <a:solidFill>
                  <a:srgbClr val="284438"/>
                </a:solidFill>
              </a:rPr>
              <a:t>часи</a:t>
            </a:r>
            <a:r>
              <a:rPr lang="ru-RU" sz="2800" b="1" dirty="0">
                <a:solidFill>
                  <a:srgbClr val="284438"/>
                </a:solidFill>
              </a:rPr>
              <a:t> </a:t>
            </a:r>
            <a:r>
              <a:rPr lang="ru-RU" sz="2800" b="1" dirty="0" err="1">
                <a:solidFill>
                  <a:srgbClr val="284438"/>
                </a:solidFill>
              </a:rPr>
              <a:t>Бояна</a:t>
            </a:r>
            <a:r>
              <a:rPr lang="ru-RU" sz="2800" b="1" dirty="0">
                <a:solidFill>
                  <a:srgbClr val="284438"/>
                </a:solidFill>
              </a:rPr>
              <a:t/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 err="1">
                <a:solidFill>
                  <a:srgbClr val="284438"/>
                </a:solidFill>
              </a:rPr>
              <a:t>Квітчалася</a:t>
            </a:r>
            <a:r>
              <a:rPr lang="ru-RU" sz="2800" b="1" dirty="0">
                <a:solidFill>
                  <a:srgbClr val="284438"/>
                </a:solidFill>
              </a:rPr>
              <a:t> пора </a:t>
            </a:r>
            <a:r>
              <a:rPr lang="ru-RU" sz="2800" b="1" dirty="0" err="1">
                <a:solidFill>
                  <a:srgbClr val="284438"/>
                </a:solidFill>
              </a:rPr>
              <a:t>весняна</a:t>
            </a:r>
            <a:r>
              <a:rPr lang="ru-RU" sz="2800" b="1" dirty="0">
                <a:solidFill>
                  <a:srgbClr val="284438"/>
                </a:solidFill>
              </a:rPr>
              <a:t>,</a:t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>
                <a:solidFill>
                  <a:srgbClr val="284438"/>
                </a:solidFill>
              </a:rPr>
              <a:t>І накрапали </a:t>
            </a:r>
            <a:r>
              <a:rPr lang="ru-RU" sz="2800" b="1" dirty="0" err="1">
                <a:solidFill>
                  <a:srgbClr val="284438"/>
                </a:solidFill>
              </a:rPr>
              <a:t>молоді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дощі</a:t>
            </a:r>
            <a:r>
              <a:rPr lang="ru-RU" sz="2800" b="1" dirty="0">
                <a:solidFill>
                  <a:srgbClr val="284438"/>
                </a:solidFill>
              </a:rPr>
              <a:t>,</a:t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>
                <a:solidFill>
                  <a:srgbClr val="284438"/>
                </a:solidFill>
              </a:rPr>
              <a:t>І хмари </a:t>
            </a:r>
            <a:r>
              <a:rPr lang="ru-RU" sz="2800" b="1" dirty="0" err="1">
                <a:solidFill>
                  <a:srgbClr val="284438"/>
                </a:solidFill>
              </a:rPr>
              <a:t>насувалися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з</a:t>
            </a:r>
            <a:r>
              <a:rPr lang="ru-RU" sz="2800" b="1" dirty="0">
                <a:solidFill>
                  <a:srgbClr val="284438"/>
                </a:solidFill>
              </a:rPr>
              <a:t> </a:t>
            </a:r>
            <a:r>
              <a:rPr lang="ru-RU" sz="2800" b="1" dirty="0" err="1">
                <a:solidFill>
                  <a:srgbClr val="284438"/>
                </a:solidFill>
              </a:rPr>
              <a:t>Таращі</a:t>
            </a:r>
            <a:r>
              <a:rPr lang="ru-RU" sz="2800" b="1" dirty="0" smtClean="0">
                <a:solidFill>
                  <a:srgbClr val="284438"/>
                </a:solidFill>
              </a:rPr>
              <a:t>,</a:t>
            </a:r>
            <a:r>
              <a:rPr lang="ru-RU" sz="2800" b="1" dirty="0">
                <a:solidFill>
                  <a:srgbClr val="284438"/>
                </a:solidFill>
              </a:rPr>
              <a:t/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>
                <a:solidFill>
                  <a:srgbClr val="284438"/>
                </a:solidFill>
              </a:rPr>
              <a:t>І </a:t>
            </a:r>
            <a:r>
              <a:rPr lang="ru-RU" sz="2800" b="1" dirty="0" err="1">
                <a:solidFill>
                  <a:srgbClr val="284438"/>
                </a:solidFill>
              </a:rPr>
              <a:t>яструби</a:t>
            </a:r>
            <a:r>
              <a:rPr lang="ru-RU" sz="2800" b="1" dirty="0">
                <a:solidFill>
                  <a:srgbClr val="284438"/>
                </a:solidFill>
              </a:rPr>
              <a:t> за </a:t>
            </a:r>
            <a:r>
              <a:rPr lang="ru-RU" sz="2800" b="1" dirty="0" err="1">
                <a:solidFill>
                  <a:srgbClr val="284438"/>
                </a:solidFill>
              </a:rPr>
              <a:t>обрій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углибали</a:t>
            </a:r>
            <a:r>
              <a:rPr lang="ru-RU" sz="2800" b="1" dirty="0">
                <a:solidFill>
                  <a:srgbClr val="284438"/>
                </a:solidFill>
              </a:rPr>
              <a:t>,</a:t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>
                <a:solidFill>
                  <a:srgbClr val="284438"/>
                </a:solidFill>
              </a:rPr>
              <a:t>І </a:t>
            </a:r>
            <a:r>
              <a:rPr lang="ru-RU" sz="2800" b="1" dirty="0" err="1">
                <a:solidFill>
                  <a:srgbClr val="284438"/>
                </a:solidFill>
              </a:rPr>
              <a:t>дзвінко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озивалися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цимбали</a:t>
            </a:r>
            <a:r>
              <a:rPr lang="ru-RU" sz="2800" b="1" dirty="0">
                <a:solidFill>
                  <a:srgbClr val="284438"/>
                </a:solidFill>
              </a:rPr>
              <a:t>,</a:t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 err="1">
                <a:solidFill>
                  <a:srgbClr val="284438"/>
                </a:solidFill>
              </a:rPr>
              <a:t>І</a:t>
            </a:r>
            <a:r>
              <a:rPr lang="ru-RU" sz="2800" b="1" dirty="0">
                <a:solidFill>
                  <a:srgbClr val="284438"/>
                </a:solidFill>
              </a:rPr>
              <a:t> в </a:t>
            </a:r>
            <a:r>
              <a:rPr lang="ru-RU" sz="2800" b="1" dirty="0" err="1">
                <a:solidFill>
                  <a:srgbClr val="284438"/>
                </a:solidFill>
              </a:rPr>
              <a:t>пралісах</a:t>
            </a:r>
            <a:r>
              <a:rPr lang="ru-RU" sz="2800" b="1" dirty="0">
                <a:solidFill>
                  <a:srgbClr val="284438"/>
                </a:solidFill>
              </a:rPr>
              <a:t> озера </a:t>
            </a:r>
            <a:r>
              <a:rPr lang="ru-RU" sz="2800" b="1" dirty="0" err="1">
                <a:solidFill>
                  <a:srgbClr val="284438"/>
                </a:solidFill>
              </a:rPr>
              <a:t>голубі</a:t>
            </a:r>
            <a:r>
              <a:rPr lang="ru-RU" sz="2800" b="1" dirty="0">
                <a:solidFill>
                  <a:srgbClr val="284438"/>
                </a:solidFill>
              </a:rPr>
              <a:t/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 err="1">
                <a:solidFill>
                  <a:srgbClr val="284438"/>
                </a:solidFill>
              </a:rPr>
              <a:t>Вглядалися</a:t>
            </a:r>
            <a:r>
              <a:rPr lang="ru-RU" sz="2800" b="1" dirty="0">
                <a:solidFill>
                  <a:srgbClr val="284438"/>
                </a:solidFill>
              </a:rPr>
              <a:t> в </a:t>
            </a:r>
            <a:r>
              <a:rPr lang="ru-RU" sz="2800" b="1" dirty="0" err="1">
                <a:solidFill>
                  <a:srgbClr val="284438"/>
                </a:solidFill>
              </a:rPr>
              <a:t>небесну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дивну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ясність</a:t>
            </a:r>
            <a:r>
              <a:rPr lang="ru-RU" sz="2800" b="1" dirty="0">
                <a:solidFill>
                  <a:srgbClr val="284438"/>
                </a:solidFill>
              </a:rPr>
              <a:t>.</a:t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>
                <a:solidFill>
                  <a:srgbClr val="284438"/>
                </a:solidFill>
              </a:rPr>
              <a:t>Все — як </a:t>
            </a:r>
            <a:r>
              <a:rPr lang="ru-RU" sz="2800" b="1" dirty="0" err="1">
                <a:solidFill>
                  <a:srgbClr val="284438"/>
                </a:solidFill>
              </a:rPr>
              <a:t>тоді</a:t>
            </a:r>
            <a:r>
              <a:rPr lang="ru-RU" sz="2800" b="1" dirty="0">
                <a:solidFill>
                  <a:srgbClr val="284438"/>
                </a:solidFill>
              </a:rPr>
              <a:t>. А де ж вона </a:t>
            </a:r>
            <a:r>
              <a:rPr lang="ru-RU" sz="2800" b="1" dirty="0" err="1">
                <a:solidFill>
                  <a:srgbClr val="284438"/>
                </a:solidFill>
              </a:rPr>
              <a:t>сучасність</a:t>
            </a:r>
            <a:r>
              <a:rPr lang="ru-RU" sz="2800" b="1" dirty="0">
                <a:solidFill>
                  <a:srgbClr val="284438"/>
                </a:solidFill>
              </a:rPr>
              <a:t>?</a:t>
            </a:r>
            <a:br>
              <a:rPr lang="ru-RU" sz="2800" b="1" dirty="0">
                <a:solidFill>
                  <a:srgbClr val="284438"/>
                </a:solidFill>
              </a:rPr>
            </a:br>
            <a:r>
              <a:rPr lang="ru-RU" sz="2800" b="1" dirty="0">
                <a:solidFill>
                  <a:srgbClr val="284438"/>
                </a:solidFill>
              </a:rPr>
              <a:t>Вона в </a:t>
            </a:r>
            <a:r>
              <a:rPr lang="ru-RU" sz="2800" b="1" dirty="0" err="1">
                <a:solidFill>
                  <a:srgbClr val="284438"/>
                </a:solidFill>
              </a:rPr>
              <a:t>найголовнішому</a:t>
            </a:r>
            <a:r>
              <a:rPr lang="ru-RU" sz="2800" b="1" dirty="0">
                <a:solidFill>
                  <a:srgbClr val="284438"/>
                </a:solidFill>
              </a:rPr>
              <a:t>: </a:t>
            </a:r>
            <a:r>
              <a:rPr lang="ru-RU" sz="2800" b="1" dirty="0" err="1">
                <a:solidFill>
                  <a:srgbClr val="284438"/>
                </a:solidFill>
              </a:rPr>
              <a:t>в</a:t>
            </a:r>
            <a:r>
              <a:rPr lang="ru-RU" sz="2800" b="1" dirty="0">
                <a:solidFill>
                  <a:srgbClr val="284438"/>
                </a:solidFill>
              </a:rPr>
              <a:t> </a:t>
            </a:r>
            <a:r>
              <a:rPr lang="ru-RU" sz="2800" b="1" dirty="0" err="1">
                <a:solidFill>
                  <a:srgbClr val="284438"/>
                </a:solidFill>
              </a:rPr>
              <a:t>тобі</a:t>
            </a:r>
            <a:r>
              <a:rPr lang="ru-RU" sz="2800" b="1" dirty="0">
                <a:solidFill>
                  <a:srgbClr val="284438"/>
                </a:solidFill>
              </a:rPr>
              <a:t>.</a:t>
            </a: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dirty="0"/>
              <a:t>                                                  </a:t>
            </a:r>
            <a:r>
              <a:rPr lang="ru-RU" sz="2000" b="1" i="1" dirty="0"/>
              <a:t>(В. </a:t>
            </a:r>
            <a:r>
              <a:rPr lang="ru-RU" sz="2000" b="1" i="1" dirty="0" err="1"/>
              <a:t>Мисик</a:t>
            </a:r>
            <a:r>
              <a:rPr lang="ru-RU" sz="2000" b="1" i="1" dirty="0"/>
              <a:t>, «</a:t>
            </a:r>
            <a:r>
              <a:rPr lang="ru-RU" sz="2000" b="1" i="1" dirty="0" err="1"/>
              <a:t>Сучасність</a:t>
            </a:r>
            <a:r>
              <a:rPr lang="ru-RU" sz="2000" b="1" i="1" dirty="0"/>
              <a:t>»)</a:t>
            </a:r>
            <a:endParaRPr b="1" i="1"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dirty="0"/>
          </a:p>
        </p:txBody>
      </p:sp>
      <p:pic>
        <p:nvPicPr>
          <p:cNvPr id="7" name="Picture 6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1944" t="42623" r="78889"/>
          <a:stretch>
            <a:fillRect/>
          </a:stretch>
        </p:blipFill>
        <p:spPr bwMode="auto">
          <a:xfrm>
            <a:off x="7019925" y="1333500"/>
            <a:ext cx="1752600" cy="2951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8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066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rgbClr val="C00000"/>
                </a:solidFill>
              </a:rPr>
              <a:t>Завдання: </a:t>
            </a:r>
            <a:r>
              <a:rPr lang="ru-RU" sz="2000" b="1">
                <a:solidFill>
                  <a:srgbClr val="002060"/>
                </a:solidFill>
              </a:rPr>
              <a:t>трансформуйте подані уривки так, щоб у них не було градації. Порівняйте оригінал і перетворений текст, зробіть висновок про значення градації.</a:t>
            </a:r>
            <a:endParaRPr sz="2000" b="1">
              <a:solidFill>
                <a:srgbClr val="002060"/>
              </a:solidFill>
            </a:endParaRPr>
          </a:p>
        </p:txBody>
      </p:sp>
      <p:sp>
        <p:nvSpPr>
          <p:cNvPr id="203" name="Google Shape;203;p8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7030A0"/>
                </a:solidFill>
              </a:rPr>
              <a:t>1. “Не вертаються три брати. // Плаче стара мати, // Плаче жінка з діточками // В нетопленій хаті. // Сестра плаче, йде шукати // Братів на чужину… //                      А дівчину заручену // Кладуть в домовину”. 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284438"/>
                </a:solidFill>
              </a:rPr>
              <a:t>2. “Реве, стогне хуртовина, // Котить, верне полем; // Стоїть Катря серед поля, // Дала сльозам волю.”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A50021"/>
                </a:solidFill>
              </a:rPr>
              <a:t>3. “А Ярина // То клене, то просить, // То замовкне, подивиться // І знов заголосить.”</a:t>
            </a:r>
            <a:endParaRPr>
              <a:solidFill>
                <a:srgbClr val="A5002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9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634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>
                <a:solidFill>
                  <a:srgbClr val="C00000"/>
                </a:solidFill>
              </a:rPr>
              <a:t>Повторення - </a:t>
            </a:r>
            <a:endParaRPr sz="4800" b="1">
              <a:solidFill>
                <a:srgbClr val="C00000"/>
              </a:solidFill>
            </a:endParaRPr>
          </a:p>
        </p:txBody>
      </p:sp>
      <p:sp>
        <p:nvSpPr>
          <p:cNvPr id="209" name="Google Shape;209;p9"/>
          <p:cNvSpPr txBox="1">
            <a:spLocks noGrp="1"/>
          </p:cNvSpPr>
          <p:nvPr>
            <p:ph type="body" idx="1"/>
          </p:nvPr>
        </p:nvSpPr>
        <p:spPr>
          <a:xfrm>
            <a:off x="455613" y="1052736"/>
            <a:ext cx="8226425" cy="507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002060"/>
                </a:solidFill>
              </a:rPr>
              <a:t>повторення однакових слів або виразів,</a:t>
            </a:r>
            <a:r>
              <a:rPr lang="ru-RU" b="1" i="1">
                <a:solidFill>
                  <a:srgbClr val="7030A0"/>
                </a:solidFill>
              </a:rPr>
              <a:t> </a:t>
            </a:r>
            <a:r>
              <a:rPr lang="ru-RU" b="1">
                <a:solidFill>
                  <a:srgbClr val="002060"/>
                </a:solidFill>
              </a:rPr>
              <a:t>що сприяє запам’ятовуванню основної думки, підвищує переконливість промови.</a:t>
            </a:r>
            <a:endParaRPr/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>
              <a:solidFill>
                <a:srgbClr val="C00000"/>
              </a:solidFill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C00000"/>
                </a:solidFill>
              </a:rPr>
              <a:t>До повторів належать:</a:t>
            </a:r>
            <a:endParaRPr/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>
              <a:solidFill>
                <a:srgbClr val="C00000"/>
              </a:solidFill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-"/>
            </a:pPr>
            <a:r>
              <a:rPr lang="ru-RU" b="1" i="1">
                <a:solidFill>
                  <a:srgbClr val="7030A0"/>
                </a:solidFill>
              </a:rPr>
              <a:t>Анафора (єдинопочаток)</a:t>
            </a:r>
            <a:endParaRPr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-"/>
            </a:pPr>
            <a:r>
              <a:rPr lang="ru-RU" b="1" i="1">
                <a:solidFill>
                  <a:srgbClr val="7030A0"/>
                </a:solidFill>
              </a:rPr>
              <a:t>Епіфора (єдинозакінчення)</a:t>
            </a:r>
            <a:endParaRPr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-"/>
            </a:pPr>
            <a:r>
              <a:rPr lang="ru-RU" b="1" i="1">
                <a:solidFill>
                  <a:srgbClr val="7030A0"/>
                </a:solidFill>
              </a:rPr>
              <a:t>Рефрен</a:t>
            </a:r>
            <a:endParaRPr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-"/>
            </a:pPr>
            <a:r>
              <a:rPr lang="ru-RU" b="1" i="1">
                <a:solidFill>
                  <a:srgbClr val="7030A0"/>
                </a:solidFill>
              </a:rPr>
              <a:t>Асонанс</a:t>
            </a:r>
            <a:endParaRPr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-"/>
            </a:pPr>
            <a:r>
              <a:rPr lang="ru-RU" b="1" i="1">
                <a:solidFill>
                  <a:srgbClr val="7030A0"/>
                </a:solidFill>
              </a:rPr>
              <a:t>Алітерація </a:t>
            </a:r>
            <a:endParaRPr/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 i="1">
              <a:solidFill>
                <a:srgbClr val="7030A0"/>
              </a:solidFill>
            </a:endParaRPr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 i="1">
              <a:solidFill>
                <a:srgbClr val="7030A0"/>
              </a:solidFill>
            </a:endParaRPr>
          </a:p>
        </p:txBody>
      </p:sp>
      <p:pic>
        <p:nvPicPr>
          <p:cNvPr id="12290" name="Picture 2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66215" t="25772" b="4969"/>
          <a:stretch>
            <a:fillRect/>
          </a:stretch>
        </p:blipFill>
        <p:spPr bwMode="auto">
          <a:xfrm>
            <a:off x="6078597" y="3409950"/>
            <a:ext cx="2478028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0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066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>
                <a:solidFill>
                  <a:srgbClr val="C00000"/>
                </a:solidFill>
              </a:rPr>
              <a:t>А</a:t>
            </a:r>
            <a:r>
              <a:rPr lang="ru-RU" sz="2800" b="1">
                <a:solidFill>
                  <a:srgbClr val="C00000"/>
                </a:solidFill>
              </a:rPr>
              <a:t>нафора</a:t>
            </a:r>
            <a:r>
              <a:rPr lang="ru-RU" sz="2000" b="1"/>
              <a:t> </a:t>
            </a:r>
            <a:r>
              <a:rPr lang="ru-RU" sz="2000" b="1">
                <a:solidFill>
                  <a:srgbClr val="C00000"/>
                </a:solidFill>
              </a:rPr>
              <a:t>(або єдинопочаток) – </a:t>
            </a:r>
            <a:r>
              <a:rPr lang="ru-RU" sz="2000" b="1">
                <a:solidFill>
                  <a:srgbClr val="002060"/>
                </a:solidFill>
              </a:rPr>
              <a:t>фігура мови, коли на початку речення або рядків повторюються однакові слова, словосполучення.</a:t>
            </a:r>
            <a:endParaRPr sz="2800" b="1">
              <a:solidFill>
                <a:srgbClr val="002060"/>
              </a:solidFill>
            </a:endParaRPr>
          </a:p>
        </p:txBody>
      </p:sp>
      <p:sp>
        <p:nvSpPr>
          <p:cNvPr id="215" name="Google Shape;215;p10"/>
          <p:cNvSpPr txBox="1">
            <a:spLocks noGrp="1"/>
          </p:cNvSpPr>
          <p:nvPr>
            <p:ph type="body" idx="1"/>
          </p:nvPr>
        </p:nvSpPr>
        <p:spPr>
          <a:xfrm>
            <a:off x="455613" y="1340768"/>
            <a:ext cx="8226425" cy="54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/>
              <a:t>1)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 err="1">
                <a:solidFill>
                  <a:srgbClr val="C00000"/>
                </a:solidFill>
              </a:rPr>
              <a:t>Ні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 err="1"/>
              <a:t>попівськії</a:t>
            </a:r>
            <a:r>
              <a:rPr lang="ru-RU" sz="2000" b="1" dirty="0"/>
              <a:t> </a:t>
            </a:r>
            <a:r>
              <a:rPr lang="ru-RU" sz="2000" b="1" dirty="0" err="1"/>
              <a:t>тортури</a:t>
            </a:r>
            <a:r>
              <a:rPr lang="ru-RU" sz="2000" b="1" dirty="0"/>
              <a:t>,</a:t>
            </a:r>
            <a:endParaRPr dirty="0"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/>
              <a:t>     </a:t>
            </a:r>
            <a:r>
              <a:rPr lang="ru-RU" sz="2000" b="1" dirty="0" err="1">
                <a:solidFill>
                  <a:srgbClr val="C00000"/>
                </a:solidFill>
              </a:rPr>
              <a:t>Ні</a:t>
            </a:r>
            <a:r>
              <a:rPr lang="ru-RU" sz="2000" b="1" dirty="0"/>
              <a:t> </a:t>
            </a:r>
            <a:r>
              <a:rPr lang="ru-RU" sz="2000" b="1" dirty="0" err="1"/>
              <a:t>тюремні</a:t>
            </a:r>
            <a:r>
              <a:rPr lang="ru-RU" sz="2000" b="1" dirty="0"/>
              <a:t> </a:t>
            </a:r>
            <a:r>
              <a:rPr lang="ru-RU" sz="2000" b="1" dirty="0" err="1"/>
              <a:t>царські</a:t>
            </a:r>
            <a:r>
              <a:rPr lang="ru-RU" sz="2000" b="1" dirty="0"/>
              <a:t> </a:t>
            </a:r>
            <a:r>
              <a:rPr lang="ru-RU" sz="2000" b="1" dirty="0" err="1"/>
              <a:t>мури</a:t>
            </a:r>
            <a:r>
              <a:rPr lang="ru-RU" sz="2000" b="1" dirty="0"/>
              <a:t>,</a:t>
            </a:r>
            <a:endParaRPr dirty="0"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/>
              <a:t>     </a:t>
            </a:r>
            <a:r>
              <a:rPr lang="ru-RU" sz="2000" b="1" dirty="0" err="1">
                <a:solidFill>
                  <a:srgbClr val="C00000"/>
                </a:solidFill>
              </a:rPr>
              <a:t>Ані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 err="1"/>
              <a:t>війська</a:t>
            </a:r>
            <a:r>
              <a:rPr lang="ru-RU" sz="2000" b="1" dirty="0"/>
              <a:t> </a:t>
            </a:r>
            <a:r>
              <a:rPr lang="ru-RU" sz="2000" b="1" dirty="0" err="1"/>
              <a:t>муштровані</a:t>
            </a:r>
            <a:r>
              <a:rPr lang="ru-RU" sz="2000" b="1" dirty="0"/>
              <a:t>,</a:t>
            </a:r>
            <a:endParaRPr dirty="0"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/>
              <a:t>     </a:t>
            </a:r>
            <a:r>
              <a:rPr lang="ru-RU" sz="2000" b="1" dirty="0" err="1">
                <a:solidFill>
                  <a:srgbClr val="C00000"/>
                </a:solidFill>
              </a:rPr>
              <a:t>Ні</a:t>
            </a:r>
            <a:r>
              <a:rPr lang="ru-RU" sz="2000" b="1" dirty="0"/>
              <a:t> </a:t>
            </a:r>
            <a:r>
              <a:rPr lang="ru-RU" sz="2000" b="1" dirty="0" err="1"/>
              <a:t>гармати</a:t>
            </a:r>
            <a:r>
              <a:rPr lang="ru-RU" sz="2000" b="1" dirty="0"/>
              <a:t> </a:t>
            </a:r>
            <a:r>
              <a:rPr lang="ru-RU" sz="2000" b="1" dirty="0" err="1"/>
              <a:t>лаштовані</a:t>
            </a:r>
            <a:r>
              <a:rPr lang="ru-RU" sz="2000" b="1" dirty="0"/>
              <a:t>,</a:t>
            </a:r>
            <a:endParaRPr dirty="0"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/>
              <a:t>     </a:t>
            </a:r>
            <a:r>
              <a:rPr lang="ru-RU" sz="2000" b="1" dirty="0" err="1">
                <a:solidFill>
                  <a:srgbClr val="C00000"/>
                </a:solidFill>
              </a:rPr>
              <a:t>Ні</a:t>
            </a:r>
            <a:r>
              <a:rPr lang="ru-RU" sz="2000" b="1" dirty="0"/>
              <a:t> </a:t>
            </a:r>
            <a:r>
              <a:rPr lang="ru-RU" sz="2000" b="1" dirty="0" err="1"/>
              <a:t>шпіонське</a:t>
            </a:r>
            <a:r>
              <a:rPr lang="ru-RU" sz="2000" b="1" dirty="0"/>
              <a:t> ремесло</a:t>
            </a:r>
            <a:endParaRPr dirty="0"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/>
              <a:t>     В </a:t>
            </a:r>
            <a:r>
              <a:rPr lang="ru-RU" sz="2000" b="1" dirty="0" err="1"/>
              <a:t>гріб</a:t>
            </a:r>
            <a:r>
              <a:rPr lang="ru-RU" sz="2000" b="1" dirty="0"/>
              <a:t> </a:t>
            </a:r>
            <a:r>
              <a:rPr lang="ru-RU" sz="2000" b="1" dirty="0" err="1"/>
              <a:t>його</a:t>
            </a:r>
            <a:r>
              <a:rPr lang="ru-RU" sz="2000" b="1" dirty="0"/>
              <a:t> </a:t>
            </a:r>
            <a:r>
              <a:rPr lang="ru-RU" sz="2000" b="1" dirty="0" err="1"/>
              <a:t>ще</a:t>
            </a:r>
            <a:r>
              <a:rPr lang="ru-RU" sz="2000" b="1" dirty="0"/>
              <a:t> не </a:t>
            </a:r>
            <a:r>
              <a:rPr lang="ru-RU" sz="2000" b="1" dirty="0" err="1"/>
              <a:t>звело</a:t>
            </a:r>
            <a:r>
              <a:rPr lang="ru-RU" sz="2000" b="1" dirty="0"/>
              <a:t>!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/>
              <a:t>2) </a:t>
            </a: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стежини</a:t>
            </a:r>
            <a:r>
              <a:rPr lang="ru-RU" sz="2000" b="1" dirty="0"/>
              <a:t> до </a:t>
            </a:r>
            <a:r>
              <a:rPr lang="ru-RU" sz="2000" b="1" dirty="0" err="1"/>
              <a:t>Дніпра</a:t>
            </a:r>
            <a:r>
              <a:rPr lang="ru-RU" sz="2000" b="1" dirty="0"/>
              <a:t>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хмарки</a:t>
            </a:r>
            <a:r>
              <a:rPr lang="ru-RU" sz="2000" b="1" dirty="0"/>
              <a:t>, </a:t>
            </a: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/>
              <a:t>дороги,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/>
              <a:t>Зібгавши</a:t>
            </a:r>
            <a:r>
              <a:rPr lang="ru-RU" sz="2000" b="1" dirty="0"/>
              <a:t> </a:t>
            </a:r>
            <a:r>
              <a:rPr lang="ru-RU" sz="2000" b="1" dirty="0" err="1"/>
              <a:t>куряву</a:t>
            </a:r>
            <a:r>
              <a:rPr lang="ru-RU" sz="2000" b="1" dirty="0"/>
              <a:t> </a:t>
            </a:r>
            <a:r>
              <a:rPr lang="ru-RU" sz="2000" b="1" dirty="0" err="1"/>
              <a:t>під</a:t>
            </a:r>
            <a:r>
              <a:rPr lang="ru-RU" sz="2000" b="1" dirty="0"/>
              <a:t> ноги.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студенти</a:t>
            </a:r>
            <a:r>
              <a:rPr lang="ru-RU" sz="2000" b="1" dirty="0"/>
              <a:t> </a:t>
            </a:r>
            <a:r>
              <a:rPr lang="ru-RU" sz="2000" b="1" dirty="0" err="1"/>
              <a:t>і</a:t>
            </a:r>
            <a:r>
              <a:rPr lang="ru-RU" sz="2000" b="1" dirty="0"/>
              <a:t> монахи,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мундири</a:t>
            </a:r>
            <a:r>
              <a:rPr lang="ru-RU" sz="2000" b="1" dirty="0"/>
              <a:t> </a:t>
            </a:r>
            <a:r>
              <a:rPr lang="ru-RU" sz="2000" b="1" dirty="0" err="1"/>
              <a:t>і</a:t>
            </a:r>
            <a:r>
              <a:rPr lang="ru-RU" sz="2000" b="1" dirty="0"/>
              <a:t> папахи,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солом’яні</a:t>
            </a:r>
            <a:r>
              <a:rPr lang="ru-RU" sz="2000" b="1" dirty="0"/>
              <a:t> </a:t>
            </a:r>
            <a:r>
              <a:rPr lang="ru-RU" sz="2000" b="1" dirty="0" err="1"/>
              <a:t>брилі</a:t>
            </a:r>
            <a:r>
              <a:rPr lang="ru-RU" sz="2000" b="1" dirty="0"/>
              <a:t>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кленові</a:t>
            </a:r>
            <a:r>
              <a:rPr lang="ru-RU" sz="2000" b="1" dirty="0"/>
              <a:t> </a:t>
            </a:r>
            <a:r>
              <a:rPr lang="ru-RU" sz="2000" b="1" dirty="0" err="1"/>
              <a:t>костилі</a:t>
            </a:r>
            <a:r>
              <a:rPr lang="ru-RU" sz="2000" b="1" dirty="0"/>
              <a:t>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</a:t>
            </a:r>
            <a:r>
              <a:rPr lang="ru-RU" sz="2000" b="1" dirty="0" err="1"/>
              <a:t>берлини</a:t>
            </a:r>
            <a:r>
              <a:rPr lang="ru-RU" sz="2000" b="1" dirty="0"/>
              <a:t> </a:t>
            </a:r>
            <a:r>
              <a:rPr lang="ru-RU" sz="2000" b="1" dirty="0" err="1"/>
              <a:t>і</a:t>
            </a:r>
            <a:r>
              <a:rPr lang="ru-RU" sz="2000" b="1" dirty="0"/>
              <a:t> </a:t>
            </a:r>
            <a:r>
              <a:rPr lang="ru-RU" sz="2000" b="1" dirty="0" err="1"/>
              <a:t>підводи</a:t>
            </a:r>
            <a:r>
              <a:rPr lang="ru-RU" sz="2000" b="1" dirty="0"/>
              <a:t>,</a:t>
            </a:r>
            <a:endParaRPr dirty="0"/>
          </a:p>
          <a:p>
            <a:pPr marL="3584575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 err="1"/>
              <a:t>віки</a:t>
            </a:r>
            <a:r>
              <a:rPr lang="ru-RU" sz="2000" b="1" dirty="0"/>
              <a:t>, </a:t>
            </a:r>
            <a:r>
              <a:rPr lang="ru-RU" sz="2000" b="1" dirty="0" err="1">
                <a:solidFill>
                  <a:srgbClr val="C00000"/>
                </a:solidFill>
              </a:rPr>
              <a:t>летять</a:t>
            </a:r>
            <a:r>
              <a:rPr lang="ru-RU" sz="2000" b="1" dirty="0"/>
              <a:t> народи.</a:t>
            </a:r>
            <a:endParaRPr sz="2000" b="1" dirty="0"/>
          </a:p>
        </p:txBody>
      </p:sp>
      <p:pic>
        <p:nvPicPr>
          <p:cNvPr id="4" name="Picture 6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64028" t="59290" r="7847" b="5340"/>
          <a:stretch>
            <a:fillRect/>
          </a:stretch>
        </p:blipFill>
        <p:spPr bwMode="auto">
          <a:xfrm>
            <a:off x="600075" y="4152900"/>
            <a:ext cx="2571750" cy="181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C00000"/>
                </a:solidFill>
              </a:rPr>
              <a:t>Епіфора – </a:t>
            </a:r>
            <a:r>
              <a:rPr lang="ru-RU" sz="2400" b="1">
                <a:solidFill>
                  <a:srgbClr val="002060"/>
                </a:solidFill>
              </a:rPr>
              <a:t>повторення однакових слів і звукосполучень у кінці рядків або строф із метою посилення виразності.</a:t>
            </a:r>
            <a:endParaRPr sz="2400" b="1">
              <a:solidFill>
                <a:srgbClr val="002060"/>
              </a:solidFill>
            </a:endParaRPr>
          </a:p>
        </p:txBody>
      </p:sp>
      <p:sp>
        <p:nvSpPr>
          <p:cNvPr id="221" name="Google Shape;221;p11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arenR"/>
            </a:pPr>
            <a:r>
              <a:rPr lang="ru-RU" b="1" dirty="0"/>
              <a:t>Я </a:t>
            </a:r>
            <a:r>
              <a:rPr lang="ru-RU" b="1" dirty="0" err="1"/>
              <a:t>був</a:t>
            </a:r>
            <a:r>
              <a:rPr lang="ru-RU" b="1" dirty="0"/>
              <a:t> </a:t>
            </a:r>
            <a:r>
              <a:rPr lang="ru-RU" b="1" dirty="0" err="1">
                <a:solidFill>
                  <a:srgbClr val="A50021"/>
                </a:solidFill>
              </a:rPr>
              <a:t>молодий</a:t>
            </a:r>
            <a:r>
              <a:rPr lang="ru-RU" b="1" dirty="0">
                <a:solidFill>
                  <a:srgbClr val="A50021"/>
                </a:solidFill>
              </a:rPr>
              <a:t> </a:t>
            </a:r>
            <a:r>
              <a:rPr lang="ru-RU" b="1" dirty="0" err="1">
                <a:solidFill>
                  <a:srgbClr val="A50021"/>
                </a:solidFill>
              </a:rPr>
              <a:t>і</a:t>
            </a:r>
            <a:r>
              <a:rPr lang="ru-RU" b="1" dirty="0">
                <a:solidFill>
                  <a:srgbClr val="A50021"/>
                </a:solidFill>
              </a:rPr>
              <a:t> </a:t>
            </a:r>
            <a:r>
              <a:rPr lang="ru-RU" b="1" dirty="0" err="1">
                <a:solidFill>
                  <a:srgbClr val="A50021"/>
                </a:solidFill>
              </a:rPr>
              <a:t>красивий</a:t>
            </a:r>
            <a:r>
              <a:rPr lang="ru-RU" b="1" dirty="0">
                <a:solidFill>
                  <a:srgbClr val="A50021"/>
                </a:solidFill>
              </a:rPr>
              <a:t>.</a:t>
            </a:r>
            <a:endParaRPr dirty="0"/>
          </a:p>
          <a:p>
            <a:pPr marL="442913" lvl="0" indent="-442913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     </a:t>
            </a:r>
            <a:r>
              <a:rPr lang="ru-RU" b="1" dirty="0" err="1"/>
              <a:t>Невже</a:t>
            </a:r>
            <a:r>
              <a:rPr lang="ru-RU" b="1" dirty="0"/>
              <a:t> </a:t>
            </a:r>
            <a:r>
              <a:rPr lang="ru-RU" b="1" dirty="0" err="1">
                <a:solidFill>
                  <a:srgbClr val="A50021"/>
                </a:solidFill>
              </a:rPr>
              <a:t>молодий</a:t>
            </a:r>
            <a:r>
              <a:rPr lang="ru-RU" b="1" dirty="0">
                <a:solidFill>
                  <a:srgbClr val="A50021"/>
                </a:solidFill>
              </a:rPr>
              <a:t> </a:t>
            </a:r>
            <a:r>
              <a:rPr lang="ru-RU" b="1" dirty="0" err="1">
                <a:solidFill>
                  <a:srgbClr val="A50021"/>
                </a:solidFill>
              </a:rPr>
              <a:t>і</a:t>
            </a:r>
            <a:r>
              <a:rPr lang="ru-RU" b="1" dirty="0">
                <a:solidFill>
                  <a:srgbClr val="A50021"/>
                </a:solidFill>
              </a:rPr>
              <a:t> </a:t>
            </a:r>
            <a:r>
              <a:rPr lang="ru-RU" b="1" dirty="0" err="1">
                <a:solidFill>
                  <a:srgbClr val="A50021"/>
                </a:solidFill>
              </a:rPr>
              <a:t>красивий</a:t>
            </a:r>
            <a:r>
              <a:rPr lang="ru-RU" b="1" dirty="0"/>
              <a:t>?</a:t>
            </a:r>
            <a:endParaRPr dirty="0"/>
          </a:p>
          <a:p>
            <a:pPr marL="442913" lvl="0" indent="-442913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     </a:t>
            </a:r>
            <a:r>
              <a:rPr lang="ru-RU" b="1" dirty="0" err="1"/>
              <a:t>Це</a:t>
            </a:r>
            <a:r>
              <a:rPr lang="ru-RU" b="1" dirty="0"/>
              <a:t> я </a:t>
            </a:r>
            <a:r>
              <a:rPr lang="ru-RU" b="1" dirty="0" err="1">
                <a:solidFill>
                  <a:srgbClr val="A50021"/>
                </a:solidFill>
              </a:rPr>
              <a:t>молодий</a:t>
            </a:r>
            <a:r>
              <a:rPr lang="ru-RU" b="1" dirty="0">
                <a:solidFill>
                  <a:srgbClr val="A50021"/>
                </a:solidFill>
              </a:rPr>
              <a:t> </a:t>
            </a:r>
            <a:r>
              <a:rPr lang="ru-RU" b="1" dirty="0" err="1">
                <a:solidFill>
                  <a:srgbClr val="A50021"/>
                </a:solidFill>
              </a:rPr>
              <a:t>і</a:t>
            </a:r>
            <a:r>
              <a:rPr lang="ru-RU" b="1" dirty="0">
                <a:solidFill>
                  <a:srgbClr val="A50021"/>
                </a:solidFill>
              </a:rPr>
              <a:t> </a:t>
            </a:r>
            <a:r>
              <a:rPr lang="ru-RU" b="1" dirty="0" err="1">
                <a:solidFill>
                  <a:srgbClr val="A50021"/>
                </a:solidFill>
              </a:rPr>
              <a:t>красивий</a:t>
            </a:r>
            <a:endParaRPr dirty="0"/>
          </a:p>
          <a:p>
            <a:pPr marL="442913" lvl="0" indent="-442913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     </a:t>
            </a:r>
            <a:r>
              <a:rPr lang="ru-RU" b="1" dirty="0" err="1"/>
              <a:t>Із</a:t>
            </a:r>
            <a:r>
              <a:rPr lang="ru-RU" b="1" dirty="0"/>
              <a:t> </a:t>
            </a:r>
            <a:r>
              <a:rPr lang="ru-RU" b="1" dirty="0" err="1"/>
              <a:t>далечі</a:t>
            </a:r>
            <a:r>
              <a:rPr lang="ru-RU" b="1" dirty="0"/>
              <a:t> в </a:t>
            </a:r>
            <a:r>
              <a:rPr lang="ru-RU" b="1" dirty="0" err="1"/>
              <a:t>далеч</a:t>
            </a:r>
            <a:r>
              <a:rPr lang="ru-RU" b="1" dirty="0"/>
              <a:t> </a:t>
            </a:r>
            <a:r>
              <a:rPr lang="ru-RU" b="1" dirty="0" err="1"/>
              <a:t>ішов</a:t>
            </a:r>
            <a:r>
              <a:rPr lang="ru-RU" b="1" dirty="0"/>
              <a:t>!</a:t>
            </a: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 dirty="0"/>
          </a:p>
          <a:p>
            <a:pPr marL="215265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2) Як </a:t>
            </a:r>
            <a:r>
              <a:rPr lang="ru-RU" b="1" dirty="0" err="1"/>
              <a:t>розплутать</a:t>
            </a:r>
            <a:r>
              <a:rPr lang="ru-RU" b="1" dirty="0"/>
              <a:t> клубок </a:t>
            </a:r>
            <a:r>
              <a:rPr lang="ru-RU" b="1" dirty="0" err="1"/>
              <a:t>розл</a:t>
            </a:r>
            <a:r>
              <a:rPr lang="ru-RU" b="1" dirty="0" err="1">
                <a:solidFill>
                  <a:srgbClr val="A50021"/>
                </a:solidFill>
              </a:rPr>
              <a:t>ук</a:t>
            </a:r>
            <a:r>
              <a:rPr lang="ru-RU" b="1" dirty="0"/>
              <a:t>?</a:t>
            </a:r>
            <a:endParaRPr dirty="0"/>
          </a:p>
          <a:p>
            <a:pPr marL="2595563" lvl="0" indent="-442913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    </a:t>
            </a:r>
            <a:r>
              <a:rPr lang="ru-RU" b="1" dirty="0" err="1"/>
              <a:t>Випить</a:t>
            </a:r>
            <a:r>
              <a:rPr lang="ru-RU" b="1" dirty="0"/>
              <a:t> </a:t>
            </a:r>
            <a:r>
              <a:rPr lang="ru-RU" b="1" dirty="0" err="1"/>
              <a:t>дотик</a:t>
            </a:r>
            <a:r>
              <a:rPr lang="ru-RU" b="1" dirty="0"/>
              <a:t> </a:t>
            </a:r>
            <a:r>
              <a:rPr lang="ru-RU" b="1" dirty="0" err="1"/>
              <a:t>коханих</a:t>
            </a:r>
            <a:r>
              <a:rPr lang="ru-RU" b="1" dirty="0"/>
              <a:t> р</a:t>
            </a:r>
            <a:r>
              <a:rPr lang="ru-RU" b="1" dirty="0">
                <a:solidFill>
                  <a:srgbClr val="A50021"/>
                </a:solidFill>
              </a:rPr>
              <a:t>ук</a:t>
            </a:r>
            <a:r>
              <a:rPr lang="ru-RU" b="1" dirty="0"/>
              <a:t>?</a:t>
            </a:r>
            <a:endParaRPr dirty="0"/>
          </a:p>
          <a:p>
            <a:pPr marL="2595563" lvl="0" indent="-442913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    Як, </a:t>
            </a:r>
            <a:r>
              <a:rPr lang="ru-RU" b="1" dirty="0" err="1"/>
              <a:t>притишивши</a:t>
            </a:r>
            <a:r>
              <a:rPr lang="ru-RU" b="1" dirty="0"/>
              <a:t> </a:t>
            </a:r>
            <a:r>
              <a:rPr lang="ru-RU" b="1" dirty="0" err="1"/>
              <a:t>серця</a:t>
            </a:r>
            <a:r>
              <a:rPr lang="ru-RU" b="1" dirty="0"/>
              <a:t> ст</a:t>
            </a:r>
            <a:r>
              <a:rPr lang="ru-RU" b="1" dirty="0">
                <a:solidFill>
                  <a:srgbClr val="A50021"/>
                </a:solidFill>
              </a:rPr>
              <a:t>ук</a:t>
            </a:r>
            <a:r>
              <a:rPr lang="ru-RU" b="1" dirty="0"/>
              <a:t>,</a:t>
            </a:r>
            <a:endParaRPr dirty="0"/>
          </a:p>
          <a:p>
            <a:pPr marL="2595563" lvl="0" indent="-442913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 dirty="0"/>
              <a:t>    </a:t>
            </a:r>
            <a:r>
              <a:rPr lang="ru-RU" b="1" dirty="0" err="1"/>
              <a:t>Віднайти</a:t>
            </a:r>
            <a:r>
              <a:rPr lang="ru-RU" b="1" dirty="0"/>
              <a:t> </a:t>
            </a:r>
            <a:r>
              <a:rPr lang="ru-RU" b="1" dirty="0" err="1"/>
              <a:t>найчистіший</a:t>
            </a:r>
            <a:r>
              <a:rPr lang="ru-RU" b="1" dirty="0"/>
              <a:t> зв</a:t>
            </a:r>
            <a:r>
              <a:rPr lang="ru-RU" b="1" dirty="0">
                <a:solidFill>
                  <a:srgbClr val="A50021"/>
                </a:solidFill>
              </a:rPr>
              <a:t>ук</a:t>
            </a:r>
            <a:r>
              <a:rPr lang="ru-RU" b="1" dirty="0"/>
              <a:t>?</a:t>
            </a:r>
            <a:endParaRPr b="1" dirty="0"/>
          </a:p>
        </p:txBody>
      </p:sp>
      <p:pic>
        <p:nvPicPr>
          <p:cNvPr id="4" name="Picture 2" descr="Риторичні фігури. Риторичне запитання. Звернення | Українська мова | Grade  11"/>
          <p:cNvPicPr>
            <a:picLocks noChangeAspect="1" noChangeArrowheads="1"/>
          </p:cNvPicPr>
          <p:nvPr/>
        </p:nvPicPr>
        <p:blipFill>
          <a:blip r:embed="rId3"/>
          <a:srcRect l="53090" t="55771" r="7639"/>
          <a:stretch>
            <a:fillRect/>
          </a:stretch>
        </p:blipFill>
        <p:spPr bwMode="auto">
          <a:xfrm>
            <a:off x="5598101" y="1562100"/>
            <a:ext cx="3260149" cy="2065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778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>
                <a:solidFill>
                  <a:srgbClr val="A50021"/>
                </a:solidFill>
              </a:rPr>
              <a:t>Рефрен – </a:t>
            </a:r>
            <a:r>
              <a:rPr lang="ru-RU" sz="2800" b="1">
                <a:solidFill>
                  <a:srgbClr val="002060"/>
                </a:solidFill>
              </a:rPr>
              <a:t>повторення групи слів, рядка або кількох віршованих рядків у строфах.</a:t>
            </a:r>
            <a:endParaRPr sz="2800" b="1">
              <a:solidFill>
                <a:srgbClr val="002060"/>
              </a:solidFill>
            </a:endParaRPr>
          </a:p>
        </p:txBody>
      </p:sp>
      <p:sp>
        <p:nvSpPr>
          <p:cNvPr id="227" name="Google Shape;227;p12"/>
          <p:cNvSpPr txBox="1">
            <a:spLocks noGrp="1"/>
          </p:cNvSpPr>
          <p:nvPr>
            <p:ph type="body" idx="1"/>
          </p:nvPr>
        </p:nvSpPr>
        <p:spPr>
          <a:xfrm>
            <a:off x="455613" y="1556792"/>
            <a:ext cx="8226425" cy="4569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C00000"/>
                </a:solidFill>
              </a:rPr>
              <a:t>    Ти мене любиш 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/>
              <a:t>     Зоряно-тихо,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C00000"/>
                </a:solidFill>
              </a:rPr>
              <a:t>    Ти мене любиш 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/>
              <a:t>    Ніжно-прозоро,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C00000"/>
                </a:solidFill>
              </a:rPr>
              <a:t>    Ти мене любиш, -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/>
              <a:t>    Трави притихли.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C00000"/>
                </a:solidFill>
              </a:rPr>
              <a:t>    Ти мене любиш</a:t>
            </a:r>
            <a:endParaRPr/>
          </a:p>
          <a:p>
            <a:pPr marL="442913" lvl="0" indent="-442913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/>
              <a:t>    В світлих узорах.</a:t>
            </a:r>
            <a:endParaRPr b="1"/>
          </a:p>
        </p:txBody>
      </p:sp>
      <p:pic>
        <p:nvPicPr>
          <p:cNvPr id="6146" name="Picture 2" descr="Засоби мовного вираження промови. Метафора. Метонімія."/>
          <p:cNvPicPr>
            <a:picLocks noChangeAspect="1" noChangeArrowheads="1"/>
          </p:cNvPicPr>
          <p:nvPr/>
        </p:nvPicPr>
        <p:blipFill>
          <a:blip r:embed="rId3"/>
          <a:srcRect l="1103" t="58228" r="75269"/>
          <a:stretch>
            <a:fillRect/>
          </a:stretch>
        </p:blipFill>
        <p:spPr bwMode="auto">
          <a:xfrm>
            <a:off x="5967076" y="2360104"/>
            <a:ext cx="2205374" cy="2183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3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>
                <a:solidFill>
                  <a:srgbClr val="C00000"/>
                </a:solidFill>
              </a:rPr>
              <a:t>Асонанс</a:t>
            </a:r>
            <a:r>
              <a:rPr lang="ru-RU" sz="2800" b="1"/>
              <a:t> </a:t>
            </a:r>
            <a:r>
              <a:rPr lang="ru-RU" sz="2800" b="1">
                <a:solidFill>
                  <a:srgbClr val="002060"/>
                </a:solidFill>
              </a:rPr>
              <a:t>– </a:t>
            </a:r>
            <a:r>
              <a:rPr lang="ru-RU" sz="2800" b="1" i="1"/>
              <a:t>повторення однакових голосних звуків з метою надання милозвучності.</a:t>
            </a:r>
            <a:endParaRPr sz="2800" b="1" i="1"/>
          </a:p>
        </p:txBody>
      </p:sp>
      <p:sp>
        <p:nvSpPr>
          <p:cNvPr id="233" name="Google Shape;233;p13"/>
          <p:cNvSpPr txBox="1">
            <a:spLocks noGrp="1"/>
          </p:cNvSpPr>
          <p:nvPr>
            <p:ph type="body" idx="1"/>
          </p:nvPr>
        </p:nvSpPr>
        <p:spPr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165225" lvl="0" indent="0" algn="l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002060"/>
                </a:solidFill>
              </a:rPr>
              <a:t>Не вт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катиму б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льше в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д дол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,</a:t>
            </a:r>
            <a:endParaRPr/>
          </a:p>
          <a:p>
            <a:pPr marL="1165225" lvl="0" indent="0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002060"/>
                </a:solidFill>
              </a:rPr>
              <a:t>Не зд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йматимуть в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холи сн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в,</a:t>
            </a:r>
            <a:endParaRPr/>
          </a:p>
          <a:p>
            <a:pPr marL="1165225" lvl="0" indent="0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002060"/>
                </a:solidFill>
              </a:rPr>
              <a:t>Мр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й, фантаз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й, 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люз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й… Довол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!</a:t>
            </a:r>
            <a:endParaRPr/>
          </a:p>
          <a:p>
            <a:pPr marL="1165225" lvl="0" indent="0" algn="l" rtl="0">
              <a:spcBef>
                <a:spcPts val="560"/>
              </a:spcBef>
              <a:spcAft>
                <a:spcPts val="0"/>
              </a:spcAft>
              <a:buSzPts val="2800"/>
              <a:buFont typeface="Arial"/>
              <a:buNone/>
            </a:pPr>
            <a:r>
              <a:rPr lang="ru-RU" sz="2800" b="1">
                <a:solidFill>
                  <a:srgbClr val="002060"/>
                </a:solidFill>
              </a:rPr>
              <a:t>Я не в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рю! – хай гаснуть п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сн</a:t>
            </a:r>
            <a:r>
              <a:rPr lang="ru-RU" sz="2800" b="1">
                <a:solidFill>
                  <a:srgbClr val="A50021"/>
                </a:solidFill>
              </a:rPr>
              <a:t>і</a:t>
            </a:r>
            <a:r>
              <a:rPr lang="ru-RU" sz="2800" b="1">
                <a:solidFill>
                  <a:srgbClr val="002060"/>
                </a:solidFill>
              </a:rPr>
              <a:t>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endParaRPr b="1">
              <a:solidFill>
                <a:srgbClr val="0C0C0C"/>
              </a:solidFill>
            </a:endParaRPr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0C0C0C"/>
                </a:solidFill>
              </a:rPr>
              <a:t>О – спів, радість, відвага, сила духу.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0C0C0C"/>
                </a:solidFill>
              </a:rPr>
              <a:t>І – спокій, ніжність, кохання, висота, переляк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0C0C0C"/>
                </a:solidFill>
              </a:rPr>
              <a:t>А – голосіння, голосний крик, радість, страх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>
                <a:solidFill>
                  <a:srgbClr val="0C0C0C"/>
                </a:solidFill>
              </a:rPr>
              <a:t>У – сум, біль, страх передчуття смерті</a:t>
            </a:r>
            <a:endParaRPr b="1">
              <a:solidFill>
                <a:srgbClr val="0C0C0C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"/>
          <p:cNvSpPr txBox="1">
            <a:spLocks noGrp="1"/>
          </p:cNvSpPr>
          <p:nvPr>
            <p:ph type="title"/>
          </p:nvPr>
        </p:nvSpPr>
        <p:spPr>
          <a:xfrm>
            <a:off x="455613" y="274638"/>
            <a:ext cx="8226425" cy="850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>
                <a:solidFill>
                  <a:srgbClr val="C00000"/>
                </a:solidFill>
              </a:rPr>
              <a:t>Алітерація –</a:t>
            </a:r>
            <a:r>
              <a:rPr lang="ru-RU" sz="2400" b="1"/>
              <a:t> </a:t>
            </a:r>
            <a:r>
              <a:rPr lang="ru-RU" sz="2400" b="1">
                <a:solidFill>
                  <a:srgbClr val="002060"/>
                </a:solidFill>
              </a:rPr>
              <a:t>повторення приголосних звуків для посилення інтонаційної і смислової виразності.</a:t>
            </a:r>
            <a:endParaRPr sz="2400" b="1">
              <a:solidFill>
                <a:srgbClr val="002060"/>
              </a:solidFill>
            </a:endParaRPr>
          </a:p>
        </p:txBody>
      </p:sp>
      <p:sp>
        <p:nvSpPr>
          <p:cNvPr id="239" name="Google Shape;239;p14"/>
          <p:cNvSpPr txBox="1">
            <a:spLocks noGrp="1"/>
          </p:cNvSpPr>
          <p:nvPr>
            <p:ph type="body" idx="1"/>
          </p:nvPr>
        </p:nvSpPr>
        <p:spPr>
          <a:xfrm>
            <a:off x="455613" y="1268760"/>
            <a:ext cx="8226425" cy="5589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/>
              <a:t>1)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ипле,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теле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ад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амотній</a:t>
            </a:r>
            <a:br>
              <a:rPr lang="ru-RU" b="1"/>
            </a:br>
            <a:r>
              <a:rPr lang="ru-RU" b="1">
                <a:solidFill>
                  <a:srgbClr val="C00000"/>
                </a:solidFill>
              </a:rPr>
              <a:t>    С</a:t>
            </a:r>
            <a:r>
              <a:rPr lang="ru-RU" b="1"/>
              <a:t>ірий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муток —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рібний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ніг, —</a:t>
            </a:r>
            <a:br>
              <a:rPr lang="ru-RU" b="1"/>
            </a:br>
            <a:r>
              <a:rPr lang="ru-RU" b="1"/>
              <a:t>   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умно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тогне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онний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трумінь,</a:t>
            </a:r>
            <a:br>
              <a:rPr lang="ru-RU" b="1"/>
            </a:br>
            <a:r>
              <a:rPr lang="ru-RU" b="1"/>
              <a:t>   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ерце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луха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мертний </a:t>
            </a:r>
            <a:r>
              <a:rPr lang="ru-RU" b="1">
                <a:solidFill>
                  <a:srgbClr val="C00000"/>
                </a:solidFill>
              </a:rPr>
              <a:t>с</a:t>
            </a:r>
            <a:r>
              <a:rPr lang="ru-RU" b="1"/>
              <a:t>міх…</a:t>
            </a:r>
            <a:endParaRPr/>
          </a:p>
          <a:p>
            <a:pPr marL="1341438" lvl="0" indent="0" algn="l" rtl="0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rPr lang="ru-RU" b="1"/>
              <a:t>2) </a:t>
            </a:r>
            <a:r>
              <a:rPr lang="ru-RU" b="1">
                <a:solidFill>
                  <a:srgbClr val="C00000"/>
                </a:solidFill>
              </a:rPr>
              <a:t>Гр</a:t>
            </a:r>
            <a:r>
              <a:rPr lang="ru-RU" b="1"/>
              <a:t>имить! Бла</a:t>
            </a:r>
            <a:r>
              <a:rPr lang="ru-RU" b="1">
                <a:solidFill>
                  <a:srgbClr val="C00000"/>
                </a:solidFill>
              </a:rPr>
              <a:t>г</a:t>
            </a:r>
            <a:r>
              <a:rPr lang="ru-RU" b="1"/>
              <a:t>одатна по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а наступає,</a:t>
            </a:r>
            <a:br>
              <a:rPr lang="ru-RU" b="1"/>
            </a:br>
            <a:r>
              <a:rPr lang="ru-RU" b="1"/>
              <a:t>    </a:t>
            </a:r>
            <a:r>
              <a:rPr lang="ru-RU" b="1">
                <a:solidFill>
                  <a:srgbClr val="C00000"/>
                </a:solidFill>
              </a:rPr>
              <a:t>Пр</a:t>
            </a:r>
            <a:r>
              <a:rPr lang="ru-RU" b="1"/>
              <a:t>и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оду 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озкішная </a:t>
            </a:r>
            <a:r>
              <a:rPr lang="ru-RU" b="1">
                <a:solidFill>
                  <a:srgbClr val="C00000"/>
                </a:solidFill>
              </a:rPr>
              <a:t>др</a:t>
            </a:r>
            <a:r>
              <a:rPr lang="ru-RU" b="1"/>
              <a:t>ож </a:t>
            </a:r>
            <a:r>
              <a:rPr lang="ru-RU" b="1">
                <a:solidFill>
                  <a:srgbClr val="C00000"/>
                </a:solidFill>
              </a:rPr>
              <a:t>пр</a:t>
            </a:r>
            <a:r>
              <a:rPr lang="ru-RU" b="1"/>
              <a:t>онимає,</a:t>
            </a:r>
            <a:br>
              <a:rPr lang="ru-RU" b="1"/>
            </a:br>
            <a:r>
              <a:rPr lang="ru-RU" b="1"/>
              <a:t>    Жде с</a:t>
            </a:r>
            <a:r>
              <a:rPr lang="ru-RU" b="1">
                <a:solidFill>
                  <a:srgbClr val="C00000"/>
                </a:solidFill>
              </a:rPr>
              <a:t>пр</a:t>
            </a:r>
            <a:r>
              <a:rPr lang="ru-RU" b="1"/>
              <a:t>а</a:t>
            </a:r>
            <a:r>
              <a:rPr lang="ru-RU" b="1">
                <a:solidFill>
                  <a:srgbClr val="C00000"/>
                </a:solidFill>
              </a:rPr>
              <a:t>г</a:t>
            </a:r>
            <a:r>
              <a:rPr lang="ru-RU" b="1"/>
              <a:t>ла земля плодотво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ної зливи,</a:t>
            </a:r>
            <a:br>
              <a:rPr lang="ru-RU" b="1"/>
            </a:br>
            <a:r>
              <a:rPr lang="ru-RU" b="1"/>
              <a:t>    І віте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 над нею гуляє бу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хливий,</a:t>
            </a:r>
            <a:br>
              <a:rPr lang="ru-RU" b="1"/>
            </a:br>
            <a:r>
              <a:rPr lang="ru-RU" b="1"/>
              <a:t>    І з заходу темная хма</a:t>
            </a:r>
            <a:r>
              <a:rPr lang="ru-RU" b="1">
                <a:solidFill>
                  <a:srgbClr val="C00000"/>
                </a:solidFill>
              </a:rPr>
              <a:t>р</a:t>
            </a:r>
            <a:r>
              <a:rPr lang="ru-RU" b="1"/>
              <a:t>а летить –</a:t>
            </a:r>
            <a:br>
              <a:rPr lang="ru-RU" b="1"/>
            </a:br>
            <a:r>
              <a:rPr lang="ru-RU" b="1"/>
              <a:t>    </a:t>
            </a:r>
            <a:r>
              <a:rPr lang="ru-RU" b="1">
                <a:solidFill>
                  <a:srgbClr val="C00000"/>
                </a:solidFill>
              </a:rPr>
              <a:t>Гр</a:t>
            </a:r>
            <a:r>
              <a:rPr lang="ru-RU" b="1"/>
              <a:t>имить! </a:t>
            </a:r>
            <a:endParaRPr/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101B16"/>
                </a:solidFill>
              </a:rPr>
              <a:t>Г – грім, гамір, битва, натовп</a:t>
            </a:r>
            <a:endParaRPr sz="2000" b="1">
              <a:solidFill>
                <a:srgbClr val="101B16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101B16"/>
                </a:solidFill>
              </a:rPr>
              <a:t>Р – рішучість, героїзм, рух, трагізм</a:t>
            </a:r>
            <a:endParaRPr sz="2000" b="1">
              <a:solidFill>
                <a:srgbClr val="101B16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101B16"/>
                </a:solidFill>
              </a:rPr>
              <a:t>Л – любов, ласка, ніжність</a:t>
            </a:r>
            <a:endParaRPr sz="2000" b="1">
              <a:solidFill>
                <a:srgbClr val="101B16"/>
              </a:solidFill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rPr lang="ru-RU" sz="2000" b="1">
                <a:solidFill>
                  <a:srgbClr val="101B16"/>
                </a:solidFill>
              </a:rPr>
              <a:t>Ж, ч, ш, дж, з, с – шелест листя, плин ріки, сум, смерть, вітер</a:t>
            </a:r>
            <a:endParaRPr sz="2000" b="1">
              <a:solidFill>
                <a:srgbClr val="101B16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31938" y="333375"/>
            <a:ext cx="7313612" cy="1752600"/>
          </a:xfrm>
        </p:spPr>
        <p:txBody>
          <a:bodyPr/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Вправи на платформах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5217" y="3046512"/>
            <a:ext cx="49536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https://wordwall.net/resource/60723043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04406" y="1646337"/>
            <a:ext cx="52661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https://wordwall.net/pt/resource/60149468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23863" y="2303562"/>
            <a:ext cx="48846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https://learningapps.org/view36883167</a:t>
            </a:r>
            <a:endParaRPr lang="ru-RU" sz="2000" b="1" dirty="0"/>
          </a:p>
        </p:txBody>
      </p:sp>
      <p:pic>
        <p:nvPicPr>
          <p:cNvPr id="8" name="Google Shape;364;p15" descr="https://lh7-rt.googleusercontent.com/slidesz/AGV_vUcK47exTOTEhYs3tAcTEqkcfalJNnQ8TuhxTzvhr7WNjA3nMGEnqZNdh_k90NXaRP9vTU4Rm4VOw-4MDupsoDpu1H6VxnuPvBvNw4ydB6Vrac7QQX30l13e3dW9D3WWe6JTWl4h6WHMeQT1ZqeHmXw=s2048?key=FhFae_BQ20Kcp-gsCHON6Pjn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57225" y="3695700"/>
            <a:ext cx="8023973" cy="26748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2700" y="130176"/>
            <a:ext cx="5073649" cy="1117600"/>
          </a:xfrm>
        </p:spPr>
        <p:txBody>
          <a:bodyPr/>
          <a:lstStyle/>
          <a:p>
            <a:r>
              <a:rPr lang="uk-UA" sz="5400" b="1" dirty="0" smtClean="0">
                <a:solidFill>
                  <a:srgbClr val="FF0000"/>
                </a:solidFill>
              </a:rPr>
              <a:t>Рефлексія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93788" y="1295400"/>
            <a:ext cx="7313612" cy="1752600"/>
          </a:xfrm>
        </p:spPr>
        <p:txBody>
          <a:bodyPr/>
          <a:lstStyle/>
          <a:p>
            <a:r>
              <a:rPr lang="en-US" b="1" dirty="0" smtClean="0"/>
              <a:t>https://wordwall.net/resource/86351058</a:t>
            </a:r>
            <a:endParaRPr lang="ru-RU" b="1" dirty="0"/>
          </a:p>
        </p:txBody>
      </p:sp>
      <p:sp>
        <p:nvSpPr>
          <p:cNvPr id="55298" name="AutoShape 2" descr="Дистанційне навчання: інноваційний підхід до здобуття знань | Освіта Украї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300" name="AutoShape 4" descr="Дистанційне навчання: інноваційний підхід до здобуття знань | Освіта Украї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5302" name="Picture 6" descr="Як підготуватися до моніторингу організації дистанційного навчання у ЗЗС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8472" y="3264852"/>
            <a:ext cx="3830327" cy="2192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304" name="Picture 8" descr="Які недоліки має дистанційне навчання?, фото - Погляд"/>
          <p:cNvPicPr>
            <a:picLocks noChangeAspect="1" noChangeArrowheads="1"/>
          </p:cNvPicPr>
          <p:nvPr/>
        </p:nvPicPr>
        <p:blipFill>
          <a:blip r:embed="rId3"/>
          <a:srcRect t="14997" r="9090" b="11381"/>
          <a:stretch>
            <a:fillRect/>
          </a:stretch>
        </p:blipFill>
        <p:spPr bwMode="auto">
          <a:xfrm>
            <a:off x="-1" y="1838325"/>
            <a:ext cx="4007127" cy="168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306" name="Picture 10" descr="ДИСТАНЦІЙНЕ НАВЧАННЯ ЯК СУЧАСНА ОСВІТНЯ ТЕХНОЛОГІЯ | Стаття. Педагогік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30850" y="4961225"/>
            <a:ext cx="3613150" cy="1896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ind_0011_slide">
  <a:themeElements>
    <a:clrScheme name="Тема Office 2">
      <a:dk1>
        <a:srgbClr val="000000"/>
      </a:dk1>
      <a:lt1>
        <a:srgbClr val="A9CFC0"/>
      </a:lt1>
      <a:dk2>
        <a:srgbClr val="000000"/>
      </a:dk2>
      <a:lt2>
        <a:srgbClr val="A8A8A8"/>
      </a:lt2>
      <a:accent1>
        <a:srgbClr val="596B2E"/>
      </a:accent1>
      <a:accent2>
        <a:srgbClr val="2E386B"/>
      </a:accent2>
      <a:accent3>
        <a:srgbClr val="D1E4DC"/>
      </a:accent3>
      <a:accent4>
        <a:srgbClr val="000000"/>
      </a:accent4>
      <a:accent5>
        <a:srgbClr val="B5BAAD"/>
      </a:accent5>
      <a:accent6>
        <a:srgbClr val="293260"/>
      </a:accent6>
      <a:hlink>
        <a:srgbClr val="2E6B53"/>
      </a:hlink>
      <a:folHlink>
        <a:srgbClr val="2E516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A9CFC0"/>
      </a:lt1>
      <a:dk2>
        <a:srgbClr val="000000"/>
      </a:dk2>
      <a:lt2>
        <a:srgbClr val="A8A8A8"/>
      </a:lt2>
      <a:accent1>
        <a:srgbClr val="596B2E"/>
      </a:accent1>
      <a:accent2>
        <a:srgbClr val="2E386B"/>
      </a:accent2>
      <a:accent3>
        <a:srgbClr val="D1E4DC"/>
      </a:accent3>
      <a:accent4>
        <a:srgbClr val="000000"/>
      </a:accent4>
      <a:accent5>
        <a:srgbClr val="B5BAAD"/>
      </a:accent5>
      <a:accent6>
        <a:srgbClr val="293260"/>
      </a:accent6>
      <a:hlink>
        <a:srgbClr val="2E6B53"/>
      </a:hlink>
      <a:folHlink>
        <a:srgbClr val="2E516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778</Words>
  <Application>Microsoft Office PowerPoint</Application>
  <PresentationFormat>Экран (4:3)</PresentationFormat>
  <Paragraphs>130</Paragraphs>
  <Slides>16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ind_0011_slide</vt:lpstr>
      <vt:lpstr>1_Default Design</vt:lpstr>
      <vt:lpstr>РИТОРИЧНІ ФІГУРИ</vt:lpstr>
      <vt:lpstr>Риторичні фігури – це </vt:lpstr>
      <vt:lpstr>До риторичних фігур відносять:</vt:lpstr>
      <vt:lpstr>АНТИТЕЗА - </vt:lpstr>
      <vt:lpstr>Завдання: у поданих уривках знайдіть і випишіть  антитезу.</vt:lpstr>
      <vt:lpstr>Градація - </vt:lpstr>
      <vt:lpstr>Завдання: у поданому тексті знайдіть градацію, визначте, з якою метою її вжито</vt:lpstr>
      <vt:lpstr>Завдання: трансформуйте подані уривки так, щоб у них не було градації. Порівняйте оригінал і перетворений текст, зробіть висновок про значення градації.</vt:lpstr>
      <vt:lpstr>Повторення - </vt:lpstr>
      <vt:lpstr>Анафора (або єдинопочаток) – фігура мови, коли на початку речення або рядків повторюються однакові слова, словосполучення.</vt:lpstr>
      <vt:lpstr>Епіфора – повторення однакових слів і звукосполучень у кінці рядків або строф із метою посилення виразності.</vt:lpstr>
      <vt:lpstr>Рефрен – повторення групи слів, рядка або кількох віршованих рядків у строфах.</vt:lpstr>
      <vt:lpstr>Асонанс – повторення однакових голосних звуків з метою надання милозвучності.</vt:lpstr>
      <vt:lpstr>Алітерація – повторення приголосних звуків для посилення інтонаційної і смислової виразності.</vt:lpstr>
      <vt:lpstr>Слайд 15</vt:lpstr>
      <vt:lpstr>Рефлексія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РИТОРИЧНІ ФІГУРИ</dc:title>
  <dc:creator>Школа</dc:creator>
  <cp:lastModifiedBy>Lenovo</cp:lastModifiedBy>
  <cp:revision>6</cp:revision>
  <dcterms:created xsi:type="dcterms:W3CDTF">2017-10-29T15:54:09Z</dcterms:created>
  <dcterms:modified xsi:type="dcterms:W3CDTF">2025-03-19T15:52:22Z</dcterms:modified>
</cp:coreProperties>
</file>