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E4D441-B172-4EB2-AAFA-D8412E6051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4C1DA5E-D058-4F41-AB50-1A6F2246A8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53106E7-D2A6-44B3-A038-2BCD027A5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F743064-55E4-4BF2-9C4C-0754C4725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15F42A5-283C-47F6-AB16-6285257FE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266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12B2AF-FE60-4665-81E9-93A4E8340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E5C2EFD-6B7B-4BA9-B496-E54BEE9342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A8647B7-3D0B-40EC-9C85-5F473450F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DCF91D8-6CC6-4767-8943-73907B301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ACCC687-651E-474C-B1EF-A72BBD338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87968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9A4E97-F22F-4587-BE1C-1F76D909F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3F3548A-3595-4B27-9EBC-774571BE59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9AF1A1B-9089-4451-8102-21B2E70A2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A573F21-CF8C-444F-8C61-874151983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F1F55D2-2EF2-4563-BCA3-D5AA92232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0583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390392-5A0F-4203-8128-69252B4A3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A0D08DA-C3C3-4A3D-977A-4E7AD9D0D4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8E99653-4B26-4CF6-B9BE-23222996C5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BAD2EE7-EE58-4961-BBDB-5BEFF82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8606C1F-69FF-4E4A-BC8B-F58C25602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C471701-0766-46AC-AE1F-C47DD0E8F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4046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96DDFD-1717-48F2-847C-8294BBEB3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512F4D1-2AE1-455F-979D-E3D940C1A8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837490E-12FE-4EDA-A074-A3D91CD812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8157BA0-2876-4AB6-A579-BA93C9F81C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AF89787-7B1B-4429-A706-D1A105D7E1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1CBF7EB-81FF-4697-9A11-00D01EB2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ABC05C98-070B-4AB0-94DB-91D4B48B7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CE0A9B5-1DDD-4191-9AB0-D280A4402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7877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E26349-0B61-4046-9B13-FA2E9E8A4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53E3D545-4173-442A-B269-8AF8702F8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ADD41C9-9E25-4C57-A742-05CA145D5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441EFDB6-5A68-46CF-B879-41DB6A1E5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196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0681F7C-7CD4-4A8E-8853-4571CB4C5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B65B79A-C60A-44D3-A7C3-E3F95E164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D5739E67-2844-4209-A5F1-09DCA630C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7771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DBCF90-BC61-48D2-81A6-89FD8FD49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DB91300-C7F2-41DA-9099-5A81EFA4C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DE5A515-22B0-4DC8-AF8E-04B46AF29D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4EBAE68-60AE-429B-9B04-75CD24004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DB5C0D3-0619-494F-8D92-3AFA0BDB5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0E58C4D-3F54-405F-86BD-4CFABDEDD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8067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7FDE72-6540-4CE5-ADF7-B092C4E15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C2290FC9-1911-4208-92FC-F2EDE16C3E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EEF08064-A87D-433F-A893-94AF2FB5B8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F83B77E-548D-47D9-BC0B-8A2522CC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1ECAB00-FE7B-41DE-B76C-1045DE9BC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2B4C098-7AB8-4DEA-8D39-BE5365CD5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1874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359995-1D19-48DE-BCF3-69C2770C3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4F1E81E-A4C8-4DEE-8712-EBD5D80A5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00B7D97-9775-496A-9490-3AA32B268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C6C0D3C-845B-476A-B11F-825FEEAC1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91C54C4-8B3B-4164-858C-B77F403CD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9532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FFE8EF4-4C14-402A-8461-7401F2F040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1E067FA-5C84-4A61-BEFC-C00008C8E7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32A91CB-6FC2-4CEE-B33C-FCEE25E4F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30D0FED-E500-4046-873C-728EF16B1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D4B42A-9343-48DE-A751-99A9B3C0C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5612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29EA747-0DA8-4447-91F8-E463213F9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EE0A8D2-6F52-456F-86B1-6E7E3F7B54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809B232-6C3A-47F5-BC99-E87F79FA4C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D60BC-6A23-47A7-B65D-166A0F45E57D}" type="datetimeFigureOut">
              <a:rPr lang="uk-UA" smtClean="0"/>
              <a:t>24.05.2021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1B45F3B-1A2F-4556-911A-DAF66B403E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1CB5551-ED27-410B-8DF3-FE388A42CB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69270-BA2F-48A0-B58C-A5DCACAEB05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6038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1029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75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77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79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81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83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85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87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89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91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747FEE-18F9-4D09-8173-30CF5731A7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42248" y="1481328"/>
            <a:ext cx="2926080" cy="2468880"/>
          </a:xfrm>
        </p:spPr>
        <p:txBody>
          <a:bodyPr>
            <a:normAutofit/>
          </a:bodyPr>
          <a:lstStyle/>
          <a:p>
            <a:pPr algn="l"/>
            <a:r>
              <a:rPr lang="uk-UA" sz="4000" b="1" dirty="0"/>
              <a:t>Повторення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07D9928-3305-455F-A8B5-34156FA327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42248" y="4078224"/>
            <a:ext cx="2926080" cy="1307592"/>
          </a:xfrm>
        </p:spPr>
        <p:txBody>
          <a:bodyPr>
            <a:normAutofit/>
          </a:bodyPr>
          <a:lstStyle/>
          <a:p>
            <a:pPr algn="l"/>
            <a:r>
              <a:rPr lang="uk-UA" sz="2000" b="1"/>
              <a:t>Морфологія, орфографія</a:t>
            </a:r>
          </a:p>
        </p:txBody>
      </p:sp>
      <p:sp>
        <p:nvSpPr>
          <p:cNvPr id="93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95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/>
          </a:p>
        </p:txBody>
      </p:sp>
      <p:sp>
        <p:nvSpPr>
          <p:cNvPr id="97" name="Freeform: Shape 96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1026" name="Picture 2" descr="Векторная графика Пиццерия: картинки, рисунки | Скачать векторы Пиццерия на  Depositphotos">
            <a:extLst>
              <a:ext uri="{FF2B5EF4-FFF2-40B4-BE49-F238E27FC236}">
                <a16:creationId xmlns:a16="http://schemas.microsoft.com/office/drawing/2014/main" id="{D2FF0F4A-67E3-4194-B021-C78B5B689D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5" r="2" b="2"/>
          <a:stretch/>
        </p:blipFill>
        <p:spPr bwMode="auto"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045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0DF40B2-80F7-4E71-B46C-284163F36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93A67D-8F32-4FAF-8250-B9900DAA9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8464"/>
            <a:ext cx="3807187" cy="2228074"/>
          </a:xfrm>
        </p:spPr>
        <p:txBody>
          <a:bodyPr>
            <a:normAutofit/>
          </a:bodyPr>
          <a:lstStyle/>
          <a:p>
            <a:r>
              <a:rPr lang="uk-UA" sz="4000" b="1" dirty="0"/>
              <a:t>Робота в групах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49361BF-5991-4A72-BA5F-19B6063C2C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144" y="2342509"/>
            <a:ext cx="4627193" cy="3431567"/>
          </a:xfrm>
        </p:spPr>
        <p:txBody>
          <a:bodyPr>
            <a:normAutofit fontScale="92500" lnSpcReduction="10000"/>
          </a:bodyPr>
          <a:lstStyle/>
          <a:p>
            <a:r>
              <a:rPr lang="uk-UA" b="1" dirty="0"/>
              <a:t>Менеджери</a:t>
            </a:r>
            <a:r>
              <a:rPr lang="uk-UA" dirty="0"/>
              <a:t> – концепція закладу</a:t>
            </a:r>
          </a:p>
          <a:p>
            <a:r>
              <a:rPr lang="uk-UA" b="1" dirty="0" err="1"/>
              <a:t>Рекрутери</a:t>
            </a:r>
            <a:r>
              <a:rPr lang="uk-UA" dirty="0"/>
              <a:t> – пошук працівників</a:t>
            </a:r>
          </a:p>
          <a:p>
            <a:r>
              <a:rPr lang="uk-UA" b="1" dirty="0" err="1"/>
              <a:t>Кухарі</a:t>
            </a:r>
            <a:r>
              <a:rPr lang="uk-UA" dirty="0"/>
              <a:t> – укладають меню та прописують окремі рецепти</a:t>
            </a:r>
          </a:p>
          <a:p>
            <a:r>
              <a:rPr lang="uk-UA" b="1" dirty="0"/>
              <a:t>Контент-маркетологи</a:t>
            </a:r>
            <a:r>
              <a:rPr lang="uk-UA" dirty="0"/>
              <a:t> – створюють рекламу в інтернеті</a:t>
            </a:r>
          </a:p>
        </p:txBody>
      </p:sp>
      <p:pic>
        <p:nvPicPr>
          <p:cNvPr id="2050" name="Picture 2" descr="Premium Vector | Pizzeria with happy clients cartoon illustration">
            <a:extLst>
              <a:ext uri="{FF2B5EF4-FFF2-40B4-BE49-F238E27FC236}">
                <a16:creationId xmlns:a16="http://schemas.microsoft.com/office/drawing/2014/main" id="{4D43FD23-FF5B-4ECF-BFFD-288E0537DF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5" b="-2"/>
          <a:stretch/>
        </p:blipFill>
        <p:spPr bwMode="auto">
          <a:xfrm>
            <a:off x="5010386" y="10"/>
            <a:ext cx="7181613" cy="6857990"/>
          </a:xfrm>
          <a:prstGeom prst="flowChartConnector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200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B97B82-F011-40DB-958A-DEFD00871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ru-RU" sz="4600" b="1" dirty="0"/>
              <a:t>І </a:t>
            </a:r>
            <a:r>
              <a:rPr lang="ru-RU" sz="4600" b="1" dirty="0" err="1"/>
              <a:t>етап</a:t>
            </a:r>
            <a:r>
              <a:rPr lang="ru-RU" sz="4600" b="1" dirty="0"/>
              <a:t>. </a:t>
            </a:r>
            <a:r>
              <a:rPr lang="ru-RU" sz="4600" b="1" dirty="0" err="1"/>
              <a:t>Створення</a:t>
            </a:r>
            <a:r>
              <a:rPr lang="ru-RU" sz="4600" b="1" dirty="0"/>
              <a:t> </a:t>
            </a:r>
            <a:r>
              <a:rPr lang="ru-RU" sz="4600" b="1" dirty="0" err="1"/>
              <a:t>концепції</a:t>
            </a:r>
            <a:r>
              <a:rPr lang="ru-RU" sz="4600" b="1" dirty="0"/>
              <a:t> закладу</a:t>
            </a:r>
            <a:endParaRPr lang="uk-UA" sz="4600" b="1" dirty="0"/>
          </a:p>
        </p:txBody>
      </p:sp>
      <p:sp>
        <p:nvSpPr>
          <p:cNvPr id="73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Піца: векторна графіка, зображення, Піца малюнки | Скачати з Depositphotos®">
            <a:extLst>
              <a:ext uri="{FF2B5EF4-FFF2-40B4-BE49-F238E27FC236}">
                <a16:creationId xmlns:a16="http://schemas.microsoft.com/office/drawing/2014/main" id="{A948D736-BD8B-4C0C-A456-EA9377E2D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570" y="283824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994CE32-3E16-45A3-B594-815AB4A9C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6982216" cy="374904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u-RU" sz="2200" b="1" dirty="0" err="1"/>
              <a:t>Назва</a:t>
            </a:r>
            <a:r>
              <a:rPr lang="ru-RU" sz="2200" dirty="0"/>
              <a:t>: </a:t>
            </a:r>
            <a:r>
              <a:rPr lang="ru-RU" sz="2200" dirty="0" err="1"/>
              <a:t>прикметник</a:t>
            </a:r>
            <a:r>
              <a:rPr lang="ru-RU" sz="2200" dirty="0"/>
              <a:t> + </a:t>
            </a:r>
            <a:r>
              <a:rPr lang="ru-RU" sz="2200" dirty="0" err="1"/>
              <a:t>іменник</a:t>
            </a:r>
            <a:r>
              <a:rPr lang="ru-RU" sz="2200" dirty="0"/>
              <a:t>.</a:t>
            </a:r>
          </a:p>
          <a:p>
            <a:pPr marL="0" indent="0">
              <a:buNone/>
            </a:pPr>
            <a:r>
              <a:rPr lang="ru-RU" sz="2200" b="1" dirty="0" err="1"/>
              <a:t>Розташування</a:t>
            </a:r>
            <a:r>
              <a:rPr lang="ru-RU" sz="2200" dirty="0"/>
              <a:t>: </a:t>
            </a:r>
            <a:r>
              <a:rPr lang="ru-RU" sz="2200" dirty="0" err="1"/>
              <a:t>іменники</a:t>
            </a:r>
            <a:r>
              <a:rPr lang="ru-RU" sz="2200" dirty="0"/>
              <a:t> (</a:t>
            </a:r>
            <a:r>
              <a:rPr lang="ru-RU" sz="2200" dirty="0" err="1"/>
              <a:t>власні</a:t>
            </a:r>
            <a:r>
              <a:rPr lang="ru-RU" sz="2200" dirty="0"/>
              <a:t> й </a:t>
            </a:r>
            <a:r>
              <a:rPr lang="ru-RU" sz="2200" dirty="0" err="1"/>
              <a:t>загальні</a:t>
            </a:r>
            <a:r>
              <a:rPr lang="ru-RU" sz="2200" dirty="0"/>
              <a:t> </a:t>
            </a:r>
            <a:r>
              <a:rPr lang="ru-RU" sz="2200" dirty="0" err="1"/>
              <a:t>назви</a:t>
            </a:r>
            <a:r>
              <a:rPr lang="ru-RU" sz="2200" dirty="0"/>
              <a:t>) + </a:t>
            </a:r>
            <a:r>
              <a:rPr lang="ru-RU" sz="2200" dirty="0" err="1"/>
              <a:t>прислівники</a:t>
            </a:r>
            <a:r>
              <a:rPr lang="ru-RU" sz="2200" dirty="0"/>
              <a:t>.</a:t>
            </a:r>
          </a:p>
          <a:p>
            <a:pPr marL="0" indent="0">
              <a:buNone/>
            </a:pPr>
            <a:r>
              <a:rPr lang="ru-RU" sz="2200" b="1" dirty="0" err="1"/>
              <a:t>Аудиторія</a:t>
            </a:r>
            <a:r>
              <a:rPr lang="ru-RU" sz="2200" dirty="0"/>
              <a:t> (для кого): </a:t>
            </a:r>
            <a:r>
              <a:rPr lang="ru-RU" sz="2200" dirty="0" err="1"/>
              <a:t>збірні</a:t>
            </a:r>
            <a:r>
              <a:rPr lang="ru-RU" sz="2200" dirty="0"/>
              <a:t> </a:t>
            </a:r>
            <a:r>
              <a:rPr lang="ru-RU" sz="2200" dirty="0" err="1"/>
              <a:t>іменники</a:t>
            </a:r>
            <a:r>
              <a:rPr lang="ru-RU" sz="2200" dirty="0"/>
              <a:t>.</a:t>
            </a:r>
          </a:p>
          <a:p>
            <a:pPr marL="0" indent="0">
              <a:buNone/>
            </a:pPr>
            <a:r>
              <a:rPr lang="ru-RU" sz="2200" b="1" dirty="0" err="1"/>
              <a:t>Місія</a:t>
            </a:r>
            <a:r>
              <a:rPr lang="ru-RU" sz="2200" dirty="0"/>
              <a:t> (</a:t>
            </a:r>
            <a:r>
              <a:rPr lang="ru-RU" sz="2200" dirty="0" err="1"/>
              <a:t>основна</a:t>
            </a:r>
            <a:r>
              <a:rPr lang="ru-RU" sz="2200" dirty="0"/>
              <a:t> </a:t>
            </a:r>
            <a:r>
              <a:rPr lang="ru-RU" sz="2200" dirty="0" err="1"/>
              <a:t>ідея</a:t>
            </a:r>
            <a:r>
              <a:rPr lang="ru-RU" sz="2200" dirty="0"/>
              <a:t>) закладу: </a:t>
            </a:r>
            <a:r>
              <a:rPr lang="ru-RU" sz="2200" dirty="0" err="1"/>
              <a:t>речення</a:t>
            </a:r>
            <a:r>
              <a:rPr lang="ru-RU" sz="2200" dirty="0"/>
              <a:t>, у </a:t>
            </a:r>
            <a:r>
              <a:rPr lang="ru-RU" sz="2200" dirty="0" err="1"/>
              <a:t>якому</a:t>
            </a:r>
            <a:r>
              <a:rPr lang="ru-RU" sz="2200" dirty="0"/>
              <a:t> </a:t>
            </a:r>
            <a:r>
              <a:rPr lang="ru-RU" sz="2200" dirty="0" err="1"/>
              <a:t>будуть</a:t>
            </a:r>
            <a:r>
              <a:rPr lang="ru-RU" sz="2200" dirty="0"/>
              <a:t> </a:t>
            </a:r>
            <a:r>
              <a:rPr lang="ru-RU" sz="2200" dirty="0" err="1"/>
              <a:t>усі</a:t>
            </a:r>
            <a:r>
              <a:rPr lang="ru-RU" sz="2200" dirty="0"/>
              <a:t> </a:t>
            </a:r>
            <a:r>
              <a:rPr lang="ru-RU" sz="2200" dirty="0" err="1"/>
              <a:t>частини</a:t>
            </a:r>
            <a:r>
              <a:rPr lang="ru-RU" sz="2200" dirty="0"/>
              <a:t> </a:t>
            </a:r>
            <a:r>
              <a:rPr lang="ru-RU" sz="2200" dirty="0" err="1"/>
              <a:t>мови</a:t>
            </a:r>
            <a:r>
              <a:rPr lang="ru-RU" sz="2200" dirty="0"/>
              <a:t>.</a:t>
            </a:r>
          </a:p>
          <a:p>
            <a:pPr marL="0" indent="0">
              <a:buNone/>
            </a:pPr>
            <a:r>
              <a:rPr lang="ru-RU" sz="2200" b="1" dirty="0"/>
              <a:t>Бюджет</a:t>
            </a:r>
            <a:r>
              <a:rPr lang="ru-RU" sz="2200" dirty="0"/>
              <a:t>: (</a:t>
            </a:r>
            <a:r>
              <a:rPr lang="ru-RU" sz="2200" dirty="0" err="1"/>
              <a:t>числівник</a:t>
            </a:r>
            <a:r>
              <a:rPr lang="ru-RU" sz="2200" dirty="0"/>
              <a:t> словами).</a:t>
            </a:r>
          </a:p>
          <a:p>
            <a:pPr marL="0" indent="0">
              <a:buNone/>
            </a:pPr>
            <a:r>
              <a:rPr lang="ru-RU" sz="2200" b="1" dirty="0" err="1"/>
              <a:t>Графік</a:t>
            </a:r>
            <a:r>
              <a:rPr lang="ru-RU" sz="2200" dirty="0"/>
              <a:t> </a:t>
            </a:r>
            <a:r>
              <a:rPr lang="ru-RU" sz="2200" b="1" dirty="0" err="1"/>
              <a:t>роботи</a:t>
            </a:r>
            <a:r>
              <a:rPr lang="ru-RU" sz="2200" dirty="0"/>
              <a:t>: </a:t>
            </a:r>
            <a:r>
              <a:rPr lang="ru-RU" sz="2200" dirty="0" err="1"/>
              <a:t>числівник</a:t>
            </a:r>
            <a:r>
              <a:rPr lang="ru-RU" sz="2200" dirty="0"/>
              <a:t> на </a:t>
            </a:r>
            <a:r>
              <a:rPr lang="ru-RU" sz="2200" dirty="0" err="1"/>
              <a:t>позначення</a:t>
            </a:r>
            <a:r>
              <a:rPr lang="ru-RU" sz="2200" dirty="0"/>
              <a:t> часу (словами).</a:t>
            </a:r>
            <a:endParaRPr lang="uk-UA" sz="2200" dirty="0"/>
          </a:p>
        </p:txBody>
      </p:sp>
    </p:spTree>
    <p:extLst>
      <p:ext uri="{BB962C8B-B14F-4D97-AF65-F5344CB8AC3E}">
        <p14:creationId xmlns:p14="http://schemas.microsoft.com/office/powerpoint/2010/main" val="1578422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36DBD-52A1-463D-BB67-7E19650FB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ru-RU" sz="3800" b="1" dirty="0"/>
              <a:t>ІІ </a:t>
            </a:r>
            <a:r>
              <a:rPr lang="ru-RU" sz="3800" b="1" dirty="0" err="1"/>
              <a:t>етап</a:t>
            </a:r>
            <a:r>
              <a:rPr lang="ru-RU" sz="3800" b="1" dirty="0"/>
              <a:t>. </a:t>
            </a:r>
            <a:r>
              <a:rPr lang="ru-RU" sz="3800" b="1" dirty="0" err="1"/>
              <a:t>Добір</a:t>
            </a:r>
            <a:r>
              <a:rPr lang="ru-RU" sz="3800" b="1" dirty="0"/>
              <a:t> персоналу</a:t>
            </a:r>
            <a:endParaRPr lang="uk-UA" sz="3800" b="1" dirty="0"/>
          </a:p>
        </p:txBody>
      </p:sp>
      <p:sp>
        <p:nvSpPr>
          <p:cNvPr id="7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EC20328-8C70-4527-B87F-DB2BE9277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321" y="2807207"/>
            <a:ext cx="11065267" cy="3809349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uk-UA" sz="2400" dirty="0"/>
              <a:t>Потрібно написати текст на сайт: оголошення про вакансію, воно має містити таку інформацію:</a:t>
            </a:r>
          </a:p>
          <a:p>
            <a:pPr marL="0" indent="0">
              <a:buNone/>
            </a:pPr>
            <a:r>
              <a:rPr lang="uk-UA" sz="2400" b="1" dirty="0"/>
              <a:t>Назва вакансії:</a:t>
            </a:r>
          </a:p>
          <a:p>
            <a:pPr marL="0" indent="0">
              <a:buNone/>
            </a:pPr>
            <a:r>
              <a:rPr lang="uk-UA" sz="2400" b="1" dirty="0"/>
              <a:t>Побажання до кандидатів:</a:t>
            </a:r>
          </a:p>
          <a:p>
            <a:pPr marL="0" indent="0">
              <a:buNone/>
            </a:pPr>
            <a:r>
              <a:rPr lang="uk-UA" sz="2400" b="1" dirty="0"/>
              <a:t>Основні обов’язки:</a:t>
            </a:r>
          </a:p>
          <a:p>
            <a:pPr marL="0" indent="0">
              <a:buNone/>
            </a:pPr>
            <a:r>
              <a:rPr lang="uk-UA" sz="2400" b="1" dirty="0"/>
              <a:t>Умови</a:t>
            </a:r>
            <a:r>
              <a:rPr lang="uk-UA" sz="2400" dirty="0"/>
              <a:t>:</a:t>
            </a:r>
          </a:p>
          <a:p>
            <a:pPr marL="0" indent="0">
              <a:buNone/>
            </a:pPr>
            <a:r>
              <a:rPr lang="uk-UA" sz="2400" b="1" dirty="0"/>
              <a:t>Переваги</a:t>
            </a:r>
            <a:r>
              <a:rPr lang="uk-UA" sz="2400" dirty="0"/>
              <a:t> </a:t>
            </a:r>
            <a:r>
              <a:rPr lang="uk-UA" sz="2400" b="1" dirty="0"/>
              <a:t>роботи в закладі:</a:t>
            </a:r>
          </a:p>
          <a:p>
            <a:pPr marL="0" indent="0">
              <a:buNone/>
            </a:pPr>
            <a:r>
              <a:rPr lang="uk-UA" sz="2400" dirty="0"/>
              <a:t>Для формулювання тексту вакансії потрібно використати різні форми таких прикметників: </a:t>
            </a:r>
            <a:r>
              <a:rPr lang="uk-UA" sz="2400" b="1" dirty="0"/>
              <a:t>ефективний, гнучкий, позмінний, затишний, партнерський, упевнений, щоденний, злагоджений, дружній, веселий, стабільний, смачний.</a:t>
            </a:r>
            <a:r>
              <a:rPr lang="uk-UA" sz="2400" dirty="0"/>
              <a:t> </a:t>
            </a:r>
          </a:p>
        </p:txBody>
      </p:sp>
      <p:pic>
        <p:nvPicPr>
          <p:cNvPr id="1026" name="Picture 2" descr="Романтический итальянский ресторан с плоским дизайном | Бесплатно векторы">
            <a:extLst>
              <a:ext uri="{FF2B5EF4-FFF2-40B4-BE49-F238E27FC236}">
                <a16:creationId xmlns:a16="http://schemas.microsoft.com/office/drawing/2014/main" id="{7977F393-70C7-4F17-B6AF-131581B50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1769" y="0"/>
            <a:ext cx="6903720" cy="267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144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376FAA-2F81-4D60-8C53-D2A2DE4B8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uk-UA" sz="5000" b="1"/>
              <a:t>ІІІ етап. Розробка меню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E860F75-4735-4FA2-BF70-DDD4B19EB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870" y="2556005"/>
            <a:ext cx="5640512" cy="3916713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ru-RU" b="0" i="0" u="none" strike="noStrike" baseline="0" dirty="0" err="1">
                <a:latin typeface="Montserrat-Regular"/>
              </a:rPr>
              <a:t>Кожен</a:t>
            </a:r>
            <a:r>
              <a:rPr lang="ru-RU" b="0" i="0" u="none" strike="noStrike" baseline="0" dirty="0">
                <a:latin typeface="Montserrat-Regular"/>
              </a:rPr>
              <a:t> заклад </a:t>
            </a:r>
            <a:r>
              <a:rPr lang="ru-RU" b="0" i="0" u="none" strike="noStrike" baseline="0" dirty="0" err="1">
                <a:latin typeface="Montserrat-Regular"/>
              </a:rPr>
              <a:t>харчування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має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своє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1" i="1" u="none" strike="noStrike" baseline="0" dirty="0">
                <a:latin typeface="Montserrat-BoldItalic"/>
              </a:rPr>
              <a:t>меню</a:t>
            </a:r>
            <a:r>
              <a:rPr lang="ru-RU" b="0" i="0" u="none" strike="noStrike" baseline="0" dirty="0">
                <a:latin typeface="Montserrat-Regular"/>
              </a:rPr>
              <a:t>. </a:t>
            </a:r>
            <a:r>
              <a:rPr lang="ru-RU" b="0" i="0" u="none" strike="noStrike" baseline="0" dirty="0" err="1">
                <a:latin typeface="Montserrat-Regular"/>
              </a:rPr>
              <a:t>Отож</a:t>
            </a:r>
            <a:r>
              <a:rPr lang="ru-RU" b="0" i="0" u="none" strike="noStrike" baseline="0" dirty="0">
                <a:latin typeface="Montserrat-Regular"/>
              </a:rPr>
              <a:t>:</a:t>
            </a:r>
          </a:p>
          <a:p>
            <a:pPr marL="457200" indent="-457200">
              <a:buAutoNum type="arabicPeriod"/>
            </a:pPr>
            <a:r>
              <a:rPr lang="ru-RU" dirty="0" err="1">
                <a:latin typeface="Montserrat-Regular"/>
              </a:rPr>
              <a:t>З</a:t>
            </a:r>
            <a:r>
              <a:rPr lang="ru-RU" b="0" i="0" u="none" strike="noStrike" baseline="0" dirty="0" err="1">
                <a:latin typeface="Montserrat-Regular"/>
              </a:rPr>
              <a:t>апишіть</a:t>
            </a:r>
            <a:r>
              <a:rPr lang="ru-RU" b="0" i="0" u="none" strike="noStrike" baseline="0" dirty="0">
                <a:latin typeface="Montserrat-Regular"/>
              </a:rPr>
              <a:t> рецепт </a:t>
            </a:r>
            <a:r>
              <a:rPr lang="ru-RU" b="0" i="0" u="none" strike="noStrike" baseline="0" dirty="0" err="1">
                <a:latin typeface="Montserrat-Regular"/>
              </a:rPr>
              <a:t>піци</a:t>
            </a:r>
            <a:r>
              <a:rPr lang="ru-RU" b="0" i="0" u="none" strike="noStrike" baseline="0" dirty="0">
                <a:latin typeface="Montserrat-Regular"/>
              </a:rPr>
              <a:t> «</a:t>
            </a:r>
            <a:r>
              <a:rPr lang="ru-RU" b="0" i="0" u="none" strike="noStrike" baseline="0" dirty="0" err="1">
                <a:latin typeface="Montserrat-Regular"/>
              </a:rPr>
              <a:t>Гавайська</a:t>
            </a:r>
            <a:r>
              <a:rPr lang="ru-RU" b="0" i="0" u="none" strike="noStrike" baseline="0" dirty="0">
                <a:latin typeface="Montserrat-Regular"/>
              </a:rPr>
              <a:t>», але правильно </a:t>
            </a:r>
            <a:r>
              <a:rPr lang="ru-RU" b="0" i="0" u="none" strike="noStrike" baseline="0" dirty="0" err="1">
                <a:latin typeface="Montserrat-Regular"/>
              </a:rPr>
              <a:t>узгодьте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іменники</a:t>
            </a:r>
            <a:r>
              <a:rPr lang="ru-RU" b="0" i="0" u="none" strike="noStrike" baseline="0" dirty="0">
                <a:latin typeface="Montserrat-Regular"/>
              </a:rPr>
              <a:t> з </a:t>
            </a:r>
            <a:r>
              <a:rPr lang="ru-RU" b="0" i="0" u="none" strike="noStrike" baseline="0" dirty="0" err="1">
                <a:latin typeface="Montserrat-Regular"/>
              </a:rPr>
              <a:t>числівниками</a:t>
            </a:r>
            <a:r>
              <a:rPr lang="ru-RU" b="0" i="0" u="none" strike="noStrike" baseline="0" dirty="0">
                <a:latin typeface="Montserrat-Regular"/>
              </a:rPr>
              <a:t>. </a:t>
            </a:r>
          </a:p>
          <a:p>
            <a:pPr marL="457200" indent="-457200">
              <a:buAutoNum type="arabicPeriod"/>
            </a:pPr>
            <a:r>
              <a:rPr lang="ru-RU" b="0" i="0" u="none" strike="noStrike" baseline="0" dirty="0" err="1">
                <a:latin typeface="Montserrat-Regular"/>
              </a:rPr>
              <a:t>Запропонуйте</a:t>
            </a:r>
            <a:r>
              <a:rPr lang="ru-RU" b="0" i="0" u="none" strike="noStrike" baseline="0" dirty="0">
                <a:latin typeface="Montserrat-Regular"/>
              </a:rPr>
              <a:t>, </a:t>
            </a:r>
            <a:r>
              <a:rPr lang="ru-RU" b="0" i="0" u="none" strike="noStrike" baseline="0" dirty="0" err="1">
                <a:latin typeface="Montserrat-Regular"/>
              </a:rPr>
              <a:t>які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ще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позиції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будуть</a:t>
            </a:r>
            <a:r>
              <a:rPr lang="ru-RU" b="0" i="0" u="none" strike="noStrike" baseline="0" dirty="0">
                <a:latin typeface="Montserrat-Regular"/>
              </a:rPr>
              <a:t> в </a:t>
            </a:r>
            <a:r>
              <a:rPr lang="ru-RU" b="0" i="0" u="none" strike="noStrike" baseline="0" dirty="0" err="1">
                <a:latin typeface="Montserrat-Regular"/>
              </a:rPr>
              <a:t>вашому</a:t>
            </a:r>
            <a:r>
              <a:rPr lang="ru-RU" b="0" i="0" u="none" strike="noStrike" baseline="0" dirty="0">
                <a:latin typeface="Montserrat-Regular"/>
              </a:rPr>
              <a:t> меню.</a:t>
            </a:r>
          </a:p>
          <a:p>
            <a:pPr marL="457200" indent="-457200">
              <a:buAutoNum type="arabicPeriod"/>
            </a:pPr>
            <a:r>
              <a:rPr lang="ru-RU" dirty="0" err="1">
                <a:latin typeface="Montserrat-Regular"/>
              </a:rPr>
              <a:t>С</a:t>
            </a:r>
            <a:r>
              <a:rPr lang="ru-RU" b="0" i="0" u="none" strike="noStrike" baseline="0" dirty="0" err="1">
                <a:latin typeface="Montserrat-Regular"/>
              </a:rPr>
              <a:t>творіть</a:t>
            </a:r>
            <a:r>
              <a:rPr lang="ru-RU" b="0" i="0" u="none" strike="noStrike" baseline="0" dirty="0">
                <a:latin typeface="Montserrat-Regular"/>
              </a:rPr>
              <a:t> рецепт </a:t>
            </a:r>
            <a:r>
              <a:rPr lang="ru-RU" b="0" i="0" u="none" strike="noStrike" baseline="0" dirty="0" err="1">
                <a:latin typeface="Montserrat-Regular"/>
              </a:rPr>
              <a:t>власної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фірмової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піци</a:t>
            </a:r>
            <a:r>
              <a:rPr lang="ru-RU" b="0" i="0" u="none" strike="noStrike" baseline="0" dirty="0">
                <a:latin typeface="Montserrat-Regular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181170-B224-4BD5-8001-A049C2A99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1965314"/>
            <a:ext cx="5458968" cy="292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98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B990DB-81EE-4554-943B-13F9CC79F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8523338" cy="1481328"/>
          </a:xfrm>
        </p:spPr>
        <p:txBody>
          <a:bodyPr anchor="b">
            <a:normAutofit/>
          </a:bodyPr>
          <a:lstStyle/>
          <a:p>
            <a:r>
              <a:rPr lang="en-US" sz="5000" b="1" dirty="0"/>
              <a:t>IV</a:t>
            </a:r>
            <a:r>
              <a:rPr lang="ru-RU" sz="5000" b="1" dirty="0"/>
              <a:t> </a:t>
            </a:r>
            <a:r>
              <a:rPr lang="ru-RU" sz="5000" b="1" dirty="0" err="1"/>
              <a:t>етап</a:t>
            </a:r>
            <a:r>
              <a:rPr lang="ru-RU" sz="5000" b="1" dirty="0"/>
              <a:t>. Реклама в </a:t>
            </a:r>
            <a:r>
              <a:rPr lang="ru-RU" sz="5000" b="1" dirty="0" err="1"/>
              <a:t>інтернеті</a:t>
            </a:r>
            <a:endParaRPr lang="uk-UA" sz="5000" b="1" dirty="0"/>
          </a:p>
        </p:txBody>
      </p:sp>
      <p:sp>
        <p:nvSpPr>
          <p:cNvPr id="73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Изображения Рекламное объявление | Бесплатные векторы, стоковые фото и PSD">
            <a:extLst>
              <a:ext uri="{FF2B5EF4-FFF2-40B4-BE49-F238E27FC236}">
                <a16:creationId xmlns:a16="http://schemas.microsoft.com/office/drawing/2014/main" id="{8CE5CD6B-FBDE-41A8-A278-FA0376A15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3032" y="2118839"/>
            <a:ext cx="5458968" cy="345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D599543-2FC0-4D00-8D3A-CD8ECCEF1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676" y="2486346"/>
            <a:ext cx="6780944" cy="3945276"/>
          </a:xfrm>
        </p:spPr>
        <p:txBody>
          <a:bodyPr anchor="t">
            <a:normAutofit fontScale="92500" lnSpcReduction="10000"/>
          </a:bodyPr>
          <a:lstStyle/>
          <a:p>
            <a:r>
              <a:rPr lang="ru-RU" b="1" i="0" u="none" strike="noStrike" baseline="0" dirty="0" err="1">
                <a:latin typeface="Montserrat-Regular"/>
              </a:rPr>
              <a:t>Завдання</a:t>
            </a:r>
            <a:r>
              <a:rPr lang="ru-RU" dirty="0">
                <a:latin typeface="Montserrat-Regular"/>
              </a:rPr>
              <a:t>: </a:t>
            </a:r>
            <a:r>
              <a:rPr lang="ru-RU" b="0" i="0" u="none" strike="noStrike" baseline="0" dirty="0" err="1">
                <a:latin typeface="Montserrat-Regular"/>
              </a:rPr>
              <a:t>прорекламувати</a:t>
            </a:r>
            <a:r>
              <a:rPr lang="ru-RU" b="0" i="0" u="none" strike="noStrike" baseline="0" dirty="0">
                <a:latin typeface="Montserrat-Regular"/>
              </a:rPr>
              <a:t> свою </a:t>
            </a:r>
            <a:r>
              <a:rPr lang="ru-RU" b="0" i="0" u="none" strike="noStrike" baseline="0" dirty="0" err="1">
                <a:latin typeface="Montserrat-Regular"/>
              </a:rPr>
              <a:t>піцу</a:t>
            </a:r>
            <a:r>
              <a:rPr lang="ru-RU" b="0" i="0" u="none" strike="noStrike" baseline="0" dirty="0">
                <a:latin typeface="Montserrat-Regular"/>
              </a:rPr>
              <a:t> в </a:t>
            </a:r>
            <a:r>
              <a:rPr lang="ru-RU" b="0" i="0" u="none" strike="noStrike" baseline="0" dirty="0" err="1">
                <a:latin typeface="Montserrat-Regular"/>
              </a:rPr>
              <a:t>соцмережі</a:t>
            </a:r>
            <a:r>
              <a:rPr lang="ru-RU" b="0" i="0" u="none" strike="noStrike" baseline="0" dirty="0">
                <a:latin typeface="Montserrat-Regular"/>
              </a:rPr>
              <a:t>, </a:t>
            </a:r>
            <a:r>
              <a:rPr lang="ru-RU" b="0" i="0" u="none" strike="noStrike" baseline="0" dirty="0" err="1">
                <a:latin typeface="Montserrat-Regular"/>
              </a:rPr>
              <a:t>використовуючи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якнайбільше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1" i="0" u="none" strike="noStrike" baseline="0" dirty="0" err="1">
                <a:latin typeface="Montserrat-Regular"/>
              </a:rPr>
              <a:t>прикметників</a:t>
            </a:r>
            <a:r>
              <a:rPr lang="ru-RU" b="1" i="0" u="none" strike="noStrike" baseline="0" dirty="0">
                <a:latin typeface="Montserrat-Regular"/>
              </a:rPr>
              <a:t> </a:t>
            </a:r>
            <a:r>
              <a:rPr lang="ru-RU" b="1" i="0" u="none" strike="noStrike" baseline="0" dirty="0" err="1">
                <a:latin typeface="Montserrat-Regular"/>
              </a:rPr>
              <a:t>вищого</a:t>
            </a:r>
            <a:r>
              <a:rPr lang="ru-RU" b="1" i="0" u="none" strike="noStrike" baseline="0" dirty="0">
                <a:latin typeface="Montserrat-Regular"/>
              </a:rPr>
              <a:t> й </a:t>
            </a:r>
            <a:r>
              <a:rPr lang="ru-RU" b="1" i="0" u="none" strike="noStrike" baseline="0" dirty="0" err="1">
                <a:latin typeface="Montserrat-Regular"/>
              </a:rPr>
              <a:t>найвищого</a:t>
            </a:r>
            <a:r>
              <a:rPr lang="ru-RU" b="1" i="0" u="none" strike="noStrike" baseline="0" dirty="0">
                <a:latin typeface="Montserrat-Regular"/>
              </a:rPr>
              <a:t> </a:t>
            </a:r>
            <a:r>
              <a:rPr lang="ru-RU" b="1" i="0" u="none" strike="noStrike" baseline="0" dirty="0" err="1">
                <a:latin typeface="Montserrat-Regular"/>
              </a:rPr>
              <a:t>ступенів</a:t>
            </a:r>
            <a:r>
              <a:rPr lang="ru-RU" b="1" dirty="0">
                <a:latin typeface="Montserrat-Regular"/>
              </a:rPr>
              <a:t> </a:t>
            </a:r>
            <a:r>
              <a:rPr lang="ru-RU" b="1" i="0" u="none" strike="noStrike" baseline="0" dirty="0" err="1">
                <a:latin typeface="Montserrat-Regular"/>
              </a:rPr>
              <a:t>порівняння</a:t>
            </a:r>
            <a:r>
              <a:rPr lang="ru-RU" b="0" i="0" u="none" strike="noStrike" baseline="0" dirty="0">
                <a:latin typeface="Montserrat-Regular"/>
              </a:rPr>
              <a:t>. </a:t>
            </a:r>
          </a:p>
          <a:p>
            <a:r>
              <a:rPr lang="ru-RU" b="0" i="0" u="none" strike="noStrike" baseline="0" dirty="0" err="1">
                <a:latin typeface="Montserrat-Regular"/>
              </a:rPr>
              <a:t>Можна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випробувати</a:t>
            </a:r>
            <a:r>
              <a:rPr lang="ru-RU" b="0" i="0" u="none" strike="noStrike" baseline="0" dirty="0">
                <a:latin typeface="Montserrat-Regular"/>
              </a:rPr>
              <a:t> себе </a:t>
            </a:r>
            <a:r>
              <a:rPr lang="ru-RU" b="0" i="0" u="none" strike="noStrike" baseline="0" dirty="0" err="1">
                <a:latin typeface="Montserrat-Regular"/>
              </a:rPr>
              <a:t>ще</a:t>
            </a:r>
            <a:r>
              <a:rPr lang="ru-RU" b="0" i="0" u="none" strike="noStrike" baseline="0" dirty="0">
                <a:latin typeface="Montserrat-Regular"/>
              </a:rPr>
              <a:t> й у </a:t>
            </a:r>
            <a:r>
              <a:rPr lang="ru-RU" b="0" i="0" u="none" strike="noStrike" baseline="0" dirty="0" err="1">
                <a:latin typeface="Montserrat-Regular"/>
              </a:rPr>
              <a:t>ролі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дизайнерів</a:t>
            </a:r>
            <a:r>
              <a:rPr lang="ru-RU" b="0" i="0" u="none" strike="noStrike" baseline="0" dirty="0">
                <a:latin typeface="Montserrat-Regular"/>
              </a:rPr>
              <a:t> — </a:t>
            </a:r>
            <a:r>
              <a:rPr lang="ru-RU" b="0" i="0" u="none" strike="noStrike" baseline="0" dirty="0" err="1">
                <a:latin typeface="Montserrat-Regular"/>
              </a:rPr>
              <a:t>створити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рекламну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афішу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піцерії</a:t>
            </a:r>
            <a:r>
              <a:rPr lang="ru-RU" b="0" i="0" u="none" strike="noStrike" baseline="0" dirty="0">
                <a:latin typeface="Montserrat-Regular"/>
              </a:rPr>
              <a:t>. </a:t>
            </a:r>
          </a:p>
          <a:p>
            <a:r>
              <a:rPr lang="ru-RU" b="0" i="0" u="none" strike="noStrike" baseline="0" dirty="0">
                <a:latin typeface="Montserrat-Regular"/>
              </a:rPr>
              <a:t>А </a:t>
            </a:r>
            <a:r>
              <a:rPr lang="ru-RU" b="0" i="0" u="none" strike="noStrike" baseline="0" dirty="0" err="1">
                <a:latin typeface="Montserrat-Regular"/>
              </a:rPr>
              <a:t>комусь</a:t>
            </a:r>
            <a:r>
              <a:rPr lang="ru-RU" b="0" i="0" u="none" strike="noStrike" baseline="0" dirty="0">
                <a:latin typeface="Montserrat-Regular"/>
              </a:rPr>
              <a:t>, </a:t>
            </a:r>
            <a:r>
              <a:rPr lang="ru-RU" b="0" i="0" u="none" strike="noStrike" baseline="0" dirty="0" err="1">
                <a:latin typeface="Montserrat-Regular"/>
              </a:rPr>
              <a:t>можливо</a:t>
            </a:r>
            <a:r>
              <a:rPr lang="ru-RU" b="0" i="0" u="none" strike="noStrike" baseline="0" dirty="0">
                <a:latin typeface="Montserrat-Regular"/>
              </a:rPr>
              <a:t>, </a:t>
            </a:r>
            <a:r>
              <a:rPr lang="ru-RU" b="0" i="0" u="none" strike="noStrike" baseline="0" dirty="0" err="1">
                <a:latin typeface="Montserrat-Regular"/>
              </a:rPr>
              <a:t>захочеться</a:t>
            </a:r>
            <a:r>
              <a:rPr lang="ru-RU" b="0" i="0" u="none" strike="noStrike" baseline="0" dirty="0">
                <a:latin typeface="Montserrat-Regular"/>
              </a:rPr>
              <a:t> стати </a:t>
            </a:r>
            <a:r>
              <a:rPr lang="ru-RU" b="0" i="0" u="none" strike="noStrike" baseline="0" dirty="0" err="1">
                <a:latin typeface="Montserrat-Regular"/>
              </a:rPr>
              <a:t>відеоблогером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чи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створити</a:t>
            </a:r>
            <a:r>
              <a:rPr lang="ru-RU" b="0" i="0" u="none" strike="noStrike" baseline="0" dirty="0">
                <a:latin typeface="Montserrat-Regular"/>
              </a:rPr>
              <a:t> проморолик про заклад, </a:t>
            </a:r>
            <a:r>
              <a:rPr lang="ru-RU" b="0" i="0" u="none" strike="noStrike" baseline="0" dirty="0" err="1">
                <a:latin typeface="Montserrat-Regular"/>
              </a:rPr>
              <a:t>який</a:t>
            </a:r>
            <a:r>
              <a:rPr lang="ru-RU" b="0" i="0" u="none" strike="noStrike" baseline="0" dirty="0">
                <a:latin typeface="Montserrat-Regular"/>
              </a:rPr>
              <a:t> </a:t>
            </a:r>
            <a:r>
              <a:rPr lang="ru-RU" b="0" i="0" u="none" strike="noStrike" baseline="0" dirty="0" err="1">
                <a:latin typeface="Montserrat-Regular"/>
              </a:rPr>
              <a:t>спробували</a:t>
            </a:r>
            <a:r>
              <a:rPr lang="ru-RU" dirty="0">
                <a:latin typeface="Montserrat-Regular"/>
              </a:rPr>
              <a:t> </a:t>
            </a:r>
            <a:r>
              <a:rPr lang="uk-UA" b="0" i="0" u="none" strike="noStrike" baseline="0" dirty="0">
                <a:latin typeface="Montserrat-Regular"/>
              </a:rPr>
              <a:t>відкрити на уроці української.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4735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758A48-8537-4C25-9556-427AD9F5F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1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Презентація</a:t>
            </a:r>
          </a:p>
        </p:txBody>
      </p:sp>
      <p:sp>
        <p:nvSpPr>
          <p:cNvPr id="73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Ох, ця піца...">
            <a:extLst>
              <a:ext uri="{FF2B5EF4-FFF2-40B4-BE49-F238E27FC236}">
                <a16:creationId xmlns:a16="http://schemas.microsoft.com/office/drawing/2014/main" id="{84255BB3-E6BE-4141-8F2D-19F456DD4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6400" y="640080"/>
            <a:ext cx="5550408" cy="555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5418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268</Words>
  <Application>Microsoft Office PowerPoint</Application>
  <PresentationFormat>Широкий екран</PresentationFormat>
  <Paragraphs>32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Montserrat-BoldItalic</vt:lpstr>
      <vt:lpstr>Montserrat-Regular</vt:lpstr>
      <vt:lpstr>Rockwell</vt:lpstr>
      <vt:lpstr>Тема Office</vt:lpstr>
      <vt:lpstr>Повторення</vt:lpstr>
      <vt:lpstr>Робота в групах</vt:lpstr>
      <vt:lpstr>І етап. Створення концепції закладу</vt:lpstr>
      <vt:lpstr>ІІ етап. Добір персоналу</vt:lpstr>
      <vt:lpstr>ІІІ етап. Розробка меню</vt:lpstr>
      <vt:lpstr>IV етап. Реклама в інтернеті</vt:lpstr>
      <vt:lpstr>Презентація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Повторення</dc:title>
  <dc:creator>Оксана Калиниченко</dc:creator>
  <cp:lastModifiedBy>Оксана Калиниченко</cp:lastModifiedBy>
  <cp:revision>8</cp:revision>
  <dcterms:created xsi:type="dcterms:W3CDTF">2021-05-24T09:33:51Z</dcterms:created>
  <dcterms:modified xsi:type="dcterms:W3CDTF">2021-05-24T18:17:31Z</dcterms:modified>
</cp:coreProperties>
</file>