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634" y="-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93941" y="308697"/>
            <a:ext cx="5256585" cy="3627338"/>
          </a:xfrm>
        </p:spPr>
        <p:txBody>
          <a:bodyPr>
            <a:noAutofit/>
          </a:bodyPr>
          <a:lstStyle/>
          <a:p>
            <a:pPr algn="l"/>
            <a:r>
              <a:rPr lang="ru-RU" sz="4000" dirty="0" smtClean="0">
                <a:latin typeface="Arial Black" pitchFamily="34" charset="0"/>
              </a:rPr>
              <a:t/>
            </a:r>
            <a:br>
              <a:rPr lang="ru-RU" sz="4000" dirty="0" smtClean="0">
                <a:latin typeface="Arial Black" pitchFamily="34" charset="0"/>
              </a:rPr>
            </a:br>
            <a:r>
              <a:rPr lang="ru-RU" sz="4000" dirty="0">
                <a:latin typeface="Arial Black" pitchFamily="34" charset="0"/>
              </a:rPr>
              <a:t/>
            </a:r>
            <a:br>
              <a:rPr lang="ru-RU" sz="4000" dirty="0">
                <a:latin typeface="Arial Black" pitchFamily="34" charset="0"/>
              </a:rPr>
            </a:br>
            <a:r>
              <a:rPr lang="ru-RU" sz="4000" dirty="0" smtClean="0">
                <a:latin typeface="Arial Black" pitchFamily="34" charset="0"/>
              </a:rPr>
              <a:t>Уживання </a:t>
            </a:r>
            <a:r>
              <a:rPr lang="ru-RU" sz="4000" dirty="0">
                <a:latin typeface="Arial Black" pitchFamily="34" charset="0"/>
              </a:rPr>
              <a:t>прийменника </a:t>
            </a:r>
            <a:r>
              <a:rPr lang="ru-RU" sz="4000" dirty="0">
                <a:solidFill>
                  <a:srgbClr val="FF0000"/>
                </a:solidFill>
                <a:latin typeface="Arial Black" pitchFamily="34" charset="0"/>
              </a:rPr>
              <a:t>з</a:t>
            </a:r>
            <a:r>
              <a:rPr lang="ru-RU" sz="4000" dirty="0">
                <a:latin typeface="Arial Black" pitchFamily="34" charset="0"/>
              </a:rPr>
              <a:t> та його варіантів </a:t>
            </a:r>
            <a:r>
              <a:rPr lang="ru-RU" sz="4000" dirty="0" smtClean="0">
                <a:latin typeface="Arial Black" pitchFamily="34" charset="0"/>
              </a:rPr>
              <a:t/>
            </a:r>
            <a:br>
              <a:rPr lang="ru-RU" sz="4000" dirty="0" smtClean="0">
                <a:latin typeface="Arial Black" pitchFamily="34" charset="0"/>
              </a:rPr>
            </a:br>
            <a:r>
              <a:rPr lang="ru-RU" sz="4000" dirty="0" smtClean="0">
                <a:solidFill>
                  <a:srgbClr val="FF0000"/>
                </a:solidFill>
                <a:latin typeface="Arial Black" pitchFamily="34" charset="0"/>
              </a:rPr>
              <a:t>із</a:t>
            </a:r>
            <a:r>
              <a:rPr lang="ru-RU" sz="4000" dirty="0">
                <a:solidFill>
                  <a:srgbClr val="FF0000"/>
                </a:solidFill>
                <a:latin typeface="Arial Black" pitchFamily="34" charset="0"/>
              </a:rPr>
              <a:t>, зі (зо</a:t>
            </a:r>
            <a:r>
              <a:rPr lang="ru-RU" sz="4000" dirty="0" smtClean="0">
                <a:solidFill>
                  <a:srgbClr val="FF0000"/>
                </a:solidFill>
                <a:latin typeface="Arial Black" pitchFamily="34" charset="0"/>
              </a:rPr>
              <a:t>)</a:t>
            </a:r>
            <a:r>
              <a:rPr lang="ru-RU" sz="4000" dirty="0" smtClean="0">
                <a:latin typeface="Arial Black" pitchFamily="34" charset="0"/>
              </a:rPr>
              <a:t>.</a:t>
            </a:r>
            <a:br>
              <a:rPr lang="ru-RU" sz="4000" dirty="0" smtClean="0">
                <a:latin typeface="Arial Black" pitchFamily="34" charset="0"/>
              </a:rPr>
            </a:br>
            <a:r>
              <a:rPr lang="ru-RU" sz="2400" dirty="0" smtClean="0">
                <a:latin typeface="Georgia" pitchFamily="18" charset="0"/>
              </a:rPr>
              <a:t>5 клас</a:t>
            </a:r>
            <a:br>
              <a:rPr lang="ru-RU" sz="2400" dirty="0" smtClean="0">
                <a:latin typeface="Georgia" pitchFamily="18" charset="0"/>
              </a:rPr>
            </a:br>
            <a:r>
              <a:rPr lang="ru-RU" sz="3200" dirty="0" smtClean="0">
                <a:latin typeface="UA Propisi" pitchFamily="2" charset="0"/>
              </a:rPr>
              <a:t>Разом </a:t>
            </a:r>
            <a:r>
              <a:rPr lang="ru-RU" sz="3200" dirty="0" smtClean="0">
                <a:solidFill>
                  <a:srgbClr val="FF0000"/>
                </a:solidFill>
                <a:latin typeface="UA Propisi" pitchFamily="2" charset="0"/>
              </a:rPr>
              <a:t>із</a:t>
            </a:r>
            <a:r>
              <a:rPr lang="ru-RU" sz="3200" dirty="0" smtClean="0">
                <a:latin typeface="UA Propisi" pitchFamily="2" charset="0"/>
              </a:rPr>
              <a:t> псом Патроном.</a:t>
            </a:r>
            <a:r>
              <a:rPr lang="ru-RU" sz="3200" dirty="0" smtClean="0">
                <a:solidFill>
                  <a:srgbClr val="0070C0"/>
                </a:solidFill>
                <a:latin typeface="UA Propisi" pitchFamily="2" charset="0"/>
              </a:rPr>
              <a:t/>
            </a:r>
            <a:br>
              <a:rPr lang="ru-RU" sz="3200" dirty="0" smtClean="0">
                <a:solidFill>
                  <a:srgbClr val="0070C0"/>
                </a:solidFill>
                <a:latin typeface="UA Propisi" pitchFamily="2" charset="0"/>
              </a:rPr>
            </a:br>
            <a:r>
              <a:rPr lang="ru-RU" sz="3200" dirty="0" smtClean="0">
                <a:solidFill>
                  <a:srgbClr val="0070C0"/>
                </a:solidFill>
                <a:latin typeface="UA Propisi" pitchFamily="2" charset="0"/>
              </a:rPr>
              <a:t/>
            </a:r>
            <a:br>
              <a:rPr lang="ru-RU" sz="3200" dirty="0" smtClean="0">
                <a:solidFill>
                  <a:srgbClr val="0070C0"/>
                </a:solidFill>
                <a:latin typeface="UA Propisi" pitchFamily="2" charset="0"/>
              </a:rPr>
            </a:br>
            <a:r>
              <a:rPr lang="ru-RU" sz="3200" dirty="0" smtClean="0">
                <a:solidFill>
                  <a:srgbClr val="0070C0"/>
                </a:solidFill>
                <a:latin typeface="UA Propisi" pitchFamily="2" charset="0"/>
              </a:rPr>
              <a:t>     </a:t>
            </a:r>
            <a:r>
              <a:rPr lang="ru-RU" sz="1800" dirty="0" smtClean="0">
                <a:latin typeface="Franklin Gothic Medium Cond" pitchFamily="34" charset="0"/>
              </a:rPr>
              <a:t>Автор презентації: Дащенко Лариса Василівна</a:t>
            </a:r>
            <a:endParaRPr lang="ru-RU" sz="1800" dirty="0">
              <a:latin typeface="Franklin Gothic Medium Cond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08520" y="627534"/>
            <a:ext cx="3781026" cy="324036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77542"/>
            <a:ext cx="3686437" cy="3258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9901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6600" dirty="0" smtClean="0">
                <a:solidFill>
                  <a:srgbClr val="FF0000"/>
                </a:solidFill>
                <a:latin typeface="UA Propisi" pitchFamily="2" charset="0"/>
              </a:rPr>
              <a:t>Словниковий диктант</a:t>
            </a:r>
            <a:endParaRPr lang="ru-RU" sz="6600" dirty="0">
              <a:solidFill>
                <a:srgbClr val="FF0000"/>
              </a:solidFill>
              <a:latin typeface="UA Propisi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59582"/>
            <a:ext cx="8291264" cy="353504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3600" dirty="0" smtClean="0">
                <a:latin typeface="UA Propisi" pitchFamily="2" charset="0"/>
              </a:rPr>
              <a:t>Ї(з, ж,)</a:t>
            </a:r>
            <a:r>
              <a:rPr lang="uk-UA" sz="3600" dirty="0" err="1" smtClean="0">
                <a:latin typeface="UA Propisi" pitchFamily="2" charset="0"/>
              </a:rPr>
              <a:t>джу</a:t>
            </a:r>
            <a:r>
              <a:rPr lang="uk-UA" sz="3600" dirty="0" smtClean="0">
                <a:latin typeface="UA Propisi" pitchFamily="2" charset="0"/>
              </a:rPr>
              <a:t>, (з,с)шити,</a:t>
            </a:r>
          </a:p>
          <a:p>
            <a:pPr marL="0" indent="0">
              <a:buNone/>
            </a:pPr>
            <a:r>
              <a:rPr lang="uk-UA" sz="3600" dirty="0" err="1" smtClean="0">
                <a:latin typeface="UA Propisi" pitchFamily="2" charset="0"/>
              </a:rPr>
              <a:t>ро</a:t>
            </a:r>
            <a:r>
              <a:rPr lang="uk-UA" sz="3600" dirty="0" smtClean="0">
                <a:latin typeface="UA Propisi" pitchFamily="2" charset="0"/>
              </a:rPr>
              <a:t>(с,з)писав,  </a:t>
            </a:r>
            <a:r>
              <a:rPr lang="uk-UA" sz="3600" dirty="0" err="1" smtClean="0">
                <a:latin typeface="UA Propisi" pitchFamily="2" charset="0"/>
              </a:rPr>
              <a:t>хо</a:t>
            </a:r>
            <a:r>
              <a:rPr lang="uk-UA" sz="3600" dirty="0" smtClean="0">
                <a:latin typeface="UA Propisi" pitchFamily="2" charset="0"/>
              </a:rPr>
              <a:t>(т,д)</a:t>
            </a:r>
            <a:r>
              <a:rPr lang="uk-UA" sz="3600" dirty="0" err="1" smtClean="0">
                <a:latin typeface="UA Propisi" pitchFamily="2" charset="0"/>
              </a:rPr>
              <a:t>ьба</a:t>
            </a:r>
            <a:r>
              <a:rPr lang="uk-UA" sz="3600" dirty="0" smtClean="0">
                <a:latin typeface="UA Propisi" pitchFamily="2" charset="0"/>
              </a:rPr>
              <a:t>,</a:t>
            </a:r>
          </a:p>
          <a:p>
            <a:pPr marL="0" indent="0">
              <a:buNone/>
            </a:pPr>
            <a:r>
              <a:rPr lang="uk-UA" sz="3600" dirty="0" err="1">
                <a:latin typeface="UA Propisi" pitchFamily="2" charset="0"/>
              </a:rPr>
              <a:t>д</a:t>
            </a:r>
            <a:r>
              <a:rPr lang="uk-UA" sz="3600" dirty="0" err="1" smtClean="0">
                <a:latin typeface="UA Propisi" pitchFamily="2" charset="0"/>
              </a:rPr>
              <a:t>орі</a:t>
            </a:r>
            <a:r>
              <a:rPr lang="uk-UA" sz="3600" dirty="0" smtClean="0">
                <a:latin typeface="UA Propisi" pitchFamily="2" charset="0"/>
              </a:rPr>
              <a:t>(ж,ш)</a:t>
            </a:r>
            <a:r>
              <a:rPr lang="uk-UA" sz="3600" dirty="0" err="1" smtClean="0">
                <a:latin typeface="UA Propisi" pitchFamily="2" charset="0"/>
              </a:rPr>
              <a:t>ка</a:t>
            </a:r>
            <a:r>
              <a:rPr lang="uk-UA" sz="3600" dirty="0" smtClean="0">
                <a:latin typeface="UA Propisi" pitchFamily="2" charset="0"/>
              </a:rPr>
              <a:t>, </a:t>
            </a:r>
            <a:r>
              <a:rPr lang="uk-UA" sz="3600" dirty="0" err="1" smtClean="0">
                <a:latin typeface="UA Propisi" pitchFamily="2" charset="0"/>
              </a:rPr>
              <a:t>ка</a:t>
            </a:r>
            <a:r>
              <a:rPr lang="uk-UA" sz="3600" dirty="0" smtClean="0">
                <a:latin typeface="UA Propisi" pitchFamily="2" charset="0"/>
              </a:rPr>
              <a:t>(с,з)</a:t>
            </a:r>
            <a:r>
              <a:rPr lang="uk-UA" sz="3600" dirty="0" err="1" smtClean="0">
                <a:latin typeface="UA Propisi" pitchFamily="2" charset="0"/>
              </a:rPr>
              <a:t>ка</a:t>
            </a:r>
            <a:r>
              <a:rPr lang="uk-UA" sz="3600" dirty="0" smtClean="0">
                <a:latin typeface="UA Propisi" pitchFamily="2" charset="0"/>
              </a:rPr>
              <a:t>,</a:t>
            </a:r>
            <a:br>
              <a:rPr lang="uk-UA" sz="3600" dirty="0" smtClean="0">
                <a:latin typeface="UA Propisi" pitchFamily="2" charset="0"/>
              </a:rPr>
            </a:br>
            <a:r>
              <a:rPr lang="uk-UA" sz="3600" dirty="0" smtClean="0">
                <a:latin typeface="UA Propisi" pitchFamily="2" charset="0"/>
              </a:rPr>
              <a:t>ми(х,г)</a:t>
            </a:r>
            <a:r>
              <a:rPr lang="uk-UA" sz="3600" dirty="0" err="1" smtClean="0">
                <a:latin typeface="UA Propisi" pitchFamily="2" charset="0"/>
              </a:rPr>
              <a:t>тіти</a:t>
            </a:r>
            <a:r>
              <a:rPr lang="uk-UA" sz="3600" dirty="0" smtClean="0">
                <a:latin typeface="UA Propisi" pitchFamily="2" charset="0"/>
              </a:rPr>
              <a:t>, </a:t>
            </a:r>
            <a:r>
              <a:rPr lang="uk-UA" sz="3600" dirty="0" err="1" smtClean="0">
                <a:latin typeface="UA Propisi" pitchFamily="2" charset="0"/>
              </a:rPr>
              <a:t>во</a:t>
            </a:r>
            <a:r>
              <a:rPr lang="uk-UA" sz="3600" dirty="0" smtClean="0">
                <a:latin typeface="UA Propisi" pitchFamily="2" charset="0"/>
              </a:rPr>
              <a:t>(к,г)зал, </a:t>
            </a:r>
          </a:p>
          <a:p>
            <a:pPr marL="0" indent="0">
              <a:buNone/>
            </a:pPr>
            <a:r>
              <a:rPr lang="uk-UA" sz="3600" dirty="0" err="1" smtClean="0">
                <a:latin typeface="UA Propisi" pitchFamily="2" charset="0"/>
              </a:rPr>
              <a:t>бе</a:t>
            </a:r>
            <a:r>
              <a:rPr lang="uk-UA" sz="3600" dirty="0" smtClean="0">
                <a:latin typeface="UA Propisi" pitchFamily="2" charset="0"/>
              </a:rPr>
              <a:t>(с,з)турботний</a:t>
            </a:r>
            <a:r>
              <a:rPr lang="uk-UA" sz="3600" dirty="0">
                <a:latin typeface="UA Propisi" pitchFamily="2" charset="0"/>
              </a:rPr>
              <a:t>, </a:t>
            </a:r>
            <a:r>
              <a:rPr lang="uk-UA" sz="3600" dirty="0" err="1">
                <a:latin typeface="UA Propisi" pitchFamily="2" charset="0"/>
              </a:rPr>
              <a:t>кі</a:t>
            </a:r>
            <a:r>
              <a:rPr lang="uk-UA" sz="3600" dirty="0">
                <a:latin typeface="UA Propisi" pitchFamily="2" charset="0"/>
              </a:rPr>
              <a:t>(х,г)ті, </a:t>
            </a:r>
          </a:p>
          <a:p>
            <a:pPr marL="0" indent="0">
              <a:buNone/>
            </a:pPr>
            <a:r>
              <a:rPr lang="uk-UA" sz="3600" dirty="0" smtClean="0">
                <a:latin typeface="UA Propisi" pitchFamily="2" charset="0"/>
              </a:rPr>
              <a:t>шви(т,д)</a:t>
            </a:r>
            <a:r>
              <a:rPr lang="uk-UA" sz="3600" dirty="0" err="1" smtClean="0">
                <a:latin typeface="UA Propisi" pitchFamily="2" charset="0"/>
              </a:rPr>
              <a:t>кий</a:t>
            </a:r>
            <a:r>
              <a:rPr lang="uk-UA" sz="3600" dirty="0" smtClean="0">
                <a:latin typeface="UA Propisi" pitchFamily="2" charset="0"/>
              </a:rPr>
              <a:t>, при(с,з)</a:t>
            </a:r>
            <a:r>
              <a:rPr lang="uk-UA" sz="3600" dirty="0" err="1" smtClean="0">
                <a:latin typeface="UA Propisi" pitchFamily="2" charset="0"/>
              </a:rPr>
              <a:t>ьба</a:t>
            </a:r>
            <a:r>
              <a:rPr lang="uk-UA" sz="3600" dirty="0" smtClean="0">
                <a:latin typeface="UA Propisi" pitchFamily="2" charset="0"/>
              </a:rPr>
              <a:t>.</a:t>
            </a:r>
            <a:endParaRPr lang="ru-RU" sz="3600" dirty="0">
              <a:latin typeface="UA Propisi" pitchFamily="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427653"/>
            <a:ext cx="4030582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8504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1470"/>
            <a:ext cx="8229600" cy="857250"/>
          </a:xfrm>
        </p:spPr>
        <p:txBody>
          <a:bodyPr>
            <a:noAutofit/>
          </a:bodyPr>
          <a:lstStyle/>
          <a:p>
            <a:pPr algn="l"/>
            <a:r>
              <a:rPr lang="uk-UA" sz="6000" dirty="0" smtClean="0">
                <a:solidFill>
                  <a:srgbClr val="0070C0"/>
                </a:solidFill>
                <a:latin typeface="UA Propisi" pitchFamily="2" charset="0"/>
              </a:rPr>
              <a:t>Самостійна робота</a:t>
            </a:r>
            <a:endParaRPr lang="ru-RU" sz="6000" dirty="0">
              <a:solidFill>
                <a:srgbClr val="0070C0"/>
              </a:solidFill>
              <a:latin typeface="UA Propisi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15566"/>
            <a:ext cx="5256584" cy="35283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smtClean="0">
                <a:latin typeface="UA Propisi" pitchFamily="2" charset="0"/>
              </a:rPr>
              <a:t>1.Човен </a:t>
            </a:r>
            <a:r>
              <a:rPr lang="ru-RU" sz="2800" dirty="0">
                <a:latin typeface="UA Propisi" pitchFamily="2" charset="0"/>
              </a:rPr>
              <a:t>(</a:t>
            </a:r>
            <a:r>
              <a:rPr lang="ru-RU" sz="2800" dirty="0" err="1">
                <a:latin typeface="UA Propisi" pitchFamily="2" charset="0"/>
              </a:rPr>
              <a:t>у,в</a:t>
            </a:r>
            <a:r>
              <a:rPr lang="ru-RU" sz="2800" dirty="0">
                <a:latin typeface="UA Propisi" pitchFamily="2" charset="0"/>
              </a:rPr>
              <a:t>) </a:t>
            </a:r>
            <a:r>
              <a:rPr lang="ru-RU" sz="2800" dirty="0" err="1">
                <a:latin typeface="UA Propisi" pitchFamily="2" charset="0"/>
              </a:rPr>
              <a:t>очереті</a:t>
            </a:r>
            <a:r>
              <a:rPr lang="ru-RU" sz="2800" dirty="0">
                <a:latin typeface="UA Propisi" pitchFamily="2" charset="0"/>
              </a:rPr>
              <a:t>, плавав (</a:t>
            </a:r>
            <a:r>
              <a:rPr lang="ru-RU" sz="2800" dirty="0" err="1">
                <a:latin typeface="UA Propisi" pitchFamily="2" charset="0"/>
              </a:rPr>
              <a:t>у,в</a:t>
            </a:r>
            <a:r>
              <a:rPr lang="ru-RU" sz="2800" dirty="0">
                <a:latin typeface="UA Propisi" pitchFamily="2" charset="0"/>
              </a:rPr>
              <a:t>) </a:t>
            </a:r>
            <a:r>
              <a:rPr lang="ru-RU" sz="2800" dirty="0" err="1">
                <a:latin typeface="UA Propisi" pitchFamily="2" charset="0"/>
              </a:rPr>
              <a:t>озері</a:t>
            </a:r>
            <a:r>
              <a:rPr lang="ru-RU" sz="2800" dirty="0">
                <a:latin typeface="UA Propisi" pitchFamily="2" charset="0"/>
              </a:rPr>
              <a:t>, </a:t>
            </a:r>
            <a:r>
              <a:rPr lang="ru-RU" sz="2800" dirty="0" err="1">
                <a:latin typeface="UA Propisi" pitchFamily="2" charset="0"/>
              </a:rPr>
              <a:t>ходімо</a:t>
            </a:r>
            <a:r>
              <a:rPr lang="ru-RU" sz="2800" dirty="0">
                <a:latin typeface="UA Propisi" pitchFamily="2" charset="0"/>
              </a:rPr>
              <a:t> (</a:t>
            </a:r>
            <a:r>
              <a:rPr lang="ru-RU" sz="2800" dirty="0" err="1" smtClean="0">
                <a:latin typeface="UA Propisi" pitchFamily="2" charset="0"/>
              </a:rPr>
              <a:t>у,в</a:t>
            </a:r>
            <a:r>
              <a:rPr lang="ru-RU" sz="2800" dirty="0" smtClean="0">
                <a:latin typeface="UA Propisi" pitchFamily="2" charset="0"/>
              </a:rPr>
              <a:t>) </a:t>
            </a:r>
            <a:r>
              <a:rPr lang="ru-RU" sz="2800" dirty="0" err="1" smtClean="0">
                <a:latin typeface="UA Propisi" pitchFamily="2" charset="0"/>
              </a:rPr>
              <a:t>кіно</a:t>
            </a:r>
            <a:r>
              <a:rPr lang="ru-RU" sz="2800" dirty="0">
                <a:latin typeface="UA Propisi" pitchFamily="2" charset="0"/>
              </a:rPr>
              <a:t>, </a:t>
            </a:r>
            <a:r>
              <a:rPr lang="ru-RU" sz="2800" dirty="0" err="1">
                <a:latin typeface="UA Propisi" pitchFamily="2" charset="0"/>
              </a:rPr>
              <a:t>тренуватися</a:t>
            </a:r>
            <a:r>
              <a:rPr lang="ru-RU" sz="2800" dirty="0">
                <a:latin typeface="UA Propisi" pitchFamily="2" charset="0"/>
              </a:rPr>
              <a:t> (</a:t>
            </a:r>
            <a:r>
              <a:rPr lang="ru-RU" sz="2800" dirty="0" err="1">
                <a:latin typeface="UA Propisi" pitchFamily="2" charset="0"/>
              </a:rPr>
              <a:t>у,в</a:t>
            </a:r>
            <a:r>
              <a:rPr lang="ru-RU" sz="2800" dirty="0">
                <a:latin typeface="UA Propisi" pitchFamily="2" charset="0"/>
              </a:rPr>
              <a:t>) </a:t>
            </a:r>
            <a:r>
              <a:rPr lang="ru-RU" sz="2800" dirty="0" err="1">
                <a:latin typeface="UA Propisi" pitchFamily="2" charset="0"/>
              </a:rPr>
              <a:t>спортзалі</a:t>
            </a:r>
            <a:r>
              <a:rPr lang="ru-RU" sz="2800" dirty="0">
                <a:latin typeface="UA Propisi" pitchFamily="2" charset="0"/>
              </a:rPr>
              <a:t>, </a:t>
            </a:r>
            <a:r>
              <a:rPr lang="ru-RU" sz="2800" dirty="0" err="1">
                <a:latin typeface="UA Propisi" pitchFamily="2" charset="0"/>
              </a:rPr>
              <a:t>знятися</a:t>
            </a:r>
            <a:r>
              <a:rPr lang="ru-RU" sz="2800" dirty="0">
                <a:latin typeface="UA Propisi" pitchFamily="2" charset="0"/>
              </a:rPr>
              <a:t> (</a:t>
            </a:r>
            <a:r>
              <a:rPr lang="ru-RU" sz="2800" dirty="0" err="1">
                <a:latin typeface="UA Propisi" pitchFamily="2" charset="0"/>
              </a:rPr>
              <a:t>у,в</a:t>
            </a:r>
            <a:r>
              <a:rPr lang="ru-RU" sz="2800" dirty="0">
                <a:latin typeface="UA Propisi" pitchFamily="2" charset="0"/>
              </a:rPr>
              <a:t>) </a:t>
            </a:r>
            <a:r>
              <a:rPr lang="ru-RU" sz="2800" dirty="0" err="1">
                <a:latin typeface="UA Propisi" pitchFamily="2" charset="0"/>
              </a:rPr>
              <a:t>фільмі</a:t>
            </a:r>
            <a:r>
              <a:rPr lang="ru-RU" sz="2800" dirty="0">
                <a:latin typeface="UA Propisi" pitchFamily="2" charset="0"/>
              </a:rPr>
              <a:t>, </a:t>
            </a:r>
            <a:r>
              <a:rPr lang="ru-RU" sz="2800" dirty="0" err="1" smtClean="0">
                <a:latin typeface="UA Propisi" pitchFamily="2" charset="0"/>
              </a:rPr>
              <a:t>їду</a:t>
            </a:r>
            <a:r>
              <a:rPr lang="ru-RU" sz="2800" dirty="0" smtClean="0">
                <a:latin typeface="UA Propisi" pitchFamily="2" charset="0"/>
              </a:rPr>
              <a:t> (</a:t>
            </a:r>
            <a:r>
              <a:rPr lang="ru-RU" sz="2800" dirty="0" err="1" smtClean="0">
                <a:latin typeface="UA Propisi" pitchFamily="2" charset="0"/>
              </a:rPr>
              <a:t>у,в</a:t>
            </a:r>
            <a:r>
              <a:rPr lang="ru-RU" sz="2800" dirty="0">
                <a:latin typeface="UA Propisi" pitchFamily="2" charset="0"/>
              </a:rPr>
              <a:t>) Сваляву, добре (</a:t>
            </a:r>
            <a:r>
              <a:rPr lang="ru-RU" sz="2800" dirty="0" err="1">
                <a:latin typeface="UA Propisi" pitchFamily="2" charset="0"/>
              </a:rPr>
              <a:t>у,в</a:t>
            </a:r>
            <a:r>
              <a:rPr lang="ru-RU" sz="2800" dirty="0">
                <a:latin typeface="UA Propisi" pitchFamily="2" charset="0"/>
              </a:rPr>
              <a:t>)</a:t>
            </a:r>
            <a:r>
              <a:rPr lang="ru-RU" sz="2800" dirty="0" err="1">
                <a:latin typeface="UA Propisi" pitchFamily="2" charset="0"/>
              </a:rPr>
              <a:t>читися</a:t>
            </a:r>
            <a:r>
              <a:rPr lang="ru-RU" sz="2800" dirty="0">
                <a:latin typeface="UA Propisi" pitchFamily="2" charset="0"/>
              </a:rPr>
              <a:t>, </a:t>
            </a:r>
            <a:r>
              <a:rPr lang="ru-RU" sz="2800" dirty="0" err="1">
                <a:latin typeface="UA Propisi" pitchFamily="2" charset="0"/>
              </a:rPr>
              <a:t>працюють</a:t>
            </a:r>
            <a:r>
              <a:rPr lang="ru-RU" sz="2800" dirty="0">
                <a:latin typeface="UA Propisi" pitchFamily="2" charset="0"/>
              </a:rPr>
              <a:t> (</a:t>
            </a:r>
            <a:r>
              <a:rPr lang="ru-RU" sz="2800" dirty="0" err="1">
                <a:latin typeface="UA Propisi" pitchFamily="2" charset="0"/>
              </a:rPr>
              <a:t>у,в</a:t>
            </a:r>
            <a:r>
              <a:rPr lang="ru-RU" sz="2800" dirty="0">
                <a:latin typeface="UA Propisi" pitchFamily="2" charset="0"/>
              </a:rPr>
              <a:t>)</a:t>
            </a:r>
            <a:r>
              <a:rPr lang="ru-RU" sz="2800" dirty="0" err="1">
                <a:latin typeface="UA Propisi" pitchFamily="2" charset="0"/>
              </a:rPr>
              <a:t>трьох</a:t>
            </a:r>
            <a:r>
              <a:rPr lang="ru-RU" sz="2800" dirty="0">
                <a:latin typeface="UA Propisi" pitchFamily="2" charset="0"/>
              </a:rPr>
              <a:t>, </a:t>
            </a:r>
            <a:r>
              <a:rPr lang="ru-RU" sz="2800" dirty="0" err="1" smtClean="0">
                <a:latin typeface="UA Propisi" pitchFamily="2" charset="0"/>
              </a:rPr>
              <a:t>працювати</a:t>
            </a:r>
            <a:r>
              <a:rPr lang="ru-RU" sz="2800" dirty="0" smtClean="0">
                <a:latin typeface="UA Propisi" pitchFamily="2" charset="0"/>
              </a:rPr>
              <a:t> </a:t>
            </a:r>
            <a:r>
              <a:rPr lang="ru-RU" sz="2800" dirty="0">
                <a:latin typeface="UA Propisi" pitchFamily="2" charset="0"/>
              </a:rPr>
              <a:t>(</a:t>
            </a:r>
            <a:r>
              <a:rPr lang="ru-RU" sz="2800" dirty="0" err="1">
                <a:latin typeface="UA Propisi" pitchFamily="2" charset="0"/>
              </a:rPr>
              <a:t>у,в</a:t>
            </a:r>
            <a:r>
              <a:rPr lang="ru-RU" sz="2800" dirty="0">
                <a:latin typeface="UA Propisi" pitchFamily="2" charset="0"/>
              </a:rPr>
              <a:t>)</a:t>
            </a:r>
            <a:r>
              <a:rPr lang="ru-RU" sz="2800" dirty="0" err="1">
                <a:latin typeface="UA Propisi" pitchFamily="2" charset="0"/>
              </a:rPr>
              <a:t>трьох</a:t>
            </a:r>
            <a:r>
              <a:rPr lang="ru-RU" sz="2800" dirty="0" smtClean="0">
                <a:latin typeface="UA Propisi" pitchFamily="2" charset="0"/>
              </a:rPr>
              <a:t>.</a:t>
            </a:r>
          </a:p>
          <a:p>
            <a:pPr marL="0" indent="0">
              <a:buNone/>
            </a:pPr>
            <a:r>
              <a:rPr lang="ru-RU" sz="2800" dirty="0" smtClean="0">
                <a:latin typeface="UA Propisi" pitchFamily="2" charset="0"/>
              </a:rPr>
              <a:t>2</a:t>
            </a:r>
            <a:r>
              <a:rPr lang="ru-RU" sz="2800" dirty="0">
                <a:latin typeface="UA Propisi" pitchFamily="2" charset="0"/>
              </a:rPr>
              <a:t>. </a:t>
            </a:r>
            <a:r>
              <a:rPr lang="ru-RU" sz="2800" dirty="0" err="1">
                <a:latin typeface="UA Propisi" pitchFamily="2" charset="0"/>
              </a:rPr>
              <a:t>Швидко</a:t>
            </a:r>
            <a:r>
              <a:rPr lang="ru-RU" sz="2800" dirty="0">
                <a:latin typeface="UA Propisi" pitchFamily="2" charset="0"/>
              </a:rPr>
              <a:t> (</a:t>
            </a:r>
            <a:r>
              <a:rPr lang="ru-RU" sz="2800" dirty="0" err="1">
                <a:latin typeface="UA Propisi" pitchFamily="2" charset="0"/>
              </a:rPr>
              <a:t>і,й</a:t>
            </a:r>
            <a:r>
              <a:rPr lang="ru-RU" sz="2800" dirty="0">
                <a:latin typeface="UA Propisi" pitchFamily="2" charset="0"/>
              </a:rPr>
              <a:t>)</a:t>
            </a:r>
            <a:r>
              <a:rPr lang="ru-RU" sz="2800" dirty="0" err="1">
                <a:latin typeface="UA Propisi" pitchFamily="2" charset="0"/>
              </a:rPr>
              <a:t>ди</a:t>
            </a:r>
            <a:r>
              <a:rPr lang="ru-RU" sz="2800" dirty="0">
                <a:latin typeface="UA Propisi" pitchFamily="2" charset="0"/>
              </a:rPr>
              <a:t>, </a:t>
            </a:r>
            <a:r>
              <a:rPr lang="ru-RU" sz="2800" dirty="0" err="1">
                <a:latin typeface="UA Propisi" pitchFamily="2" charset="0"/>
              </a:rPr>
              <a:t>почекайте</a:t>
            </a:r>
            <a:r>
              <a:rPr lang="ru-RU" sz="2800" dirty="0">
                <a:latin typeface="UA Propisi" pitchFamily="2" charset="0"/>
              </a:rPr>
              <a:t> (</a:t>
            </a:r>
            <a:r>
              <a:rPr lang="ru-RU" sz="2800" dirty="0" err="1">
                <a:latin typeface="UA Propisi" pitchFamily="2" charset="0"/>
              </a:rPr>
              <a:t>і,й</a:t>
            </a:r>
            <a:r>
              <a:rPr lang="ru-RU" sz="2800" dirty="0">
                <a:latin typeface="UA Propisi" pitchFamily="2" charset="0"/>
              </a:rPr>
              <a:t>) його, </a:t>
            </a:r>
            <a:r>
              <a:rPr lang="ru-RU" sz="2800" dirty="0" err="1">
                <a:latin typeface="UA Propisi" pitchFamily="2" charset="0"/>
              </a:rPr>
              <a:t>почекайте</a:t>
            </a:r>
            <a:r>
              <a:rPr lang="ru-RU" sz="2800" dirty="0">
                <a:latin typeface="UA Propisi" pitchFamily="2" charset="0"/>
              </a:rPr>
              <a:t> (</a:t>
            </a:r>
            <a:r>
              <a:rPr lang="ru-RU" sz="2800" dirty="0" err="1" smtClean="0">
                <a:latin typeface="UA Propisi" pitchFamily="2" charset="0"/>
              </a:rPr>
              <a:t>і,й</a:t>
            </a:r>
            <a:r>
              <a:rPr lang="ru-RU" sz="2800" dirty="0" smtClean="0">
                <a:latin typeface="UA Propisi" pitchFamily="2" charset="0"/>
              </a:rPr>
              <a:t>) нас</a:t>
            </a:r>
            <a:r>
              <a:rPr lang="ru-RU" sz="2800" dirty="0">
                <a:latin typeface="UA Propisi" pitchFamily="2" charset="0"/>
              </a:rPr>
              <a:t>, я (</a:t>
            </a:r>
            <a:r>
              <a:rPr lang="ru-RU" sz="2800" dirty="0" err="1">
                <a:latin typeface="UA Propisi" pitchFamily="2" charset="0"/>
              </a:rPr>
              <a:t>і,й</a:t>
            </a:r>
            <a:r>
              <a:rPr lang="ru-RU" sz="2800" dirty="0">
                <a:latin typeface="UA Propisi" pitchFamily="2" charset="0"/>
              </a:rPr>
              <a:t>) не знав, </a:t>
            </a:r>
            <a:r>
              <a:rPr lang="ru-RU" sz="2800" dirty="0" err="1">
                <a:latin typeface="UA Propisi" pitchFamily="2" charset="0"/>
              </a:rPr>
              <a:t>ціна</a:t>
            </a:r>
            <a:r>
              <a:rPr lang="ru-RU" sz="2800" dirty="0">
                <a:latin typeface="UA Propisi" pitchFamily="2" charset="0"/>
              </a:rPr>
              <a:t> (</a:t>
            </a:r>
            <a:r>
              <a:rPr lang="ru-RU" sz="2800" dirty="0" err="1">
                <a:latin typeface="UA Propisi" pitchFamily="2" charset="0"/>
              </a:rPr>
              <a:t>і,й</a:t>
            </a:r>
            <a:r>
              <a:rPr lang="ru-RU" sz="2800" dirty="0">
                <a:latin typeface="UA Propisi" pitchFamily="2" charset="0"/>
              </a:rPr>
              <a:t>) </a:t>
            </a:r>
            <a:r>
              <a:rPr lang="ru-RU" sz="2800" dirty="0" err="1">
                <a:latin typeface="UA Propisi" pitchFamily="2" charset="0"/>
              </a:rPr>
              <a:t>якість</a:t>
            </a:r>
            <a:r>
              <a:rPr lang="ru-RU" sz="2800" dirty="0">
                <a:latin typeface="UA Propisi" pitchFamily="2" charset="0"/>
              </a:rPr>
              <a:t>, </a:t>
            </a:r>
            <a:r>
              <a:rPr lang="ru-RU" sz="2800" dirty="0" err="1">
                <a:latin typeface="UA Propisi" pitchFamily="2" charset="0"/>
              </a:rPr>
              <a:t>війна</a:t>
            </a:r>
            <a:r>
              <a:rPr lang="ru-RU" sz="2800" dirty="0">
                <a:latin typeface="UA Propisi" pitchFamily="2" charset="0"/>
              </a:rPr>
              <a:t> (</a:t>
            </a:r>
            <a:r>
              <a:rPr lang="ru-RU" sz="2800" dirty="0" err="1">
                <a:latin typeface="UA Propisi" pitchFamily="2" charset="0"/>
              </a:rPr>
              <a:t>і,й</a:t>
            </a:r>
            <a:r>
              <a:rPr lang="ru-RU" sz="2800" dirty="0">
                <a:latin typeface="UA Propisi" pitchFamily="2" charset="0"/>
              </a:rPr>
              <a:t>) мир, </a:t>
            </a:r>
            <a:r>
              <a:rPr lang="ru-RU" sz="2800" dirty="0" smtClean="0">
                <a:latin typeface="UA Propisi" pitchFamily="2" charset="0"/>
              </a:rPr>
              <a:t>вишня </a:t>
            </a:r>
            <a:r>
              <a:rPr lang="ru-RU" sz="2800" dirty="0">
                <a:latin typeface="UA Propisi" pitchFamily="2" charset="0"/>
              </a:rPr>
              <a:t>(</a:t>
            </a:r>
            <a:r>
              <a:rPr lang="ru-RU" sz="2800" dirty="0" err="1">
                <a:latin typeface="UA Propisi" pitchFamily="2" charset="0"/>
              </a:rPr>
              <a:t>і,й</a:t>
            </a:r>
            <a:r>
              <a:rPr lang="ru-RU" sz="2800" dirty="0">
                <a:latin typeface="UA Propisi" pitchFamily="2" charset="0"/>
              </a:rPr>
              <a:t>) </a:t>
            </a:r>
            <a:r>
              <a:rPr lang="ru-RU" sz="2800" dirty="0" err="1">
                <a:latin typeface="UA Propisi" pitchFamily="2" charset="0"/>
              </a:rPr>
              <a:t>яблуня</a:t>
            </a:r>
            <a:r>
              <a:rPr lang="ru-RU" sz="2800" dirty="0">
                <a:latin typeface="UA Propisi" pitchFamily="2" charset="0"/>
              </a:rPr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843558"/>
            <a:ext cx="2848868" cy="4106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6768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83518"/>
            <a:ext cx="8229600" cy="857250"/>
          </a:xfrm>
        </p:spPr>
        <p:txBody>
          <a:bodyPr>
            <a:noAutofit/>
          </a:bodyPr>
          <a:lstStyle/>
          <a:p>
            <a:r>
              <a:rPr lang="uk-UA" sz="6000" dirty="0" smtClean="0">
                <a:latin typeface="UA Propisi" pitchFamily="2" charset="0"/>
              </a:rPr>
              <a:t>Шосте лютого</a:t>
            </a:r>
            <a:br>
              <a:rPr lang="uk-UA" sz="6000" dirty="0" smtClean="0">
                <a:latin typeface="UA Propisi" pitchFamily="2" charset="0"/>
              </a:rPr>
            </a:br>
            <a:r>
              <a:rPr lang="uk-UA" sz="6000" dirty="0" smtClean="0">
                <a:latin typeface="UA Propisi" pitchFamily="2" charset="0"/>
              </a:rPr>
              <a:t>Класна робота</a:t>
            </a:r>
            <a:endParaRPr lang="ru-RU" sz="6000" dirty="0">
              <a:latin typeface="UA Propisi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07654"/>
            <a:ext cx="8856984" cy="3600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000" dirty="0">
                <a:latin typeface="UA Propisi" pitchFamily="2" charset="0"/>
              </a:rPr>
              <a:t>Уживання прийменника </a:t>
            </a:r>
            <a:r>
              <a:rPr lang="ru-RU" sz="6000" dirty="0">
                <a:solidFill>
                  <a:srgbClr val="FF0000"/>
                </a:solidFill>
                <a:latin typeface="UA Propisi" pitchFamily="2" charset="0"/>
              </a:rPr>
              <a:t>з</a:t>
            </a:r>
            <a:r>
              <a:rPr lang="ru-RU" sz="6000" dirty="0">
                <a:latin typeface="UA Propisi" pitchFamily="2" charset="0"/>
              </a:rPr>
              <a:t> </a:t>
            </a:r>
            <a:endParaRPr lang="ru-RU" sz="6000" dirty="0" smtClean="0">
              <a:latin typeface="UA Propisi" pitchFamily="2" charset="0"/>
            </a:endParaRPr>
          </a:p>
          <a:p>
            <a:pPr marL="0" indent="0" algn="ctr">
              <a:buNone/>
            </a:pPr>
            <a:r>
              <a:rPr lang="ru-RU" sz="6000" dirty="0" smtClean="0">
                <a:latin typeface="UA Propisi" pitchFamily="2" charset="0"/>
              </a:rPr>
              <a:t>та його </a:t>
            </a:r>
            <a:r>
              <a:rPr lang="ru-RU" sz="6000" dirty="0">
                <a:latin typeface="UA Propisi" pitchFamily="2" charset="0"/>
              </a:rPr>
              <a:t>варіантів </a:t>
            </a:r>
            <a:r>
              <a:rPr lang="ru-RU" sz="6000" dirty="0" smtClean="0">
                <a:solidFill>
                  <a:srgbClr val="FF0000"/>
                </a:solidFill>
                <a:latin typeface="UA Propisi" pitchFamily="2" charset="0"/>
              </a:rPr>
              <a:t>із</a:t>
            </a:r>
            <a:r>
              <a:rPr lang="ru-RU" sz="6000" dirty="0">
                <a:solidFill>
                  <a:srgbClr val="FF0000"/>
                </a:solidFill>
                <a:latin typeface="UA Propisi" pitchFamily="2" charset="0"/>
              </a:rPr>
              <a:t>, зі (зо).</a:t>
            </a:r>
            <a:br>
              <a:rPr lang="ru-RU" sz="6000" dirty="0">
                <a:solidFill>
                  <a:srgbClr val="FF0000"/>
                </a:solidFill>
                <a:latin typeface="UA Propisi" pitchFamily="2" charset="0"/>
              </a:rPr>
            </a:br>
            <a:endParaRPr lang="ru-RU" sz="6000" dirty="0">
              <a:solidFill>
                <a:srgbClr val="FF0000"/>
              </a:solidFill>
              <a:latin typeface="UA Propisi" pitchFamily="2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792489"/>
            <a:ext cx="889654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799198"/>
            <a:ext cx="1021863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785780"/>
            <a:ext cx="1152128" cy="130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769509"/>
            <a:ext cx="1008112" cy="131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751399"/>
            <a:ext cx="1008111" cy="1344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4101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Перевір себе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87574"/>
            <a:ext cx="5832648" cy="396044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4100" dirty="0">
                <a:latin typeface="UA Propisi" pitchFamily="2" charset="0"/>
              </a:rPr>
              <a:t>1.Човен </a:t>
            </a:r>
            <a:r>
              <a:rPr lang="ru-RU" sz="4100" dirty="0" smtClean="0">
                <a:solidFill>
                  <a:srgbClr val="FF0000"/>
                </a:solidFill>
                <a:latin typeface="UA Propisi" pitchFamily="2" charset="0"/>
              </a:rPr>
              <a:t>в</a:t>
            </a:r>
            <a:r>
              <a:rPr lang="ru-RU" sz="4100" dirty="0" smtClean="0">
                <a:latin typeface="UA Propisi" pitchFamily="2" charset="0"/>
              </a:rPr>
              <a:t> </a:t>
            </a:r>
            <a:r>
              <a:rPr lang="ru-RU" sz="4100" dirty="0" err="1" smtClean="0">
                <a:latin typeface="UA Propisi" pitchFamily="2" charset="0"/>
              </a:rPr>
              <a:t>очереті</a:t>
            </a:r>
            <a:r>
              <a:rPr lang="ru-RU" sz="4100" dirty="0">
                <a:latin typeface="UA Propisi" pitchFamily="2" charset="0"/>
              </a:rPr>
              <a:t>, плавав </a:t>
            </a:r>
            <a:r>
              <a:rPr lang="ru-RU" sz="4100" dirty="0" smtClean="0">
                <a:solidFill>
                  <a:srgbClr val="FF0000"/>
                </a:solidFill>
                <a:latin typeface="UA Propisi" pitchFamily="2" charset="0"/>
              </a:rPr>
              <a:t>в</a:t>
            </a:r>
            <a:r>
              <a:rPr lang="ru-RU" sz="4100" dirty="0" smtClean="0">
                <a:latin typeface="UA Propisi" pitchFamily="2" charset="0"/>
              </a:rPr>
              <a:t> </a:t>
            </a:r>
            <a:r>
              <a:rPr lang="ru-RU" sz="4100" dirty="0" err="1" smtClean="0">
                <a:latin typeface="UA Propisi" pitchFamily="2" charset="0"/>
              </a:rPr>
              <a:t>озері</a:t>
            </a:r>
            <a:r>
              <a:rPr lang="ru-RU" sz="4100" dirty="0">
                <a:latin typeface="UA Propisi" pitchFamily="2" charset="0"/>
              </a:rPr>
              <a:t>, </a:t>
            </a:r>
            <a:r>
              <a:rPr lang="ru-RU" sz="4100" dirty="0" err="1" smtClean="0">
                <a:latin typeface="UA Propisi" pitchFamily="2" charset="0"/>
              </a:rPr>
              <a:t>ходімо</a:t>
            </a:r>
            <a:endParaRPr lang="ru-RU" sz="4100" dirty="0" smtClean="0">
              <a:latin typeface="UA Propisi" pitchFamily="2" charset="0"/>
            </a:endParaRPr>
          </a:p>
          <a:p>
            <a:pPr marL="0" indent="0">
              <a:buNone/>
            </a:pPr>
            <a:r>
              <a:rPr lang="ru-RU" sz="4100" dirty="0" smtClean="0">
                <a:latin typeface="UA Propisi" pitchFamily="2" charset="0"/>
              </a:rPr>
              <a:t> </a:t>
            </a:r>
            <a:r>
              <a:rPr lang="ru-RU" sz="4100" dirty="0" smtClean="0">
                <a:solidFill>
                  <a:srgbClr val="FF0000"/>
                </a:solidFill>
                <a:latin typeface="UA Propisi" pitchFamily="2" charset="0"/>
              </a:rPr>
              <a:t>в</a:t>
            </a:r>
            <a:r>
              <a:rPr lang="ru-RU" sz="4100" dirty="0" smtClean="0">
                <a:latin typeface="UA Propisi" pitchFamily="2" charset="0"/>
              </a:rPr>
              <a:t> </a:t>
            </a:r>
            <a:r>
              <a:rPr lang="ru-RU" sz="4100" dirty="0" err="1">
                <a:latin typeface="UA Propisi" pitchFamily="2" charset="0"/>
              </a:rPr>
              <a:t>кіно</a:t>
            </a:r>
            <a:r>
              <a:rPr lang="ru-RU" sz="4100" dirty="0">
                <a:latin typeface="UA Propisi" pitchFamily="2" charset="0"/>
              </a:rPr>
              <a:t>, </a:t>
            </a:r>
            <a:r>
              <a:rPr lang="ru-RU" sz="4100" dirty="0" err="1">
                <a:latin typeface="UA Propisi" pitchFamily="2" charset="0"/>
              </a:rPr>
              <a:t>тренуватися</a:t>
            </a:r>
            <a:r>
              <a:rPr lang="ru-RU" sz="4100" dirty="0">
                <a:solidFill>
                  <a:srgbClr val="FF0000"/>
                </a:solidFill>
                <a:latin typeface="UA Propisi" pitchFamily="2" charset="0"/>
              </a:rPr>
              <a:t> </a:t>
            </a:r>
            <a:r>
              <a:rPr lang="ru-RU" sz="4100" dirty="0" smtClean="0">
                <a:solidFill>
                  <a:srgbClr val="FF0000"/>
                </a:solidFill>
                <a:latin typeface="UA Propisi" pitchFamily="2" charset="0"/>
              </a:rPr>
              <a:t>у </a:t>
            </a:r>
            <a:r>
              <a:rPr lang="ru-RU" sz="4100" dirty="0" err="1">
                <a:latin typeface="UA Propisi" pitchFamily="2" charset="0"/>
              </a:rPr>
              <a:t>спортзалі</a:t>
            </a:r>
            <a:r>
              <a:rPr lang="ru-RU" sz="4100" dirty="0">
                <a:latin typeface="UA Propisi" pitchFamily="2" charset="0"/>
              </a:rPr>
              <a:t>, </a:t>
            </a:r>
            <a:r>
              <a:rPr lang="ru-RU" sz="4100" dirty="0" err="1">
                <a:latin typeface="UA Propisi" pitchFamily="2" charset="0"/>
              </a:rPr>
              <a:t>знятися</a:t>
            </a:r>
            <a:r>
              <a:rPr lang="ru-RU" sz="4100" dirty="0">
                <a:latin typeface="UA Propisi" pitchFamily="2" charset="0"/>
              </a:rPr>
              <a:t> </a:t>
            </a:r>
            <a:r>
              <a:rPr lang="ru-RU" sz="4100" dirty="0" smtClean="0">
                <a:solidFill>
                  <a:srgbClr val="FF0000"/>
                </a:solidFill>
                <a:latin typeface="UA Propisi" pitchFamily="2" charset="0"/>
              </a:rPr>
              <a:t>у</a:t>
            </a:r>
            <a:r>
              <a:rPr lang="ru-RU" sz="4100" dirty="0" smtClean="0">
                <a:latin typeface="UA Propisi" pitchFamily="2" charset="0"/>
              </a:rPr>
              <a:t> </a:t>
            </a:r>
            <a:r>
              <a:rPr lang="ru-RU" sz="4100" dirty="0" err="1">
                <a:latin typeface="UA Propisi" pitchFamily="2" charset="0"/>
              </a:rPr>
              <a:t>фільмі</a:t>
            </a:r>
            <a:r>
              <a:rPr lang="ru-RU" sz="4100" dirty="0">
                <a:latin typeface="UA Propisi" pitchFamily="2" charset="0"/>
              </a:rPr>
              <a:t>, </a:t>
            </a:r>
            <a:r>
              <a:rPr lang="ru-RU" sz="4100" dirty="0" err="1">
                <a:latin typeface="UA Propisi" pitchFamily="2" charset="0"/>
              </a:rPr>
              <a:t>їду</a:t>
            </a:r>
            <a:r>
              <a:rPr lang="ru-RU" sz="4100" dirty="0">
                <a:solidFill>
                  <a:srgbClr val="FF0000"/>
                </a:solidFill>
                <a:latin typeface="UA Propisi" pitchFamily="2" charset="0"/>
              </a:rPr>
              <a:t> </a:t>
            </a:r>
            <a:r>
              <a:rPr lang="ru-RU" sz="4100" dirty="0" smtClean="0">
                <a:solidFill>
                  <a:srgbClr val="FF0000"/>
                </a:solidFill>
                <a:latin typeface="UA Propisi" pitchFamily="2" charset="0"/>
              </a:rPr>
              <a:t>в </a:t>
            </a:r>
            <a:r>
              <a:rPr lang="ru-RU" sz="4100" dirty="0">
                <a:latin typeface="UA Propisi" pitchFamily="2" charset="0"/>
              </a:rPr>
              <a:t>Сваляву, добре </a:t>
            </a:r>
            <a:r>
              <a:rPr lang="ru-RU" sz="4100" dirty="0" err="1" smtClean="0">
                <a:solidFill>
                  <a:srgbClr val="FF0000"/>
                </a:solidFill>
                <a:latin typeface="UA Propisi" pitchFamily="2" charset="0"/>
              </a:rPr>
              <a:t>в</a:t>
            </a:r>
            <a:r>
              <a:rPr lang="ru-RU" sz="4100" dirty="0" err="1" smtClean="0">
                <a:latin typeface="UA Propisi" pitchFamily="2" charset="0"/>
              </a:rPr>
              <a:t>читися</a:t>
            </a:r>
            <a:r>
              <a:rPr lang="ru-RU" sz="4100" dirty="0">
                <a:latin typeface="UA Propisi" pitchFamily="2" charset="0"/>
              </a:rPr>
              <a:t>, </a:t>
            </a:r>
            <a:r>
              <a:rPr lang="ru-RU" sz="4100" dirty="0" err="1">
                <a:latin typeface="UA Propisi" pitchFamily="2" charset="0"/>
              </a:rPr>
              <a:t>працюють</a:t>
            </a:r>
            <a:r>
              <a:rPr lang="ru-RU" sz="4100" dirty="0">
                <a:latin typeface="UA Propisi" pitchFamily="2" charset="0"/>
              </a:rPr>
              <a:t> </a:t>
            </a:r>
            <a:r>
              <a:rPr lang="ru-RU" sz="4100" dirty="0" err="1" smtClean="0">
                <a:solidFill>
                  <a:srgbClr val="FF0000"/>
                </a:solidFill>
                <a:latin typeface="UA Propisi" pitchFamily="2" charset="0"/>
              </a:rPr>
              <a:t>у</a:t>
            </a:r>
            <a:r>
              <a:rPr lang="ru-RU" sz="4100" dirty="0" err="1" smtClean="0">
                <a:latin typeface="UA Propisi" pitchFamily="2" charset="0"/>
              </a:rPr>
              <a:t>трьох</a:t>
            </a:r>
            <a:r>
              <a:rPr lang="ru-RU" sz="4100" dirty="0">
                <a:latin typeface="UA Propisi" pitchFamily="2" charset="0"/>
              </a:rPr>
              <a:t>, </a:t>
            </a:r>
            <a:endParaRPr lang="ru-RU" sz="4100" dirty="0" smtClean="0">
              <a:latin typeface="UA Propisi" pitchFamily="2" charset="0"/>
            </a:endParaRPr>
          </a:p>
          <a:p>
            <a:pPr marL="0" indent="0">
              <a:buNone/>
            </a:pPr>
            <a:r>
              <a:rPr lang="ru-RU" sz="4100" dirty="0" err="1" smtClean="0">
                <a:latin typeface="UA Propisi" pitchFamily="2" charset="0"/>
              </a:rPr>
              <a:t>працювати</a:t>
            </a:r>
            <a:r>
              <a:rPr lang="ru-RU" sz="4100" dirty="0" smtClean="0">
                <a:latin typeface="UA Propisi" pitchFamily="2" charset="0"/>
              </a:rPr>
              <a:t> </a:t>
            </a:r>
            <a:r>
              <a:rPr lang="ru-RU" sz="4100" dirty="0" err="1" smtClean="0">
                <a:solidFill>
                  <a:srgbClr val="FF0000"/>
                </a:solidFill>
                <a:latin typeface="UA Propisi" pitchFamily="2" charset="0"/>
              </a:rPr>
              <a:t>в</a:t>
            </a:r>
            <a:r>
              <a:rPr lang="ru-RU" sz="4100" dirty="0" err="1" smtClean="0">
                <a:latin typeface="UA Propisi" pitchFamily="2" charset="0"/>
              </a:rPr>
              <a:t>трьох</a:t>
            </a:r>
            <a:r>
              <a:rPr lang="ru-RU" sz="4100" dirty="0">
                <a:latin typeface="UA Propisi" pitchFamily="2" charset="0"/>
              </a:rPr>
              <a:t>.</a:t>
            </a:r>
          </a:p>
          <a:p>
            <a:pPr marL="0" indent="0">
              <a:buNone/>
            </a:pPr>
            <a:r>
              <a:rPr lang="ru-RU" sz="4100" dirty="0">
                <a:latin typeface="UA Propisi" pitchFamily="2" charset="0"/>
              </a:rPr>
              <a:t>2. </a:t>
            </a:r>
            <a:r>
              <a:rPr lang="ru-RU" sz="4100" dirty="0" err="1">
                <a:latin typeface="UA Propisi" pitchFamily="2" charset="0"/>
              </a:rPr>
              <a:t>Швидко</a:t>
            </a:r>
            <a:r>
              <a:rPr lang="ru-RU" sz="4100" dirty="0">
                <a:latin typeface="UA Propisi" pitchFamily="2" charset="0"/>
              </a:rPr>
              <a:t> </a:t>
            </a:r>
            <a:r>
              <a:rPr lang="ru-RU" sz="4100" dirty="0" err="1" smtClean="0">
                <a:solidFill>
                  <a:srgbClr val="FF0000"/>
                </a:solidFill>
                <a:latin typeface="UA Propisi" pitchFamily="2" charset="0"/>
              </a:rPr>
              <a:t>й</a:t>
            </a:r>
            <a:r>
              <a:rPr lang="ru-RU" sz="4100" dirty="0" err="1" smtClean="0">
                <a:latin typeface="UA Propisi" pitchFamily="2" charset="0"/>
              </a:rPr>
              <a:t>ди</a:t>
            </a:r>
            <a:r>
              <a:rPr lang="ru-RU" sz="4100" dirty="0">
                <a:latin typeface="UA Propisi" pitchFamily="2" charset="0"/>
              </a:rPr>
              <a:t>, </a:t>
            </a:r>
            <a:r>
              <a:rPr lang="ru-RU" sz="4100" dirty="0" err="1">
                <a:latin typeface="UA Propisi" pitchFamily="2" charset="0"/>
              </a:rPr>
              <a:t>почекайте</a:t>
            </a:r>
            <a:r>
              <a:rPr lang="ru-RU" sz="4100" dirty="0">
                <a:latin typeface="UA Propisi" pitchFamily="2" charset="0"/>
              </a:rPr>
              <a:t> </a:t>
            </a:r>
            <a:r>
              <a:rPr lang="ru-RU" sz="4100" dirty="0" smtClean="0">
                <a:solidFill>
                  <a:srgbClr val="FF0000"/>
                </a:solidFill>
                <a:latin typeface="UA Propisi" pitchFamily="2" charset="0"/>
              </a:rPr>
              <a:t>і</a:t>
            </a:r>
            <a:r>
              <a:rPr lang="ru-RU" sz="4100" dirty="0" smtClean="0">
                <a:latin typeface="UA Propisi" pitchFamily="2" charset="0"/>
              </a:rPr>
              <a:t> його</a:t>
            </a:r>
            <a:r>
              <a:rPr lang="ru-RU" sz="4100" dirty="0">
                <a:latin typeface="UA Propisi" pitchFamily="2" charset="0"/>
              </a:rPr>
              <a:t>, </a:t>
            </a:r>
            <a:r>
              <a:rPr lang="ru-RU" sz="4100" dirty="0" err="1">
                <a:latin typeface="UA Propisi" pitchFamily="2" charset="0"/>
              </a:rPr>
              <a:t>почекайте</a:t>
            </a:r>
            <a:r>
              <a:rPr lang="ru-RU" sz="4100" dirty="0">
                <a:latin typeface="UA Propisi" pitchFamily="2" charset="0"/>
              </a:rPr>
              <a:t> </a:t>
            </a:r>
            <a:r>
              <a:rPr lang="ru-RU" sz="4100" dirty="0" smtClean="0">
                <a:solidFill>
                  <a:srgbClr val="FF0000"/>
                </a:solidFill>
                <a:latin typeface="UA Propisi" pitchFamily="2" charset="0"/>
              </a:rPr>
              <a:t>й</a:t>
            </a:r>
            <a:r>
              <a:rPr lang="ru-RU" sz="4100" dirty="0" smtClean="0">
                <a:latin typeface="UA Propisi" pitchFamily="2" charset="0"/>
              </a:rPr>
              <a:t> </a:t>
            </a:r>
            <a:r>
              <a:rPr lang="ru-RU" sz="4100" dirty="0">
                <a:latin typeface="UA Propisi" pitchFamily="2" charset="0"/>
              </a:rPr>
              <a:t>нас, я </a:t>
            </a:r>
            <a:r>
              <a:rPr lang="ru-RU" sz="4100" dirty="0" smtClean="0">
                <a:solidFill>
                  <a:srgbClr val="FF0000"/>
                </a:solidFill>
                <a:latin typeface="UA Propisi" pitchFamily="2" charset="0"/>
              </a:rPr>
              <a:t>і</a:t>
            </a:r>
            <a:r>
              <a:rPr lang="ru-RU" sz="4100" dirty="0" smtClean="0">
                <a:latin typeface="UA Propisi" pitchFamily="2" charset="0"/>
              </a:rPr>
              <a:t> </a:t>
            </a:r>
            <a:r>
              <a:rPr lang="ru-RU" sz="4100" dirty="0">
                <a:latin typeface="UA Propisi" pitchFamily="2" charset="0"/>
              </a:rPr>
              <a:t>не знав, </a:t>
            </a:r>
            <a:r>
              <a:rPr lang="ru-RU" sz="4100" dirty="0" err="1">
                <a:latin typeface="UA Propisi" pitchFamily="2" charset="0"/>
              </a:rPr>
              <a:t>ціна</a:t>
            </a:r>
            <a:r>
              <a:rPr lang="ru-RU" sz="4100" dirty="0">
                <a:latin typeface="UA Propisi" pitchFamily="2" charset="0"/>
              </a:rPr>
              <a:t> </a:t>
            </a:r>
            <a:r>
              <a:rPr lang="ru-RU" sz="4100" dirty="0" smtClean="0">
                <a:solidFill>
                  <a:srgbClr val="FF0000"/>
                </a:solidFill>
                <a:latin typeface="UA Propisi" pitchFamily="2" charset="0"/>
              </a:rPr>
              <a:t>і </a:t>
            </a:r>
            <a:r>
              <a:rPr lang="ru-RU" sz="4100" dirty="0" err="1">
                <a:latin typeface="UA Propisi" pitchFamily="2" charset="0"/>
              </a:rPr>
              <a:t>якість</a:t>
            </a:r>
            <a:r>
              <a:rPr lang="ru-RU" sz="4100" dirty="0">
                <a:latin typeface="UA Propisi" pitchFamily="2" charset="0"/>
              </a:rPr>
              <a:t>, </a:t>
            </a:r>
            <a:r>
              <a:rPr lang="ru-RU" sz="4100" dirty="0" err="1">
                <a:latin typeface="UA Propisi" pitchFamily="2" charset="0"/>
              </a:rPr>
              <a:t>війна</a:t>
            </a:r>
            <a:r>
              <a:rPr lang="ru-RU" sz="4100" dirty="0">
                <a:latin typeface="UA Propisi" pitchFamily="2" charset="0"/>
              </a:rPr>
              <a:t> </a:t>
            </a:r>
            <a:r>
              <a:rPr lang="ru-RU" sz="4100" dirty="0" smtClean="0">
                <a:solidFill>
                  <a:srgbClr val="FF0000"/>
                </a:solidFill>
                <a:latin typeface="UA Propisi" pitchFamily="2" charset="0"/>
              </a:rPr>
              <a:t>і</a:t>
            </a:r>
            <a:r>
              <a:rPr lang="ru-RU" sz="4100" dirty="0" smtClean="0">
                <a:latin typeface="UA Propisi" pitchFamily="2" charset="0"/>
              </a:rPr>
              <a:t> </a:t>
            </a:r>
            <a:r>
              <a:rPr lang="ru-RU" sz="4100" dirty="0">
                <a:latin typeface="UA Propisi" pitchFamily="2" charset="0"/>
              </a:rPr>
              <a:t>мир, вишня </a:t>
            </a:r>
            <a:r>
              <a:rPr lang="ru-RU" sz="4100" dirty="0" smtClean="0">
                <a:solidFill>
                  <a:srgbClr val="FF0000"/>
                </a:solidFill>
                <a:latin typeface="UA Propisi" pitchFamily="2" charset="0"/>
              </a:rPr>
              <a:t>і</a:t>
            </a:r>
            <a:r>
              <a:rPr lang="ru-RU" sz="4100" dirty="0" smtClean="0">
                <a:latin typeface="UA Propisi" pitchFamily="2" charset="0"/>
              </a:rPr>
              <a:t> </a:t>
            </a:r>
            <a:r>
              <a:rPr lang="ru-RU" sz="4100" dirty="0" err="1">
                <a:latin typeface="UA Propisi" pitchFamily="2" charset="0"/>
              </a:rPr>
              <a:t>яблуня</a:t>
            </a:r>
            <a:r>
              <a:rPr lang="ru-RU" sz="4100" dirty="0">
                <a:latin typeface="UA Propisi" pitchFamily="2" charset="0"/>
              </a:rPr>
              <a:t>.</a:t>
            </a:r>
          </a:p>
          <a:p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604435"/>
            <a:ext cx="3176909" cy="4140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6473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92D050"/>
                </a:solidFill>
              </a:rPr>
              <a:t>Робота з підручником</a:t>
            </a:r>
            <a:endParaRPr lang="ru-RU" dirty="0">
              <a:solidFill>
                <a:srgbClr val="92D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59582"/>
            <a:ext cx="7776864" cy="397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2081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uk-UA" dirty="0" smtClean="0"/>
              <a:t>Прийменник </a:t>
            </a:r>
            <a:r>
              <a:rPr lang="uk-UA" dirty="0" smtClean="0">
                <a:solidFill>
                  <a:srgbClr val="FF0000"/>
                </a:solidFill>
              </a:rPr>
              <a:t>з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960" y="1203598"/>
            <a:ext cx="4932040" cy="36004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i="1" dirty="0" err="1"/>
              <a:t>Збіг</a:t>
            </a:r>
            <a:r>
              <a:rPr lang="ru-RU" i="1" dirty="0"/>
              <a:t> прийменника з із </a:t>
            </a:r>
            <a:r>
              <a:rPr lang="ru-RU" i="1" dirty="0" err="1"/>
              <a:t>деякими</a:t>
            </a:r>
            <a:r>
              <a:rPr lang="ru-RU" i="1" dirty="0"/>
              <a:t> </a:t>
            </a:r>
            <a:r>
              <a:rPr lang="ru-RU" i="1" dirty="0" err="1"/>
              <a:t>іншими</a:t>
            </a:r>
            <a:r>
              <a:rPr lang="ru-RU" i="1" dirty="0"/>
              <a:t> </a:t>
            </a:r>
            <a:r>
              <a:rPr lang="ru-RU" i="1" dirty="0" err="1" smtClean="0"/>
              <a:t>приголосними</a:t>
            </a:r>
            <a:r>
              <a:rPr lang="ru-RU" i="1" dirty="0" smtClean="0"/>
              <a:t> </a:t>
            </a:r>
            <a:r>
              <a:rPr lang="ru-RU" i="1" dirty="0" err="1" smtClean="0"/>
              <a:t>може</a:t>
            </a:r>
            <a:r>
              <a:rPr lang="ru-RU" i="1" dirty="0" smtClean="0"/>
              <a:t> </a:t>
            </a:r>
            <a:r>
              <a:rPr lang="ru-RU" i="1" dirty="0" err="1"/>
              <a:t>ускладнювати</a:t>
            </a:r>
            <a:r>
              <a:rPr lang="ru-RU" i="1" dirty="0"/>
              <a:t> </a:t>
            </a:r>
            <a:r>
              <a:rPr lang="ru-RU" i="1" dirty="0" err="1"/>
              <a:t>вимову</a:t>
            </a:r>
            <a:r>
              <a:rPr lang="ru-RU" i="1" dirty="0"/>
              <a:t>. </a:t>
            </a:r>
            <a:r>
              <a:rPr lang="ru-RU" i="1" dirty="0" err="1"/>
              <a:t>Наприклад</a:t>
            </a:r>
            <a:r>
              <a:rPr lang="ru-RU" i="1" dirty="0"/>
              <a:t>, </a:t>
            </a:r>
            <a:r>
              <a:rPr lang="ru-RU" i="1" dirty="0" err="1"/>
              <a:t>важко</a:t>
            </a:r>
            <a:r>
              <a:rPr lang="ru-RU" i="1" dirty="0"/>
              <a:t> </a:t>
            </a:r>
            <a:r>
              <a:rPr lang="ru-RU" i="1" dirty="0" err="1" smtClean="0"/>
              <a:t>вимовляти</a:t>
            </a:r>
            <a:r>
              <a:rPr lang="ru-RU" i="1" dirty="0" smtClean="0"/>
              <a:t> </a:t>
            </a:r>
            <a:r>
              <a:rPr lang="ru-RU" i="1" dirty="0" err="1" smtClean="0">
                <a:solidFill>
                  <a:srgbClr val="FF0000"/>
                </a:solidFill>
              </a:rPr>
              <a:t>прийшов</a:t>
            </a:r>
            <a:r>
              <a:rPr lang="ru-RU" i="1" dirty="0" smtClean="0">
                <a:solidFill>
                  <a:srgbClr val="FF0000"/>
                </a:solidFill>
              </a:rPr>
              <a:t> </a:t>
            </a:r>
            <a:r>
              <a:rPr lang="ru-RU" i="1" dirty="0">
                <a:solidFill>
                  <a:srgbClr val="FF0000"/>
                </a:solidFill>
              </a:rPr>
              <a:t>з </a:t>
            </a:r>
            <a:r>
              <a:rPr lang="ru-RU" i="1" dirty="0" err="1">
                <a:solidFill>
                  <a:srgbClr val="FF0000"/>
                </a:solidFill>
              </a:rPr>
              <a:t>школи</a:t>
            </a:r>
            <a:r>
              <a:rPr lang="ru-RU" i="1" dirty="0"/>
              <a:t>. </a:t>
            </a:r>
            <a:endParaRPr lang="ru-RU" i="1" dirty="0" smtClean="0"/>
          </a:p>
          <a:p>
            <a:pPr marL="0" indent="0">
              <a:buNone/>
            </a:pPr>
            <a:r>
              <a:rPr lang="ru-RU" i="1" dirty="0" smtClean="0"/>
              <a:t>Тому </a:t>
            </a:r>
            <a:r>
              <a:rPr lang="ru-RU" i="1" dirty="0"/>
              <a:t>для </a:t>
            </a:r>
            <a:r>
              <a:rPr lang="ru-RU" i="1" dirty="0" err="1"/>
              <a:t>досягнення</a:t>
            </a:r>
            <a:r>
              <a:rPr lang="ru-RU" i="1" dirty="0"/>
              <a:t> </a:t>
            </a:r>
            <a:r>
              <a:rPr lang="ru-RU" i="1" dirty="0" err="1"/>
              <a:t>милозвучності</a:t>
            </a:r>
            <a:r>
              <a:rPr lang="ru-RU" i="1" dirty="0"/>
              <a:t> </a:t>
            </a:r>
            <a:r>
              <a:rPr lang="ru-RU" i="1" dirty="0" err="1" smtClean="0"/>
              <a:t>замість</a:t>
            </a:r>
            <a:r>
              <a:rPr lang="ru-RU" i="1" dirty="0" smtClean="0"/>
              <a:t> </a:t>
            </a:r>
            <a:r>
              <a:rPr lang="ru-RU" i="1" dirty="0"/>
              <a:t>прийменника з </a:t>
            </a:r>
            <a:r>
              <a:rPr lang="ru-RU" i="1" dirty="0" err="1"/>
              <a:t>можемо</a:t>
            </a:r>
            <a:r>
              <a:rPr lang="ru-RU" i="1" dirty="0"/>
              <a:t> </a:t>
            </a:r>
            <a:r>
              <a:rPr lang="ru-RU" i="1" dirty="0" err="1"/>
              <a:t>використовувати</a:t>
            </a:r>
            <a:r>
              <a:rPr lang="ru-RU" i="1" dirty="0"/>
              <a:t> його </a:t>
            </a:r>
            <a:r>
              <a:rPr lang="ru-RU" i="1" dirty="0" err="1" smtClean="0"/>
              <a:t>варіанти</a:t>
            </a:r>
            <a:r>
              <a:rPr lang="ru-RU" i="1" dirty="0" smtClean="0"/>
              <a:t> </a:t>
            </a:r>
            <a:r>
              <a:rPr lang="ru-RU" i="1" dirty="0">
                <a:solidFill>
                  <a:srgbClr val="FF0000"/>
                </a:solidFill>
              </a:rPr>
              <a:t>із, </a:t>
            </a:r>
            <a:r>
              <a:rPr lang="ru-RU" dirty="0">
                <a:solidFill>
                  <a:srgbClr val="FF0000"/>
                </a:solidFill>
              </a:rPr>
              <a:t>зі (зо).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5486"/>
            <a:ext cx="3848100" cy="470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6630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Прийменник </a:t>
            </a:r>
            <a:r>
              <a:rPr lang="uk-UA" dirty="0" smtClean="0">
                <a:solidFill>
                  <a:srgbClr val="FF0000"/>
                </a:solidFill>
              </a:rPr>
              <a:t>із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1590"/>
            <a:ext cx="8983314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47814"/>
            <a:ext cx="1800200" cy="1779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147813"/>
            <a:ext cx="1771154" cy="1776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147813"/>
            <a:ext cx="1954139" cy="1776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147814"/>
            <a:ext cx="2016224" cy="1795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6927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Прийменник </a:t>
            </a:r>
            <a:r>
              <a:rPr lang="uk-UA" dirty="0" smtClean="0">
                <a:solidFill>
                  <a:srgbClr val="FF0000"/>
                </a:solidFill>
              </a:rPr>
              <a:t>зі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9582"/>
            <a:ext cx="9086980" cy="223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63838"/>
            <a:ext cx="1679548" cy="1616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381055"/>
            <a:ext cx="1296144" cy="1618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394039"/>
            <a:ext cx="1667618" cy="1616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628" y="3398272"/>
            <a:ext cx="1673917" cy="158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1240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Прийменник </a:t>
            </a:r>
            <a:r>
              <a:rPr lang="uk-UA" dirty="0" smtClean="0">
                <a:solidFill>
                  <a:srgbClr val="FF0000"/>
                </a:solidFill>
              </a:rPr>
              <a:t>зо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" y="1203598"/>
            <a:ext cx="9030081" cy="867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39702"/>
            <a:ext cx="27940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148678"/>
            <a:ext cx="2750146" cy="2734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921" y="2169437"/>
            <a:ext cx="2653018" cy="2705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821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9502"/>
            <a:ext cx="8795650" cy="2411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2676286"/>
            <a:ext cx="2448272" cy="2147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185" y="2641455"/>
            <a:ext cx="2736304" cy="2217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167" y="2634573"/>
            <a:ext cx="2374872" cy="222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6361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3478"/>
            <a:ext cx="8640960" cy="3489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62" y="3075806"/>
            <a:ext cx="2158507" cy="1867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551860"/>
            <a:ext cx="1446336" cy="1391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972" y="3551860"/>
            <a:ext cx="1554251" cy="1391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264" y="3551859"/>
            <a:ext cx="1676197" cy="1391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5645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-92546"/>
            <a:ext cx="8229600" cy="857250"/>
          </a:xfrm>
        </p:spPr>
        <p:txBody>
          <a:bodyPr/>
          <a:lstStyle/>
          <a:p>
            <a:pPr algn="l"/>
            <a:r>
              <a:rPr lang="uk-UA" dirty="0" smtClean="0">
                <a:solidFill>
                  <a:srgbClr val="FF0000"/>
                </a:solidFill>
              </a:rPr>
              <a:t>Перевір себе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555526"/>
            <a:ext cx="4752528" cy="396043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dirty="0" smtClean="0">
                <a:latin typeface="UA Propisi" pitchFamily="2" charset="0"/>
              </a:rPr>
              <a:t>Приїхали </a:t>
            </a:r>
            <a:r>
              <a:rPr lang="uk-UA" dirty="0" smtClean="0">
                <a:solidFill>
                  <a:srgbClr val="FF0000"/>
                </a:solidFill>
                <a:latin typeface="UA Propisi" pitchFamily="2" charset="0"/>
              </a:rPr>
              <a:t>із</a:t>
            </a:r>
            <a:r>
              <a:rPr lang="uk-UA" dirty="0" smtClean="0">
                <a:latin typeface="UA Propisi" pitchFamily="2" charset="0"/>
              </a:rPr>
              <a:t> Запоріжжя, приїхали </a:t>
            </a:r>
            <a:r>
              <a:rPr lang="uk-UA" dirty="0" smtClean="0">
                <a:solidFill>
                  <a:srgbClr val="FF0000"/>
                </a:solidFill>
                <a:latin typeface="UA Propisi" pitchFamily="2" charset="0"/>
              </a:rPr>
              <a:t>із</a:t>
            </a:r>
            <a:r>
              <a:rPr lang="uk-UA" dirty="0" smtClean="0">
                <a:latin typeface="UA Propisi" pitchFamily="2" charset="0"/>
              </a:rPr>
              <a:t> Чернівців, приїхали</a:t>
            </a:r>
            <a:r>
              <a:rPr lang="uk-UA" dirty="0" smtClean="0">
                <a:solidFill>
                  <a:srgbClr val="FF0000"/>
                </a:solidFill>
                <a:latin typeface="UA Propisi" pitchFamily="2" charset="0"/>
              </a:rPr>
              <a:t> з </a:t>
            </a:r>
            <a:r>
              <a:rPr lang="uk-UA" dirty="0">
                <a:latin typeface="UA Propisi" pitchFamily="2" charset="0"/>
              </a:rPr>
              <a:t>О</a:t>
            </a:r>
            <a:r>
              <a:rPr lang="uk-UA" dirty="0" smtClean="0">
                <a:latin typeface="UA Propisi" pitchFamily="2" charset="0"/>
              </a:rPr>
              <a:t>деси, приїхали </a:t>
            </a:r>
            <a:r>
              <a:rPr lang="uk-UA" dirty="0" smtClean="0">
                <a:solidFill>
                  <a:srgbClr val="FF0000"/>
                </a:solidFill>
                <a:latin typeface="UA Propisi" pitchFamily="2" charset="0"/>
              </a:rPr>
              <a:t>з</a:t>
            </a:r>
            <a:r>
              <a:rPr lang="uk-UA" dirty="0" smtClean="0">
                <a:latin typeface="UA Propisi" pitchFamily="2" charset="0"/>
              </a:rPr>
              <a:t> Дніпра, приїхали </a:t>
            </a:r>
            <a:r>
              <a:rPr lang="uk-UA" dirty="0" smtClean="0">
                <a:solidFill>
                  <a:srgbClr val="FF0000"/>
                </a:solidFill>
                <a:latin typeface="UA Propisi" pitchFamily="2" charset="0"/>
              </a:rPr>
              <a:t>із</a:t>
            </a:r>
            <a:r>
              <a:rPr lang="uk-UA" dirty="0" smtClean="0">
                <a:latin typeface="UA Propisi" pitchFamily="2" charset="0"/>
              </a:rPr>
              <a:t> Жмеринки, приїхали </a:t>
            </a:r>
            <a:r>
              <a:rPr lang="uk-UA" dirty="0" smtClean="0">
                <a:solidFill>
                  <a:srgbClr val="FF0000"/>
                </a:solidFill>
                <a:latin typeface="UA Propisi" pitchFamily="2" charset="0"/>
              </a:rPr>
              <a:t>зі</a:t>
            </a:r>
            <a:r>
              <a:rPr lang="uk-UA" dirty="0" smtClean="0">
                <a:latin typeface="UA Propisi" pitchFamily="2" charset="0"/>
              </a:rPr>
              <a:t> Сквири, приїхали</a:t>
            </a:r>
            <a:r>
              <a:rPr lang="uk-UA" dirty="0" smtClean="0">
                <a:solidFill>
                  <a:srgbClr val="FF0000"/>
                </a:solidFill>
                <a:latin typeface="UA Propisi" pitchFamily="2" charset="0"/>
              </a:rPr>
              <a:t> із </a:t>
            </a:r>
            <a:r>
              <a:rPr lang="uk-UA" dirty="0" smtClean="0">
                <a:latin typeface="UA Propisi" pitchFamily="2" charset="0"/>
              </a:rPr>
              <a:t>Шепетівки, приїхали </a:t>
            </a:r>
            <a:r>
              <a:rPr lang="uk-UA" dirty="0" smtClean="0">
                <a:solidFill>
                  <a:srgbClr val="FF0000"/>
                </a:solidFill>
                <a:latin typeface="UA Propisi" pitchFamily="2" charset="0"/>
              </a:rPr>
              <a:t>із</a:t>
            </a:r>
            <a:r>
              <a:rPr lang="uk-UA" dirty="0" smtClean="0">
                <a:latin typeface="UA Propisi" pitchFamily="2" charset="0"/>
              </a:rPr>
              <a:t> Самбору, приїхали </a:t>
            </a:r>
          </a:p>
          <a:p>
            <a:pPr marL="0" indent="0">
              <a:buNone/>
            </a:pPr>
            <a:r>
              <a:rPr lang="uk-UA" dirty="0" smtClean="0">
                <a:solidFill>
                  <a:srgbClr val="FF0000"/>
                </a:solidFill>
                <a:latin typeface="UA Propisi" pitchFamily="2" charset="0"/>
              </a:rPr>
              <a:t>зі</a:t>
            </a:r>
            <a:r>
              <a:rPr lang="uk-UA" dirty="0" smtClean="0">
                <a:latin typeface="UA Propisi" pitchFamily="2" charset="0"/>
              </a:rPr>
              <a:t> </a:t>
            </a:r>
            <a:r>
              <a:rPr lang="uk-UA" dirty="0">
                <a:latin typeface="UA Propisi" pitchFamily="2" charset="0"/>
              </a:rPr>
              <a:t>Л</a:t>
            </a:r>
            <a:r>
              <a:rPr lang="uk-UA" dirty="0" smtClean="0">
                <a:latin typeface="UA Propisi" pitchFamily="2" charset="0"/>
              </a:rPr>
              <a:t>ьвову, приїхали </a:t>
            </a:r>
            <a:r>
              <a:rPr lang="uk-UA" dirty="0" smtClean="0">
                <a:solidFill>
                  <a:srgbClr val="FF0000"/>
                </a:solidFill>
                <a:latin typeface="UA Propisi" pitchFamily="2" charset="0"/>
              </a:rPr>
              <a:t>з</a:t>
            </a:r>
            <a:r>
              <a:rPr lang="uk-UA" dirty="0" smtClean="0">
                <a:latin typeface="UA Propisi" pitchFamily="2" charset="0"/>
              </a:rPr>
              <a:t> Вінниці, приїхали </a:t>
            </a:r>
            <a:r>
              <a:rPr lang="uk-UA" dirty="0" smtClean="0">
                <a:solidFill>
                  <a:srgbClr val="FF0000"/>
                </a:solidFill>
                <a:latin typeface="UA Propisi" pitchFamily="2" charset="0"/>
              </a:rPr>
              <a:t>із</a:t>
            </a:r>
            <a:r>
              <a:rPr lang="uk-UA" dirty="0" smtClean="0">
                <a:latin typeface="UA Propisi" pitchFamily="2" charset="0"/>
              </a:rPr>
              <a:t> Цюріху, приїхали </a:t>
            </a:r>
            <a:r>
              <a:rPr lang="uk-UA" dirty="0" smtClean="0">
                <a:solidFill>
                  <a:srgbClr val="FF0000"/>
                </a:solidFill>
                <a:latin typeface="UA Propisi" pitchFamily="2" charset="0"/>
              </a:rPr>
              <a:t>зі</a:t>
            </a:r>
            <a:r>
              <a:rPr lang="uk-UA" dirty="0" smtClean="0">
                <a:latin typeface="UA Propisi" pitchFamily="2" charset="0"/>
              </a:rPr>
              <a:t> Страсбургу.</a:t>
            </a:r>
            <a:endParaRPr lang="ru-RU" dirty="0">
              <a:latin typeface="UA Propisi" pitchFamily="2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7494"/>
            <a:ext cx="2232248" cy="254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931790"/>
            <a:ext cx="2683132" cy="20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4322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uk-UA" dirty="0" smtClean="0">
                <a:solidFill>
                  <a:srgbClr val="00B0F0"/>
                </a:solidFill>
              </a:rPr>
              <a:t>Карта</a:t>
            </a:r>
            <a:r>
              <a:rPr lang="uk-UA" dirty="0" smtClean="0">
                <a:solidFill>
                  <a:srgbClr val="FF0000"/>
                </a:solidFill>
              </a:rPr>
              <a:t> </a:t>
            </a:r>
            <a:r>
              <a:rPr lang="uk-UA" dirty="0" smtClean="0">
                <a:solidFill>
                  <a:srgbClr val="FFFF00"/>
                </a:solidFill>
              </a:rPr>
              <a:t>України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80112" y="846094"/>
            <a:ext cx="3672408" cy="374441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sz="2400" b="1" dirty="0" smtClean="0"/>
              <a:t>Жмеринка</a:t>
            </a:r>
            <a:r>
              <a:rPr lang="uk-UA" sz="2400" dirty="0" smtClean="0"/>
              <a:t> – місто в Вінницькій області.</a:t>
            </a:r>
          </a:p>
          <a:p>
            <a:pPr marL="0" indent="0">
              <a:buNone/>
            </a:pPr>
            <a:r>
              <a:rPr lang="uk-UA" sz="2400" b="1" dirty="0" smtClean="0"/>
              <a:t>Сквира </a:t>
            </a:r>
            <a:r>
              <a:rPr lang="uk-UA" sz="2400" dirty="0" smtClean="0"/>
              <a:t>– місто в Київській області.</a:t>
            </a:r>
          </a:p>
          <a:p>
            <a:pPr marL="0" indent="0">
              <a:buNone/>
            </a:pPr>
            <a:r>
              <a:rPr lang="uk-UA" sz="2400" b="1" dirty="0" smtClean="0"/>
              <a:t>Шепетівка</a:t>
            </a:r>
            <a:r>
              <a:rPr lang="uk-UA" sz="2400" dirty="0" smtClean="0"/>
              <a:t> – місто в Хмельницькій області.</a:t>
            </a:r>
          </a:p>
          <a:p>
            <a:pPr marL="0" indent="0">
              <a:buNone/>
            </a:pPr>
            <a:r>
              <a:rPr lang="uk-UA" sz="2400" b="1" dirty="0" smtClean="0"/>
              <a:t>Самбір</a:t>
            </a:r>
            <a:r>
              <a:rPr lang="uk-UA" sz="2400" dirty="0" smtClean="0"/>
              <a:t> – місто в Львівській області.</a:t>
            </a:r>
          </a:p>
          <a:p>
            <a:pPr marL="0" indent="0">
              <a:buNone/>
            </a:pPr>
            <a:r>
              <a:rPr lang="uk-UA" sz="2400" b="1" dirty="0" smtClean="0"/>
              <a:t>Цюріх</a:t>
            </a:r>
            <a:r>
              <a:rPr lang="uk-UA" sz="2400" dirty="0" smtClean="0"/>
              <a:t> – місто в Європі , в Швейцарії.</a:t>
            </a:r>
          </a:p>
          <a:p>
            <a:pPr marL="0" indent="0">
              <a:buNone/>
            </a:pPr>
            <a:r>
              <a:rPr lang="uk-UA" sz="2400" b="1" dirty="0" smtClean="0"/>
              <a:t>Страсбург </a:t>
            </a:r>
            <a:r>
              <a:rPr lang="uk-UA" sz="2400" dirty="0" smtClean="0"/>
              <a:t>– місто в Європі, у Франції.</a:t>
            </a:r>
          </a:p>
          <a:p>
            <a:pPr marL="0" indent="0">
              <a:buNone/>
            </a:pPr>
            <a:endParaRPr lang="ru-RU" sz="24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59064"/>
            <a:ext cx="4961957" cy="3518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923" y="384189"/>
            <a:ext cx="613417" cy="547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2644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6000" dirty="0" smtClean="0">
                <a:latin typeface="UA Propisi" pitchFamily="2" charset="0"/>
              </a:rPr>
              <a:t>Домашнє завдання</a:t>
            </a:r>
            <a:endParaRPr lang="ru-RU" sz="6000" dirty="0">
              <a:latin typeface="UA Propisi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31590"/>
            <a:ext cx="8773469" cy="2220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3207875"/>
            <a:ext cx="1656183" cy="1671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443" y="3207875"/>
            <a:ext cx="1477510" cy="1671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852" y="3207875"/>
            <a:ext cx="1786222" cy="1671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207875"/>
            <a:ext cx="1748647" cy="1671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6090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68" y="987574"/>
            <a:ext cx="5269635" cy="3392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268" y="195486"/>
            <a:ext cx="8496944" cy="792088"/>
          </a:xfrm>
        </p:spPr>
        <p:txBody>
          <a:bodyPr>
            <a:noAutofit/>
          </a:bodyPr>
          <a:lstStyle/>
          <a:p>
            <a:pPr algn="l"/>
            <a:r>
              <a:rPr lang="uk-UA" sz="6000" dirty="0" smtClean="0">
                <a:solidFill>
                  <a:srgbClr val="00B050"/>
                </a:solidFill>
                <a:latin typeface="Franklin Gothic Medium Cond" pitchFamily="34" charset="0"/>
              </a:rPr>
              <a:t>Пес-сапер Патрон</a:t>
            </a:r>
            <a:endParaRPr lang="ru-RU" sz="6000" dirty="0">
              <a:solidFill>
                <a:srgbClr val="00B050"/>
              </a:solidFill>
              <a:latin typeface="Franklin Gothic Medium Cond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36096" y="694196"/>
            <a:ext cx="4032448" cy="352839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sz="5200" b="1" dirty="0" smtClean="0"/>
              <a:t>Пес-сапер Патрон</a:t>
            </a:r>
            <a:endParaRPr lang="ru-RU" sz="5200" b="1" dirty="0"/>
          </a:p>
          <a:p>
            <a:pPr marL="0" indent="0">
              <a:buNone/>
            </a:pPr>
            <a:r>
              <a:rPr lang="ru-RU" dirty="0"/>
              <a:t>Талісман чернігівських піротехників </a:t>
            </a:r>
          </a:p>
          <a:p>
            <a:pPr marL="0" indent="0">
              <a:buNone/>
            </a:pPr>
            <a:r>
              <a:rPr lang="uk-UA" sz="2400" dirty="0" smtClean="0"/>
              <a:t>Фото взяті з офіційного джерела</a:t>
            </a:r>
            <a:endParaRPr lang="en-US" sz="2400" dirty="0"/>
          </a:p>
          <a:p>
            <a:pPr marL="0" indent="0">
              <a:buNone/>
            </a:pPr>
            <a:r>
              <a:rPr lang="en-US" b="1" dirty="0">
                <a:solidFill>
                  <a:srgbClr val="00B050"/>
                </a:solidFill>
              </a:rPr>
              <a:t>linktr.ee/</a:t>
            </a:r>
            <a:r>
              <a:rPr lang="en-US" b="1" dirty="0" err="1">
                <a:solidFill>
                  <a:srgbClr val="00B050"/>
                </a:solidFill>
              </a:rPr>
              <a:t>patron_dsns</a:t>
            </a:r>
            <a:endParaRPr lang="ru-RU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105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352</Words>
  <Application>Microsoft Office PowerPoint</Application>
  <PresentationFormat>Экран (16:9)</PresentationFormat>
  <Paragraphs>42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 Уживання прийменника з та його варіантів  із, зі (зо). 5 клас Разом із псом Патроном.       Автор презентації: Дащенко Лариса Василівна</vt:lpstr>
      <vt:lpstr>Словниковий диктант</vt:lpstr>
      <vt:lpstr>Самостійна робота</vt:lpstr>
      <vt:lpstr>Шосте лютого Класна робота</vt:lpstr>
      <vt:lpstr>Перевір себе</vt:lpstr>
      <vt:lpstr>Робота з підручником</vt:lpstr>
      <vt:lpstr>Прийменник з</vt:lpstr>
      <vt:lpstr>Прийменник із</vt:lpstr>
      <vt:lpstr>Прийменник зі </vt:lpstr>
      <vt:lpstr>Прийменник зо</vt:lpstr>
      <vt:lpstr>Презентация PowerPoint</vt:lpstr>
      <vt:lpstr>Презентация PowerPoint</vt:lpstr>
      <vt:lpstr>Перевір себе</vt:lpstr>
      <vt:lpstr>Карта України</vt:lpstr>
      <vt:lpstr>Домашнє завдання</vt:lpstr>
      <vt:lpstr>Пес-сапер Патрон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Уживання прийменника з та його варіантів  із, зі (зо). 5 клас      Автор презентації: Дащенко Лариса Василівна</dc:title>
  <dc:creator>school</dc:creator>
  <cp:lastModifiedBy>1</cp:lastModifiedBy>
  <cp:revision>14</cp:revision>
  <dcterms:created xsi:type="dcterms:W3CDTF">2023-02-04T13:32:26Z</dcterms:created>
  <dcterms:modified xsi:type="dcterms:W3CDTF">2023-02-04T18:24:33Z</dcterms:modified>
</cp:coreProperties>
</file>