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</p:sldIdLst>
  <p:sldSz cx="18288000" cy="10287000"/>
  <p:notesSz cx="6858000" cy="9144000"/>
  <p:embeddedFontLst>
    <p:embeddedFont>
      <p:font typeface="Montserrat Classic" charset="1" panose="00000500000000000000"/>
      <p:regular r:id="rId36"/>
    </p:embeddedFont>
    <p:embeddedFont>
      <p:font typeface="Playfair Display" charset="1" panose="00000500000000000000"/>
      <p:regular r:id="rId37"/>
    </p:embeddedFont>
    <p:embeddedFont>
      <p:font typeface="Playfair Display Bold" charset="1" panose="00000800000000000000"/>
      <p:regular r:id="rId38"/>
    </p:embeddedFont>
    <p:embeddedFont>
      <p:font typeface="Open Sans Bold" charset="1" panose="020B0806030504020204"/>
      <p:regular r:id="rId39"/>
    </p:embeddedFont>
    <p:embeddedFont>
      <p:font typeface="Brusher Cyrillic" charset="1" panose="00000500000000000000"/>
      <p:regular r:id="rId40"/>
    </p:embeddedFont>
    <p:embeddedFont>
      <p:font typeface="Brusher Cyrillic Bold" charset="1" panose="00000500000000000000"/>
      <p:regular r:id="rId41"/>
    </p:embeddedFont>
    <p:embeddedFont>
      <p:font typeface="Montserrat Classic Bold" charset="1" panose="00000800000000000000"/>
      <p:regular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fonts/font36.fntdata" Type="http://schemas.openxmlformats.org/officeDocument/2006/relationships/font"/><Relationship Id="rId37" Target="fonts/font37.fntdata" Type="http://schemas.openxmlformats.org/officeDocument/2006/relationships/font"/><Relationship Id="rId38" Target="fonts/font38.fntdata" Type="http://schemas.openxmlformats.org/officeDocument/2006/relationships/font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fonts/font40.fntdata" Type="http://schemas.openxmlformats.org/officeDocument/2006/relationships/font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7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8.png" Type="http://schemas.openxmlformats.org/officeDocument/2006/relationships/image"/><Relationship Id="rId4" Target="../media/image9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https://www.youtube.com/watch?v=5K_e-oqcccU" TargetMode="External" Type="http://schemas.openxmlformats.org/officeDocument/2006/relationships/hyperlink"/><Relationship Id="rId4" Target="../media/image13.jpeg" Type="http://schemas.openxmlformats.org/officeDocument/2006/relationships/image"/><Relationship Id="rId5" Target="https://www.youtube.com/watch?v=DV8g_-NOQB0" TargetMode="External" Type="http://schemas.openxmlformats.org/officeDocument/2006/relationships/hyperlink"/><Relationship Id="rId6" Target="../media/image14.jpeg" Type="http://schemas.openxmlformats.org/officeDocument/2006/relationships/image"/><Relationship Id="rId7" Target="../media/image15.png" Type="http://schemas.openxmlformats.org/officeDocument/2006/relationships/image"/><Relationship Id="rId8" Target="../media/image16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https://www.youtube.com/watch?v=5K_e-oqcccU" TargetMode="External" Type="http://schemas.openxmlformats.org/officeDocument/2006/relationships/hyperlink"/><Relationship Id="rId4" Target="../media/image13.jpeg" Type="http://schemas.openxmlformats.org/officeDocument/2006/relationships/image"/><Relationship Id="rId5" Target="https://www.youtube.com/watch?v=DV8g_-NOQB0" TargetMode="External" Type="http://schemas.openxmlformats.org/officeDocument/2006/relationships/hyperlink"/><Relationship Id="rId6" Target="../media/image14.jpeg" Type="http://schemas.openxmlformats.org/officeDocument/2006/relationships/image"/><Relationship Id="rId7" Target="../media/image15.png" Type="http://schemas.openxmlformats.org/officeDocument/2006/relationships/image"/><Relationship Id="rId8" Target="../media/image16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https://www.youtube.com/watch?v=DV8g_-NOQB0" TargetMode="External" Type="http://schemas.openxmlformats.org/officeDocument/2006/relationships/hyperlink"/><Relationship Id="rId4" Target="../media/image14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0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jpeg" Type="http://schemas.openxmlformats.org/officeDocument/2006/relationships/image"/><Relationship Id="rId3" Target="../media/image23.jpeg" Type="http://schemas.openxmlformats.org/officeDocument/2006/relationships/image"/><Relationship Id="rId4" Target="../media/image24.jpeg" Type="http://schemas.openxmlformats.org/officeDocument/2006/relationships/image"/><Relationship Id="rId5" Target="../media/image25.jpeg" Type="http://schemas.openxmlformats.org/officeDocument/2006/relationships/image"/><Relationship Id="rId6" Target="../media/image26.jpe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png" Type="http://schemas.openxmlformats.org/officeDocument/2006/relationships/image"/><Relationship Id="rId3" Target="../media/image27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8.jpeg" Type="http://schemas.openxmlformats.org/officeDocument/2006/relationships/image"/><Relationship Id="rId3" Target="../media/image29.jpeg" Type="http://schemas.openxmlformats.org/officeDocument/2006/relationships/image"/><Relationship Id="rId4" Target="../media/image30.jpeg" Type="http://schemas.openxmlformats.org/officeDocument/2006/relationships/image"/><Relationship Id="rId5" Target="../media/image31.jpe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2.png" Type="http://schemas.openxmlformats.org/officeDocument/2006/relationships/image"/><Relationship Id="rId3" Target="../media/image33.png" Type="http://schemas.openxmlformats.org/officeDocument/2006/relationships/image"/><Relationship Id="rId4" Target="../media/image34.svg" Type="http://schemas.openxmlformats.org/officeDocument/2006/relationships/image"/><Relationship Id="rId5" Target="../media/image35.jpeg" Type="http://schemas.openxmlformats.org/officeDocument/2006/relationships/image"/><Relationship Id="rId6" Target="https://www.youtube.com/watch?v=0jc16kvjrQw" TargetMode="External" Type="http://schemas.openxmlformats.org/officeDocument/2006/relationships/video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6.jpe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6.jpe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7.jpe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8.jpe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9.jpe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0.jpe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1.jpe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2.jpe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3.jpe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4.jpeg" Type="http://schemas.openxmlformats.org/officeDocument/2006/relationships/image"/><Relationship Id="rId3" Target="../media/image45.jpe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6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-5400000">
            <a:off x="-1086685" y="3144085"/>
            <a:ext cx="4716546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840"/>
              </a:lnSpc>
            </a:pPr>
            <a:r>
              <a:rPr lang="en-US" sz="3200" spc="352">
                <a:solidFill>
                  <a:srgbClr val="628474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УКРАЇНСЬКА МОВА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4697221" y="-48185"/>
            <a:ext cx="13590779" cy="10383369"/>
          </a:xfrm>
          <a:custGeom>
            <a:avLst/>
            <a:gdLst/>
            <a:ahLst/>
            <a:cxnLst/>
            <a:rect r="r" b="b" t="t" l="l"/>
            <a:pathLst>
              <a:path h="10383369" w="13590779">
                <a:moveTo>
                  <a:pt x="0" y="0"/>
                </a:moveTo>
                <a:lnTo>
                  <a:pt x="13590779" y="0"/>
                </a:lnTo>
                <a:lnTo>
                  <a:pt x="13590779" y="10383370"/>
                </a:lnTo>
                <a:lnTo>
                  <a:pt x="0" y="103833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7357" r="-11571" b="-47357"/>
            </a:stretch>
          </a:blipFill>
        </p:spPr>
      </p:sp>
      <p:sp>
        <p:nvSpPr>
          <p:cNvPr name="AutoShape 4" id="4"/>
          <p:cNvSpPr/>
          <p:nvPr/>
        </p:nvSpPr>
        <p:spPr>
          <a:xfrm rot="0">
            <a:off x="2951537" y="688232"/>
            <a:ext cx="14161848" cy="8229600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TextBox 5" id="5"/>
          <p:cNvSpPr txBox="true"/>
          <p:nvPr/>
        </p:nvSpPr>
        <p:spPr>
          <a:xfrm rot="0">
            <a:off x="4278158" y="2036102"/>
            <a:ext cx="12494414" cy="437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414"/>
              </a:lnSpc>
            </a:pPr>
            <a:r>
              <a:rPr lang="en-US" sz="5345">
                <a:solidFill>
                  <a:srgbClr val="F4F8F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Синтаксична норма.</a:t>
            </a:r>
          </a:p>
          <a:p>
            <a:pPr algn="r">
              <a:lnSpc>
                <a:spcPts val="7254"/>
              </a:lnSpc>
            </a:pPr>
            <a:r>
              <a:rPr lang="en-US" sz="6045">
                <a:solidFill>
                  <a:srgbClr val="F4F8F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Уживання прийменників </a:t>
            </a:r>
            <a:r>
              <a:rPr lang="en-US" sz="6045" b="true">
                <a:solidFill>
                  <a:srgbClr val="C1FF72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в</a:t>
            </a:r>
            <a:r>
              <a:rPr lang="en-US" sz="6045">
                <a:solidFill>
                  <a:srgbClr val="F4F8F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і </a:t>
            </a:r>
            <a:r>
              <a:rPr lang="en-US" sz="6045">
                <a:solidFill>
                  <a:srgbClr val="C1FF72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на </a:t>
            </a:r>
            <a:r>
              <a:rPr lang="en-US" sz="6045">
                <a:solidFill>
                  <a:srgbClr val="F4F8F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з географічними назвами і просторовими іменниками</a:t>
            </a:r>
          </a:p>
          <a:p>
            <a:pPr algn="r">
              <a:lnSpc>
                <a:spcPts val="6414"/>
              </a:lnSpc>
            </a:pPr>
          </a:p>
        </p:txBody>
      </p:sp>
      <p:sp>
        <p:nvSpPr>
          <p:cNvPr name="AutoShape 6" id="6"/>
          <p:cNvSpPr/>
          <p:nvPr/>
        </p:nvSpPr>
        <p:spPr>
          <a:xfrm rot="0">
            <a:off x="1261262" y="6044713"/>
            <a:ext cx="20651" cy="4715555"/>
          </a:xfrm>
          <a:prstGeom prst="rect">
            <a:avLst/>
          </a:prstGeom>
          <a:solidFill>
            <a:srgbClr val="628474"/>
          </a:solid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-331575"/>
            <a:ext cx="8210643" cy="10950151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Freeform 3" id="3"/>
          <p:cNvSpPr/>
          <p:nvPr/>
        </p:nvSpPr>
        <p:spPr>
          <a:xfrm flipH="false" flipV="false" rot="0">
            <a:off x="1005052" y="4069474"/>
            <a:ext cx="6200539" cy="6217526"/>
          </a:xfrm>
          <a:custGeom>
            <a:avLst/>
            <a:gdLst/>
            <a:ahLst/>
            <a:cxnLst/>
            <a:rect r="r" b="b" t="t" l="l"/>
            <a:pathLst>
              <a:path h="6217526" w="6200539">
                <a:moveTo>
                  <a:pt x="0" y="0"/>
                </a:moveTo>
                <a:lnTo>
                  <a:pt x="6200539" y="0"/>
                </a:lnTo>
                <a:lnTo>
                  <a:pt x="6200539" y="6217526"/>
                </a:lnTo>
                <a:lnTo>
                  <a:pt x="0" y="621752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5901" t="-67001" r="-75444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397114" y="8705850"/>
            <a:ext cx="7862184" cy="552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4500"/>
              </a:lnSpc>
              <a:spcBef>
                <a:spcPct val="0"/>
              </a:spcBef>
            </a:pPr>
          </a:p>
        </p:txBody>
      </p:sp>
      <p:sp>
        <p:nvSpPr>
          <p:cNvPr name="AutoShape 5" id="5"/>
          <p:cNvSpPr/>
          <p:nvPr/>
        </p:nvSpPr>
        <p:spPr>
          <a:xfrm rot="-5400000">
            <a:off x="13871934" y="-3138060"/>
            <a:ext cx="20651" cy="9476519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Freeform 6" id="6"/>
          <p:cNvSpPr/>
          <p:nvPr/>
        </p:nvSpPr>
        <p:spPr>
          <a:xfrm flipH="false" flipV="false" rot="0">
            <a:off x="11974801" y="6967767"/>
            <a:ext cx="1856432" cy="2861552"/>
          </a:xfrm>
          <a:custGeom>
            <a:avLst/>
            <a:gdLst/>
            <a:ahLst/>
            <a:cxnLst/>
            <a:rect r="r" b="b" t="t" l="l"/>
            <a:pathLst>
              <a:path h="2861552" w="1856432">
                <a:moveTo>
                  <a:pt x="0" y="0"/>
                </a:moveTo>
                <a:lnTo>
                  <a:pt x="1856431" y="0"/>
                </a:lnTo>
                <a:lnTo>
                  <a:pt x="1856431" y="2861552"/>
                </a:lnTo>
                <a:lnTo>
                  <a:pt x="0" y="28615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05052" y="1039025"/>
            <a:ext cx="6190176" cy="2286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00"/>
              </a:lnSpc>
            </a:pPr>
            <a:r>
              <a:rPr lang="en-US" sz="7500">
                <a:solidFill>
                  <a:srgbClr val="F4F8F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ПРОБЛЕМНЕ ЗАПИТАННЯ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635831" y="3974224"/>
            <a:ext cx="9384748" cy="181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Утомлені  заночували в сторожці мисливці.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376841" y="195428"/>
            <a:ext cx="9384748" cy="2734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Михайло не виконав домашнє завдання із-за того,що не було світла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AutoShape 3" id="3"/>
          <p:cNvSpPr/>
          <p:nvPr/>
        </p:nvSpPr>
        <p:spPr>
          <a:xfrm rot="0">
            <a:off x="3475828" y="-48185"/>
            <a:ext cx="14917035" cy="10383369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AutoShape 4" id="4"/>
          <p:cNvSpPr/>
          <p:nvPr/>
        </p:nvSpPr>
        <p:spPr>
          <a:xfrm rot="0">
            <a:off x="1028700" y="-2962418"/>
            <a:ext cx="20651" cy="8116244"/>
          </a:xfrm>
          <a:prstGeom prst="rect">
            <a:avLst/>
          </a:prstGeom>
          <a:solidFill>
            <a:srgbClr val="628474"/>
          </a:solidFill>
        </p:spPr>
      </p:sp>
      <p:grpSp>
        <p:nvGrpSpPr>
          <p:cNvPr name="Group 5" id="5"/>
          <p:cNvGrpSpPr/>
          <p:nvPr/>
        </p:nvGrpSpPr>
        <p:grpSpPr>
          <a:xfrm rot="0">
            <a:off x="3764880" y="951588"/>
            <a:ext cx="14338931" cy="5198905"/>
            <a:chOff x="0" y="0"/>
            <a:chExt cx="19118575" cy="6931874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130332" y="0"/>
              <a:ext cx="14233641" cy="34544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10242"/>
                </a:lnSpc>
              </a:pPr>
              <a:r>
                <a:rPr lang="en-US" sz="8535" spc="341">
                  <a:solidFill>
                    <a:srgbClr val="F4F8F3"/>
                  </a:solidFill>
                  <a:latin typeface="Playfair Display"/>
                  <a:ea typeface="Playfair Display"/>
                  <a:cs typeface="Playfair Display"/>
                  <a:sym typeface="Playfair Display"/>
                </a:rPr>
                <a:t>Повторимо, згадаємо!</a:t>
              </a:r>
            </a:p>
          </p:txBody>
        </p:sp>
        <p:sp>
          <p:nvSpPr>
            <p:cNvPr name="AutoShape 7" id="7"/>
            <p:cNvSpPr/>
            <p:nvPr/>
          </p:nvSpPr>
          <p:spPr>
            <a:xfrm rot="-5400000">
              <a:off x="9633294" y="-4680154"/>
              <a:ext cx="47485" cy="18923077"/>
            </a:xfrm>
            <a:prstGeom prst="rect">
              <a:avLst/>
            </a:prstGeom>
            <a:solidFill>
              <a:srgbClr val="F4F8F3"/>
            </a:solidFill>
          </p:spPr>
        </p:sp>
        <p:sp>
          <p:nvSpPr>
            <p:cNvPr name="TextBox 8" id="8"/>
            <p:cNvSpPr txBox="true"/>
            <p:nvPr/>
          </p:nvSpPr>
          <p:spPr>
            <a:xfrm rot="0">
              <a:off x="0" y="6032169"/>
              <a:ext cx="14363973" cy="89970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5794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2610546">
            <a:off x="5896183" y="2133654"/>
            <a:ext cx="11412533" cy="12715914"/>
          </a:xfrm>
          <a:custGeom>
            <a:avLst/>
            <a:gdLst/>
            <a:ahLst/>
            <a:cxnLst/>
            <a:rect r="r" b="b" t="t" l="l"/>
            <a:pathLst>
              <a:path h="12715914" w="11412533">
                <a:moveTo>
                  <a:pt x="0" y="0"/>
                </a:moveTo>
                <a:lnTo>
                  <a:pt x="11412533" y="0"/>
                </a:lnTo>
                <a:lnTo>
                  <a:pt x="11412533" y="12715915"/>
                </a:lnTo>
                <a:lnTo>
                  <a:pt x="0" y="127159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8597038" y="6055243"/>
            <a:ext cx="7033736" cy="181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Синтаксичні норми </a:t>
            </a:r>
          </a:p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визначають..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AutoShape 3" id="3"/>
          <p:cNvSpPr/>
          <p:nvPr/>
        </p:nvSpPr>
        <p:spPr>
          <a:xfrm rot="0">
            <a:off x="3475828" y="-48185"/>
            <a:ext cx="14917035" cy="10383369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AutoShape 4" id="4"/>
          <p:cNvSpPr/>
          <p:nvPr/>
        </p:nvSpPr>
        <p:spPr>
          <a:xfrm rot="0">
            <a:off x="1028700" y="-2962418"/>
            <a:ext cx="20651" cy="8116244"/>
          </a:xfrm>
          <a:prstGeom prst="rect">
            <a:avLst/>
          </a:prstGeom>
          <a:solidFill>
            <a:srgbClr val="628474"/>
          </a:solidFill>
        </p:spPr>
      </p:sp>
      <p:grpSp>
        <p:nvGrpSpPr>
          <p:cNvPr name="Group 5" id="5"/>
          <p:cNvGrpSpPr/>
          <p:nvPr/>
        </p:nvGrpSpPr>
        <p:grpSpPr>
          <a:xfrm rot="0">
            <a:off x="3764880" y="951588"/>
            <a:ext cx="14338931" cy="5198905"/>
            <a:chOff x="0" y="0"/>
            <a:chExt cx="19118575" cy="6931874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130332" y="0"/>
              <a:ext cx="14233641" cy="34544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10242"/>
                </a:lnSpc>
              </a:pPr>
              <a:r>
                <a:rPr lang="en-US" sz="8535" spc="341">
                  <a:solidFill>
                    <a:srgbClr val="F4F8F3"/>
                  </a:solidFill>
                  <a:latin typeface="Playfair Display"/>
                  <a:ea typeface="Playfair Display"/>
                  <a:cs typeface="Playfair Display"/>
                  <a:sym typeface="Playfair Display"/>
                </a:rPr>
                <a:t>Повторимо, згадаємо!</a:t>
              </a:r>
            </a:p>
          </p:txBody>
        </p:sp>
        <p:sp>
          <p:nvSpPr>
            <p:cNvPr name="AutoShape 7" id="7"/>
            <p:cNvSpPr/>
            <p:nvPr/>
          </p:nvSpPr>
          <p:spPr>
            <a:xfrm rot="-5400000">
              <a:off x="9633294" y="-4680154"/>
              <a:ext cx="47485" cy="18923077"/>
            </a:xfrm>
            <a:prstGeom prst="rect">
              <a:avLst/>
            </a:prstGeom>
            <a:solidFill>
              <a:srgbClr val="F4F8F3"/>
            </a:solidFill>
          </p:spPr>
        </p:sp>
        <p:sp>
          <p:nvSpPr>
            <p:cNvPr name="TextBox 8" id="8"/>
            <p:cNvSpPr txBox="true"/>
            <p:nvPr/>
          </p:nvSpPr>
          <p:spPr>
            <a:xfrm rot="0">
              <a:off x="0" y="6032169"/>
              <a:ext cx="14363973" cy="89970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5794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2610546">
            <a:off x="5684385" y="1512040"/>
            <a:ext cx="11818723" cy="13168493"/>
          </a:xfrm>
          <a:custGeom>
            <a:avLst/>
            <a:gdLst/>
            <a:ahLst/>
            <a:cxnLst/>
            <a:rect r="r" b="b" t="t" l="l"/>
            <a:pathLst>
              <a:path h="13168493" w="11818723">
                <a:moveTo>
                  <a:pt x="0" y="0"/>
                </a:moveTo>
                <a:lnTo>
                  <a:pt x="11818723" y="0"/>
                </a:lnTo>
                <a:lnTo>
                  <a:pt x="11818723" y="13168493"/>
                </a:lnTo>
                <a:lnTo>
                  <a:pt x="0" y="1316849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419652" y="5599430"/>
            <a:ext cx="12348188" cy="3658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Синтаксична норма -визначають правила побудови словосполучень і речень.</a:t>
            </a:r>
          </a:p>
          <a:p>
            <a:pPr algn="ctr">
              <a:lnSpc>
                <a:spcPts val="7279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AutoShape 3" id="3"/>
          <p:cNvSpPr/>
          <p:nvPr/>
        </p:nvSpPr>
        <p:spPr>
          <a:xfrm rot="0">
            <a:off x="3475828" y="-48185"/>
            <a:ext cx="14917035" cy="10383369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AutoShape 4" id="4"/>
          <p:cNvSpPr/>
          <p:nvPr/>
        </p:nvSpPr>
        <p:spPr>
          <a:xfrm rot="0">
            <a:off x="1028700" y="-2962418"/>
            <a:ext cx="20651" cy="8116244"/>
          </a:xfrm>
          <a:prstGeom prst="rect">
            <a:avLst/>
          </a:prstGeom>
          <a:solidFill>
            <a:srgbClr val="628474"/>
          </a:solidFill>
        </p:spPr>
      </p:sp>
      <p:grpSp>
        <p:nvGrpSpPr>
          <p:cNvPr name="Group 5" id="5"/>
          <p:cNvGrpSpPr/>
          <p:nvPr/>
        </p:nvGrpSpPr>
        <p:grpSpPr>
          <a:xfrm rot="0">
            <a:off x="5878597" y="362958"/>
            <a:ext cx="14338931" cy="5198905"/>
            <a:chOff x="0" y="0"/>
            <a:chExt cx="19118575" cy="6931874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130332" y="0"/>
              <a:ext cx="14233641" cy="34544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10242"/>
                </a:lnSpc>
              </a:pPr>
              <a:r>
                <a:rPr lang="en-US" sz="8535" spc="341">
                  <a:solidFill>
                    <a:srgbClr val="F4F8F3"/>
                  </a:solidFill>
                  <a:latin typeface="Playfair Display"/>
                  <a:ea typeface="Playfair Display"/>
                  <a:cs typeface="Playfair Display"/>
                  <a:sym typeface="Playfair Display"/>
                </a:rPr>
                <a:t>Повторимо, згадаємо!</a:t>
              </a:r>
            </a:p>
          </p:txBody>
        </p:sp>
        <p:sp>
          <p:nvSpPr>
            <p:cNvPr name="AutoShape 7" id="7"/>
            <p:cNvSpPr/>
            <p:nvPr/>
          </p:nvSpPr>
          <p:spPr>
            <a:xfrm rot="-5400000">
              <a:off x="9633294" y="-4680154"/>
              <a:ext cx="47485" cy="18923077"/>
            </a:xfrm>
            <a:prstGeom prst="rect">
              <a:avLst/>
            </a:prstGeom>
            <a:solidFill>
              <a:srgbClr val="F4F8F3"/>
            </a:solidFill>
          </p:spPr>
        </p:sp>
        <p:sp>
          <p:nvSpPr>
            <p:cNvPr name="TextBox 8" id="8"/>
            <p:cNvSpPr txBox="true"/>
            <p:nvPr/>
          </p:nvSpPr>
          <p:spPr>
            <a:xfrm rot="0">
              <a:off x="0" y="6032169"/>
              <a:ext cx="14363973" cy="89970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5794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3652276">
            <a:off x="5594102" y="857004"/>
            <a:ext cx="8358910" cy="13483718"/>
          </a:xfrm>
          <a:custGeom>
            <a:avLst/>
            <a:gdLst/>
            <a:ahLst/>
            <a:cxnLst/>
            <a:rect r="r" b="b" t="t" l="l"/>
            <a:pathLst>
              <a:path h="13483718" w="8358910">
                <a:moveTo>
                  <a:pt x="0" y="0"/>
                </a:moveTo>
                <a:lnTo>
                  <a:pt x="8358910" y="0"/>
                </a:lnTo>
                <a:lnTo>
                  <a:pt x="8358910" y="13483718"/>
                </a:lnTo>
                <a:lnTo>
                  <a:pt x="0" y="134837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990394" y="5466613"/>
            <a:ext cx="9887902" cy="181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Синтаксична помилка — це </a:t>
            </a:r>
          </a:p>
          <a:p>
            <a:pPr algn="ctr">
              <a:lnSpc>
                <a:spcPts val="7279"/>
              </a:lnSpc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48185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AutoShape 3" id="3"/>
          <p:cNvSpPr/>
          <p:nvPr/>
        </p:nvSpPr>
        <p:spPr>
          <a:xfrm rot="0">
            <a:off x="3475828" y="-48185"/>
            <a:ext cx="14917035" cy="10383369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Freeform 4" id="4"/>
          <p:cNvSpPr/>
          <p:nvPr/>
        </p:nvSpPr>
        <p:spPr>
          <a:xfrm flipH="false" flipV="false" rot="3652276">
            <a:off x="5934874" y="1558574"/>
            <a:ext cx="7760995" cy="12519223"/>
          </a:xfrm>
          <a:custGeom>
            <a:avLst/>
            <a:gdLst/>
            <a:ahLst/>
            <a:cxnLst/>
            <a:rect r="r" b="b" t="t" l="l"/>
            <a:pathLst>
              <a:path h="12519223" w="7760995">
                <a:moveTo>
                  <a:pt x="0" y="0"/>
                </a:moveTo>
                <a:lnTo>
                  <a:pt x="7760994" y="0"/>
                </a:lnTo>
                <a:lnTo>
                  <a:pt x="7760994" y="12519223"/>
                </a:lnTo>
                <a:lnTo>
                  <a:pt x="0" y="125192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AutoShape 5" id="5"/>
          <p:cNvSpPr/>
          <p:nvPr/>
        </p:nvSpPr>
        <p:spPr>
          <a:xfrm rot="0">
            <a:off x="1028700" y="-2962418"/>
            <a:ext cx="20651" cy="8116244"/>
          </a:xfrm>
          <a:prstGeom prst="rect">
            <a:avLst/>
          </a:prstGeom>
          <a:solidFill>
            <a:srgbClr val="628474"/>
          </a:solidFill>
        </p:spPr>
      </p:sp>
      <p:grpSp>
        <p:nvGrpSpPr>
          <p:cNvPr name="Group 6" id="6"/>
          <p:cNvGrpSpPr/>
          <p:nvPr/>
        </p:nvGrpSpPr>
        <p:grpSpPr>
          <a:xfrm rot="0">
            <a:off x="5878597" y="362958"/>
            <a:ext cx="14338931" cy="5198905"/>
            <a:chOff x="0" y="0"/>
            <a:chExt cx="19118575" cy="6931874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130332" y="0"/>
              <a:ext cx="14233641" cy="34544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10242"/>
                </a:lnSpc>
              </a:pPr>
              <a:r>
                <a:rPr lang="en-US" sz="8535" spc="341">
                  <a:solidFill>
                    <a:srgbClr val="F4F8F3"/>
                  </a:solidFill>
                  <a:latin typeface="Playfair Display"/>
                  <a:ea typeface="Playfair Display"/>
                  <a:cs typeface="Playfair Display"/>
                  <a:sym typeface="Playfair Display"/>
                </a:rPr>
                <a:t>Повторимо, згадаємо!</a:t>
              </a:r>
            </a:p>
          </p:txBody>
        </p:sp>
        <p:sp>
          <p:nvSpPr>
            <p:cNvPr name="AutoShape 8" id="8"/>
            <p:cNvSpPr/>
            <p:nvPr/>
          </p:nvSpPr>
          <p:spPr>
            <a:xfrm rot="-5400000">
              <a:off x="9633294" y="-4680154"/>
              <a:ext cx="47485" cy="18923077"/>
            </a:xfrm>
            <a:prstGeom prst="rect">
              <a:avLst/>
            </a:prstGeom>
            <a:solidFill>
              <a:srgbClr val="F4F8F3"/>
            </a:solidFill>
          </p:spPr>
        </p:sp>
        <p:sp>
          <p:nvSpPr>
            <p:cNvPr name="TextBox 9" id="9"/>
            <p:cNvSpPr txBox="true"/>
            <p:nvPr/>
          </p:nvSpPr>
          <p:spPr>
            <a:xfrm rot="0">
              <a:off x="0" y="6032169"/>
              <a:ext cx="14363973" cy="89970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5794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3990357" y="6403088"/>
            <a:ext cx="11650027" cy="2734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Синтаксична помилка — це</a:t>
            </a:r>
          </a:p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порушення синтаксичної норми. </a:t>
            </a:r>
          </a:p>
          <a:p>
            <a:pPr algn="ctr">
              <a:lnSpc>
                <a:spcPts val="7279"/>
              </a:lnSpc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AutoShape 3" id="3"/>
          <p:cNvSpPr/>
          <p:nvPr/>
        </p:nvSpPr>
        <p:spPr>
          <a:xfrm rot="0">
            <a:off x="3370965" y="0"/>
            <a:ext cx="14917035" cy="10383369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AutoShape 4" id="4"/>
          <p:cNvSpPr/>
          <p:nvPr/>
        </p:nvSpPr>
        <p:spPr>
          <a:xfrm rot="0">
            <a:off x="1028700" y="-2962418"/>
            <a:ext cx="20651" cy="8116244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Freeform 5" id="5"/>
          <p:cNvSpPr/>
          <p:nvPr/>
        </p:nvSpPr>
        <p:spPr>
          <a:xfrm flipH="false" flipV="false" rot="0">
            <a:off x="6216355" y="2140441"/>
            <a:ext cx="8679451" cy="7905756"/>
          </a:xfrm>
          <a:custGeom>
            <a:avLst/>
            <a:gdLst/>
            <a:ahLst/>
            <a:cxnLst/>
            <a:rect r="r" b="b" t="t" l="l"/>
            <a:pathLst>
              <a:path h="7905756" w="8679451">
                <a:moveTo>
                  <a:pt x="0" y="0"/>
                </a:moveTo>
                <a:lnTo>
                  <a:pt x="8679451" y="0"/>
                </a:lnTo>
                <a:lnTo>
                  <a:pt x="8679451" y="7905756"/>
                </a:lnTo>
                <a:lnTo>
                  <a:pt x="0" y="79057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884421" y="-87771"/>
            <a:ext cx="10275026" cy="11834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54"/>
              </a:lnSpc>
            </a:pPr>
            <a:r>
              <a:rPr lang="en-US" sz="6896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Синтаксичні помилки</a:t>
            </a:r>
          </a:p>
        </p:txBody>
      </p:sp>
      <p:sp>
        <p:nvSpPr>
          <p:cNvPr name="TextBox 7" id="7"/>
          <p:cNvSpPr txBox="true"/>
          <p:nvPr/>
        </p:nvSpPr>
        <p:spPr>
          <a:xfrm rot="930902">
            <a:off x="11439855" y="8255012"/>
            <a:ext cx="6929737" cy="1223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9"/>
              </a:lnSpc>
            </a:pPr>
            <a:r>
              <a:rPr lang="en-US" sz="3507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неправильний порядок слів у реченні;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99325" y="5024646"/>
            <a:ext cx="6343279" cy="10686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32"/>
              </a:lnSpc>
            </a:pPr>
            <a:r>
              <a:rPr lang="en-US" sz="3094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порушення зв’язку між підметом і присудком</a:t>
            </a:r>
          </a:p>
        </p:txBody>
      </p:sp>
      <p:sp>
        <p:nvSpPr>
          <p:cNvPr name="TextBox 9" id="9"/>
          <p:cNvSpPr txBox="true"/>
          <p:nvPr/>
        </p:nvSpPr>
        <p:spPr>
          <a:xfrm rot="-1002473">
            <a:off x="2567371" y="7976970"/>
            <a:ext cx="5192503" cy="13513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10"/>
              </a:lnSpc>
            </a:pPr>
            <a:r>
              <a:rPr lang="en-US" sz="3864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порушення норм керування</a:t>
            </a:r>
          </a:p>
        </p:txBody>
      </p:sp>
      <p:sp>
        <p:nvSpPr>
          <p:cNvPr name="TextBox 10" id="10"/>
          <p:cNvSpPr txBox="true"/>
          <p:nvPr/>
        </p:nvSpPr>
        <p:spPr>
          <a:xfrm rot="-1056856">
            <a:off x="12042706" y="1746328"/>
            <a:ext cx="5686025" cy="11872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4"/>
              </a:lnSpc>
            </a:pPr>
            <a:r>
              <a:rPr lang="en-US" sz="3396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порушення норм узгодження</a:t>
            </a:r>
          </a:p>
        </p:txBody>
      </p:sp>
      <p:sp>
        <p:nvSpPr>
          <p:cNvPr name="TextBox 11" id="11"/>
          <p:cNvSpPr txBox="true"/>
          <p:nvPr/>
        </p:nvSpPr>
        <p:spPr>
          <a:xfrm rot="1321260">
            <a:off x="1895135" y="1838081"/>
            <a:ext cx="7474965" cy="1589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26"/>
              </a:lnSpc>
            </a:pPr>
            <a:r>
              <a:rPr lang="en-US" sz="3018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неправильне вживання дієприкметникових і                 дієприслівникових зворотів </a:t>
            </a:r>
          </a:p>
        </p:txBody>
      </p:sp>
      <p:sp>
        <p:nvSpPr>
          <p:cNvPr name="TextBox 12" id="12"/>
          <p:cNvSpPr txBox="true"/>
          <p:nvPr/>
        </p:nvSpPr>
        <p:spPr>
          <a:xfrm rot="-1056856">
            <a:off x="12924680" y="4792707"/>
            <a:ext cx="5686025" cy="11872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4"/>
              </a:lnSpc>
            </a:pPr>
            <a:r>
              <a:rPr lang="en-US" sz="3396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уживання прийменників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18288000" cy="10383369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AutoShape 3" id="3"/>
          <p:cNvSpPr/>
          <p:nvPr/>
        </p:nvSpPr>
        <p:spPr>
          <a:xfrm rot="0">
            <a:off x="1028700" y="-2962418"/>
            <a:ext cx="20651" cy="8116244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Freeform 4" id="4"/>
          <p:cNvSpPr/>
          <p:nvPr/>
        </p:nvSpPr>
        <p:spPr>
          <a:xfrm flipH="false" flipV="false" rot="0">
            <a:off x="4156762" y="-6147"/>
            <a:ext cx="15421940" cy="10319945"/>
          </a:xfrm>
          <a:custGeom>
            <a:avLst/>
            <a:gdLst/>
            <a:ahLst/>
            <a:cxnLst/>
            <a:rect r="r" b="b" t="t" l="l"/>
            <a:pathLst>
              <a:path h="10319945" w="15421940">
                <a:moveTo>
                  <a:pt x="0" y="0"/>
                </a:moveTo>
                <a:lnTo>
                  <a:pt x="15421941" y="0"/>
                </a:lnTo>
                <a:lnTo>
                  <a:pt x="15421941" y="10319945"/>
                </a:lnTo>
                <a:lnTo>
                  <a:pt x="0" y="103199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5028" r="0" b="-35028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48161" y="470376"/>
            <a:ext cx="13299238" cy="8899490"/>
          </a:xfrm>
          <a:custGeom>
            <a:avLst/>
            <a:gdLst/>
            <a:ahLst/>
            <a:cxnLst/>
            <a:rect r="r" b="b" t="t" l="l"/>
            <a:pathLst>
              <a:path h="8899490" w="13299238">
                <a:moveTo>
                  <a:pt x="0" y="0"/>
                </a:moveTo>
                <a:lnTo>
                  <a:pt x="13299237" y="0"/>
                </a:lnTo>
                <a:lnTo>
                  <a:pt x="13299237" y="8899490"/>
                </a:lnTo>
                <a:lnTo>
                  <a:pt x="0" y="88994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681977">
            <a:off x="-155673" y="1784499"/>
            <a:ext cx="21935602" cy="9911315"/>
          </a:xfrm>
          <a:custGeom>
            <a:avLst/>
            <a:gdLst/>
            <a:ahLst/>
            <a:cxnLst/>
            <a:rect r="r" b="b" t="t" l="l"/>
            <a:pathLst>
              <a:path h="9911315" w="21935602">
                <a:moveTo>
                  <a:pt x="0" y="0"/>
                </a:moveTo>
                <a:lnTo>
                  <a:pt x="21935602" y="0"/>
                </a:lnTo>
                <a:lnTo>
                  <a:pt x="21935602" y="9911315"/>
                </a:lnTo>
                <a:lnTo>
                  <a:pt x="0" y="99113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393" r="0" b="-339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93582" y="0"/>
            <a:ext cx="18058592" cy="1743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783"/>
              </a:lnSpc>
            </a:pPr>
            <a:r>
              <a:rPr lang="en-US" sz="11486" spc="459">
                <a:solidFill>
                  <a:srgbClr val="F4F8F3"/>
                </a:solidFill>
                <a:latin typeface="Brusher Cyrillic"/>
                <a:ea typeface="Brusher Cyrillic"/>
                <a:cs typeface="Brusher Cyrillic"/>
                <a:sym typeface="Brusher Cyrillic"/>
              </a:rPr>
              <a:t>Дослідимо!</a:t>
            </a:r>
          </a:p>
        </p:txBody>
      </p:sp>
      <p:sp>
        <p:nvSpPr>
          <p:cNvPr name="AutoShape 4" id="4"/>
          <p:cNvSpPr/>
          <p:nvPr/>
        </p:nvSpPr>
        <p:spPr>
          <a:xfrm rot="-5400000">
            <a:off x="15211384" y="-6092857"/>
            <a:ext cx="20651" cy="15201012"/>
          </a:xfrm>
          <a:prstGeom prst="rect">
            <a:avLst/>
          </a:prstGeom>
          <a:solidFill>
            <a:srgbClr val="F4F8F3"/>
          </a:solidFill>
        </p:spPr>
      </p:sp>
      <p:grpSp>
        <p:nvGrpSpPr>
          <p:cNvPr name="Group 5" id="5"/>
          <p:cNvGrpSpPr/>
          <p:nvPr/>
        </p:nvGrpSpPr>
        <p:grpSpPr>
          <a:xfrm rot="0">
            <a:off x="11291431" y="2797259"/>
            <a:ext cx="6121882" cy="6121858"/>
            <a:chOff x="0" y="0"/>
            <a:chExt cx="6350000" cy="6349975"/>
          </a:xfrm>
        </p:grpSpPr>
        <p:sp>
          <p:nvSpPr>
            <p:cNvPr name="Freeform 6" id="6">
              <a:hlinkClick r:id="rId3" tooltip="https://www.youtube.com/watch?v=5K_e-oqcccU"/>
            </p:cNvPr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l="-6108" t="0" r="-6108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028700" y="2273899"/>
            <a:ext cx="6293115" cy="6293090"/>
            <a:chOff x="0" y="0"/>
            <a:chExt cx="6350000" cy="6349975"/>
          </a:xfrm>
        </p:grpSpPr>
        <p:sp>
          <p:nvSpPr>
            <p:cNvPr name="Freeform 8" id="8">
              <a:hlinkClick r:id="rId5" tooltip="https://www.youtube.com/watch?v=DV8g_-NOQB0"/>
            </p:cNvPr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6"/>
              <a:stretch>
                <a:fillRect l="-21276" t="0" r="-21276" b="0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8593417" y="6740157"/>
            <a:ext cx="1426412" cy="2198709"/>
          </a:xfrm>
          <a:custGeom>
            <a:avLst/>
            <a:gdLst/>
            <a:ahLst/>
            <a:cxnLst/>
            <a:rect r="r" b="b" t="t" l="l"/>
            <a:pathLst>
              <a:path h="2198709" w="1426412">
                <a:moveTo>
                  <a:pt x="0" y="0"/>
                </a:moveTo>
                <a:lnTo>
                  <a:pt x="1426412" y="0"/>
                </a:lnTo>
                <a:lnTo>
                  <a:pt x="1426412" y="2198709"/>
                </a:lnTo>
                <a:lnTo>
                  <a:pt x="0" y="21987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17814" y="8995099"/>
            <a:ext cx="5209342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Андрій Заліско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166922" y="8995099"/>
            <a:ext cx="5609749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Катя Бужинська</a:t>
            </a:r>
          </a:p>
        </p:txBody>
      </p:sp>
      <p:sp>
        <p:nvSpPr>
          <p:cNvPr name="TextBox 12" id="12"/>
          <p:cNvSpPr txBox="true"/>
          <p:nvPr/>
        </p:nvSpPr>
        <p:spPr>
          <a:xfrm rot="-1257204">
            <a:off x="7047582" y="1248038"/>
            <a:ext cx="8377033" cy="27707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633"/>
              </a:lnSpc>
            </a:pPr>
            <a:r>
              <a:rPr lang="en-US" sz="16166">
                <a:solidFill>
                  <a:srgbClr val="F4F8F3"/>
                </a:solidFill>
                <a:latin typeface="Brusher Cyrillic Bold"/>
                <a:ea typeface="Brusher Cyrillic Bold"/>
                <a:cs typeface="Brusher Cyrillic Bold"/>
                <a:sym typeface="Brusher Cyrillic Bold"/>
              </a:rPr>
              <a:t>Україна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681977">
            <a:off x="-155673" y="1784499"/>
            <a:ext cx="21935602" cy="9911315"/>
          </a:xfrm>
          <a:custGeom>
            <a:avLst/>
            <a:gdLst/>
            <a:ahLst/>
            <a:cxnLst/>
            <a:rect r="r" b="b" t="t" l="l"/>
            <a:pathLst>
              <a:path h="9911315" w="21935602">
                <a:moveTo>
                  <a:pt x="0" y="0"/>
                </a:moveTo>
                <a:lnTo>
                  <a:pt x="21935602" y="0"/>
                </a:lnTo>
                <a:lnTo>
                  <a:pt x="21935602" y="9911315"/>
                </a:lnTo>
                <a:lnTo>
                  <a:pt x="0" y="99113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393" r="0" b="-339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93582" y="0"/>
            <a:ext cx="18058592" cy="1743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783"/>
              </a:lnSpc>
            </a:pPr>
            <a:r>
              <a:rPr lang="en-US" sz="11486" spc="459">
                <a:solidFill>
                  <a:srgbClr val="F4F8F3"/>
                </a:solidFill>
                <a:latin typeface="Brusher Cyrillic"/>
                <a:ea typeface="Brusher Cyrillic"/>
                <a:cs typeface="Brusher Cyrillic"/>
                <a:sym typeface="Brusher Cyrillic"/>
              </a:rPr>
              <a:t>Дослідимо!</a:t>
            </a:r>
          </a:p>
        </p:txBody>
      </p:sp>
      <p:sp>
        <p:nvSpPr>
          <p:cNvPr name="AutoShape 4" id="4"/>
          <p:cNvSpPr/>
          <p:nvPr/>
        </p:nvSpPr>
        <p:spPr>
          <a:xfrm rot="-5400000">
            <a:off x="15211384" y="-6092857"/>
            <a:ext cx="20651" cy="15201012"/>
          </a:xfrm>
          <a:prstGeom prst="rect">
            <a:avLst/>
          </a:prstGeom>
          <a:solidFill>
            <a:srgbClr val="F4F8F3"/>
          </a:solidFill>
        </p:spPr>
      </p:sp>
      <p:grpSp>
        <p:nvGrpSpPr>
          <p:cNvPr name="Group 5" id="5"/>
          <p:cNvGrpSpPr/>
          <p:nvPr/>
        </p:nvGrpSpPr>
        <p:grpSpPr>
          <a:xfrm rot="0">
            <a:off x="12330077" y="3501079"/>
            <a:ext cx="5246391" cy="5246370"/>
            <a:chOff x="0" y="0"/>
            <a:chExt cx="6350000" cy="6349975"/>
          </a:xfrm>
        </p:grpSpPr>
        <p:sp>
          <p:nvSpPr>
            <p:cNvPr name="Freeform 6" id="6">
              <a:hlinkClick r:id="rId3" tooltip="https://www.youtube.com/watch?v=5K_e-oqcccU"/>
            </p:cNvPr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l="-6108" t="0" r="-6108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2374812" y="3501079"/>
            <a:ext cx="5246391" cy="5246370"/>
            <a:chOff x="0" y="0"/>
            <a:chExt cx="6350000" cy="6349975"/>
          </a:xfrm>
        </p:grpSpPr>
        <p:sp>
          <p:nvSpPr>
            <p:cNvPr name="Freeform 8" id="8">
              <a:hlinkClick r:id="rId5" tooltip="https://www.youtube.com/watch?v=DV8g_-NOQB0"/>
            </p:cNvPr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6"/>
              <a:stretch>
                <a:fillRect l="-21276" t="0" r="-21276" b="0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8761557" y="2140473"/>
            <a:ext cx="2669477" cy="4114800"/>
          </a:xfrm>
          <a:custGeom>
            <a:avLst/>
            <a:gdLst/>
            <a:ahLst/>
            <a:cxnLst/>
            <a:rect r="r" b="b" t="t" l="l"/>
            <a:pathLst>
              <a:path h="4114800" w="2669477">
                <a:moveTo>
                  <a:pt x="0" y="0"/>
                </a:moveTo>
                <a:lnTo>
                  <a:pt x="2669477" y="0"/>
                </a:lnTo>
                <a:lnTo>
                  <a:pt x="26694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2866950" y="2273470"/>
            <a:ext cx="4709517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чи НА Україні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114981" y="2273470"/>
            <a:ext cx="3112175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В Україні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17814" y="8995099"/>
            <a:ext cx="5209342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Андрій Заліско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166922" y="8995099"/>
            <a:ext cx="5609749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Катя Бужинська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681977">
            <a:off x="-2199927" y="4801519"/>
            <a:ext cx="25921940" cy="11712489"/>
          </a:xfrm>
          <a:custGeom>
            <a:avLst/>
            <a:gdLst/>
            <a:ahLst/>
            <a:cxnLst/>
            <a:rect r="r" b="b" t="t" l="l"/>
            <a:pathLst>
              <a:path h="11712489" w="25921940">
                <a:moveTo>
                  <a:pt x="0" y="0"/>
                </a:moveTo>
                <a:lnTo>
                  <a:pt x="25921940" y="0"/>
                </a:lnTo>
                <a:lnTo>
                  <a:pt x="25921940" y="11712489"/>
                </a:lnTo>
                <a:lnTo>
                  <a:pt x="0" y="117124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393" r="0" b="-339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93582" y="0"/>
            <a:ext cx="18058592" cy="17505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783"/>
              </a:lnSpc>
            </a:pPr>
            <a:r>
              <a:rPr lang="en-US" sz="11486" spc="459">
                <a:solidFill>
                  <a:srgbClr val="F4F8F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Дослідимо!</a:t>
            </a:r>
          </a:p>
        </p:txBody>
      </p:sp>
      <p:sp>
        <p:nvSpPr>
          <p:cNvPr name="AutoShape 4" id="4"/>
          <p:cNvSpPr/>
          <p:nvPr/>
        </p:nvSpPr>
        <p:spPr>
          <a:xfrm rot="-5400000">
            <a:off x="15211384" y="-6092857"/>
            <a:ext cx="20651" cy="15201012"/>
          </a:xfrm>
          <a:prstGeom prst="rect">
            <a:avLst/>
          </a:prstGeom>
          <a:solidFill>
            <a:srgbClr val="F4F8F3"/>
          </a:solidFill>
        </p:spPr>
      </p:sp>
      <p:grpSp>
        <p:nvGrpSpPr>
          <p:cNvPr name="Group 5" id="5"/>
          <p:cNvGrpSpPr/>
          <p:nvPr/>
        </p:nvGrpSpPr>
        <p:grpSpPr>
          <a:xfrm rot="0">
            <a:off x="2374812" y="3501079"/>
            <a:ext cx="5246391" cy="5246370"/>
            <a:chOff x="0" y="0"/>
            <a:chExt cx="6350000" cy="6349975"/>
          </a:xfrm>
        </p:grpSpPr>
        <p:sp>
          <p:nvSpPr>
            <p:cNvPr name="Freeform 6" id="6">
              <a:hlinkClick r:id="rId3" tooltip="https://www.youtube.com/watch?v=DV8g_-NOQB0"/>
            </p:cNvPr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l="-21276" t="0" r="-21276" b="0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2374812" y="8495410"/>
            <a:ext cx="4798800" cy="13733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25"/>
              </a:lnSpc>
            </a:pPr>
            <a:r>
              <a:rPr lang="en-US" sz="8018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В Україні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144000" y="1944157"/>
            <a:ext cx="7307535" cy="181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Андрій Заліско-має рацію!!!!!!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621203" y="4401134"/>
            <a:ext cx="10461407" cy="4582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4F8F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Отож, якщо Україна – це незалежна держава, а не регіон чи частина іншої території , то гурт «Заліско» має рацію.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7238649" y="-303236"/>
            <a:ext cx="20651" cy="10893473"/>
          </a:xfrm>
          <a:prstGeom prst="rect">
            <a:avLst/>
          </a:prstGeom>
          <a:solidFill>
            <a:srgbClr val="F4F8F3"/>
          </a:solidFill>
        </p:spPr>
      </p:sp>
      <p:sp>
        <p:nvSpPr>
          <p:cNvPr name="Freeform 3" id="3"/>
          <p:cNvSpPr/>
          <p:nvPr/>
        </p:nvSpPr>
        <p:spPr>
          <a:xfrm flipH="false" flipV="false" rot="0">
            <a:off x="508311" y="2158967"/>
            <a:ext cx="7897582" cy="4620841"/>
          </a:xfrm>
          <a:custGeom>
            <a:avLst/>
            <a:gdLst/>
            <a:ahLst/>
            <a:cxnLst/>
            <a:rect r="r" b="b" t="t" l="l"/>
            <a:pathLst>
              <a:path h="4620841" w="7897582">
                <a:moveTo>
                  <a:pt x="0" y="0"/>
                </a:moveTo>
                <a:lnTo>
                  <a:pt x="7897582" y="0"/>
                </a:lnTo>
                <a:lnTo>
                  <a:pt x="7897582" y="4620841"/>
                </a:lnTo>
                <a:lnTo>
                  <a:pt x="0" y="46208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415543" y="1155640"/>
            <a:ext cx="6813638" cy="6598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40"/>
              </a:lnSpc>
            </a:pPr>
            <a:r>
              <a:rPr lang="en-US" b="true" sz="6000" spc="420">
                <a:solidFill>
                  <a:srgbClr val="F4F8F3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ЗА СИНТАКСИЧНИМИ НОРМАМИ ПРИЙМЕННИК </a:t>
            </a:r>
          </a:p>
          <a:p>
            <a:pPr algn="l">
              <a:lnSpc>
                <a:spcPts val="7440"/>
              </a:lnSpc>
            </a:pPr>
            <a:r>
              <a:rPr lang="en-US" sz="6000" spc="420" b="true">
                <a:solidFill>
                  <a:srgbClr val="8DAD39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В</a:t>
            </a:r>
            <a:r>
              <a:rPr lang="en-US" sz="6000" spc="420" b="true">
                <a:solidFill>
                  <a:srgbClr val="F4F8F3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 вживаємо з назвами держав.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0293" y="322187"/>
            <a:ext cx="14759493" cy="8136933"/>
          </a:xfrm>
          <a:custGeom>
            <a:avLst/>
            <a:gdLst/>
            <a:ahLst/>
            <a:cxnLst/>
            <a:rect r="r" b="b" t="t" l="l"/>
            <a:pathLst>
              <a:path h="8136933" w="14759493">
                <a:moveTo>
                  <a:pt x="0" y="0"/>
                </a:moveTo>
                <a:lnTo>
                  <a:pt x="14759493" y="0"/>
                </a:lnTo>
                <a:lnTo>
                  <a:pt x="14759493" y="8136933"/>
                </a:lnTo>
                <a:lnTo>
                  <a:pt x="0" y="813693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33401">
            <a:off x="10320698" y="3111916"/>
            <a:ext cx="9055956" cy="8229600"/>
          </a:xfrm>
          <a:custGeom>
            <a:avLst/>
            <a:gdLst/>
            <a:ahLst/>
            <a:cxnLst/>
            <a:rect r="r" b="b" t="t" l="l"/>
            <a:pathLst>
              <a:path h="8229600" w="9055956">
                <a:moveTo>
                  <a:pt x="0" y="0"/>
                </a:moveTo>
                <a:lnTo>
                  <a:pt x="9055956" y="0"/>
                </a:lnTo>
                <a:lnTo>
                  <a:pt x="905595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5249786" y="74537"/>
            <a:ext cx="2379361" cy="2200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026"/>
              </a:lnSpc>
            </a:pPr>
            <a:r>
              <a:rPr lang="en-US" sz="1287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НА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71683" y="896708"/>
            <a:ext cx="16987617" cy="8361592"/>
          </a:xfrm>
          <a:custGeom>
            <a:avLst/>
            <a:gdLst/>
            <a:ahLst/>
            <a:cxnLst/>
            <a:rect r="r" b="b" t="t" l="l"/>
            <a:pathLst>
              <a:path h="8361592" w="16987617">
                <a:moveTo>
                  <a:pt x="0" y="0"/>
                </a:moveTo>
                <a:lnTo>
                  <a:pt x="16987617" y="0"/>
                </a:lnTo>
                <a:lnTo>
                  <a:pt x="16987617" y="8361592"/>
                </a:lnTo>
                <a:lnTo>
                  <a:pt x="0" y="83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-2732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33401">
            <a:off x="10187479" y="2945393"/>
            <a:ext cx="9055956" cy="8229600"/>
          </a:xfrm>
          <a:custGeom>
            <a:avLst/>
            <a:gdLst/>
            <a:ahLst/>
            <a:cxnLst/>
            <a:rect r="r" b="b" t="t" l="l"/>
            <a:pathLst>
              <a:path h="8229600" w="9055956">
                <a:moveTo>
                  <a:pt x="0" y="0"/>
                </a:moveTo>
                <a:lnTo>
                  <a:pt x="9055956" y="0"/>
                </a:lnTo>
                <a:lnTo>
                  <a:pt x="905595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5383005" y="326132"/>
            <a:ext cx="2379361" cy="2200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026"/>
              </a:lnSpc>
            </a:pPr>
            <a:r>
              <a:rPr lang="en-US" sz="1287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НА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242297" y="-133218"/>
            <a:ext cx="5379610" cy="5379588"/>
            <a:chOff x="0" y="0"/>
            <a:chExt cx="6350000" cy="634997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25136" t="0" r="-25136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828872" y="0"/>
            <a:ext cx="5246391" cy="5246370"/>
            <a:chOff x="0" y="0"/>
            <a:chExt cx="6350000" cy="634997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-16752" t="0" r="-16752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542376" y="4746800"/>
            <a:ext cx="5246391" cy="5246370"/>
            <a:chOff x="0" y="0"/>
            <a:chExt cx="6350000" cy="634997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l="-30225" t="0" r="-30225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11498846" y="5736310"/>
            <a:ext cx="5246391" cy="5246370"/>
            <a:chOff x="0" y="0"/>
            <a:chExt cx="6350000" cy="634997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5"/>
              <a:stretch>
                <a:fillRect l="-37352" t="0" r="-37352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6788767" y="2900921"/>
            <a:ext cx="5246391" cy="5246370"/>
            <a:chOff x="0" y="0"/>
            <a:chExt cx="6350000" cy="634997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6"/>
              <a:stretch>
                <a:fillRect l="-16489" t="0" r="-16489" b="0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7439216" y="85366"/>
            <a:ext cx="2674858" cy="2471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264"/>
              </a:lnSpc>
            </a:pPr>
            <a:r>
              <a:rPr lang="en-US" sz="14474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НА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3569333">
            <a:off x="7523107" y="-2330909"/>
            <a:ext cx="9055956" cy="8229600"/>
          </a:xfrm>
          <a:custGeom>
            <a:avLst/>
            <a:gdLst/>
            <a:ahLst/>
            <a:cxnLst/>
            <a:rect r="r" b="b" t="t" l="l"/>
            <a:pathLst>
              <a:path h="8229600" w="9055956">
                <a:moveTo>
                  <a:pt x="0" y="0"/>
                </a:moveTo>
                <a:lnTo>
                  <a:pt x="9055956" y="0"/>
                </a:lnTo>
                <a:lnTo>
                  <a:pt x="905595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69106" y="3584728"/>
            <a:ext cx="15549789" cy="5673572"/>
          </a:xfrm>
          <a:custGeom>
            <a:avLst/>
            <a:gdLst/>
            <a:ahLst/>
            <a:cxnLst/>
            <a:rect r="r" b="b" t="t" l="l"/>
            <a:pathLst>
              <a:path h="5673572" w="15549789">
                <a:moveTo>
                  <a:pt x="0" y="0"/>
                </a:moveTo>
                <a:lnTo>
                  <a:pt x="15549788" y="0"/>
                </a:lnTo>
                <a:lnTo>
                  <a:pt x="15549788" y="5673572"/>
                </a:lnTo>
                <a:lnTo>
                  <a:pt x="0" y="56735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81122" y="141146"/>
            <a:ext cx="3274516" cy="2200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026"/>
              </a:lnSpc>
            </a:pPr>
            <a:r>
              <a:rPr lang="en-US" sz="1287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У(В)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925427" y="5143500"/>
            <a:ext cx="5246391" cy="5246370"/>
            <a:chOff x="0" y="0"/>
            <a:chExt cx="6350000" cy="634997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39285" t="0" r="-39285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028700" y="418837"/>
            <a:ext cx="5246391" cy="5246370"/>
            <a:chOff x="0" y="0"/>
            <a:chExt cx="6350000" cy="634997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-41565" t="0" r="-41565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2371463" y="1028700"/>
            <a:ext cx="5246391" cy="5246370"/>
            <a:chOff x="0" y="0"/>
            <a:chExt cx="6350000" cy="634997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l="-37352" t="0" r="-37352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8824156" y="5143500"/>
            <a:ext cx="5246391" cy="5246370"/>
            <a:chOff x="0" y="0"/>
            <a:chExt cx="6350000" cy="634997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5"/>
              <a:stretch>
                <a:fillRect l="0" t="-16752" r="0" b="-16752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7506742" y="1117396"/>
            <a:ext cx="3274516" cy="2200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026"/>
              </a:lnSpc>
            </a:pPr>
            <a:r>
              <a:rPr lang="en-US" sz="1287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У(В)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3569333">
            <a:off x="7523107" y="-2330909"/>
            <a:ext cx="9055956" cy="8229600"/>
          </a:xfrm>
          <a:custGeom>
            <a:avLst/>
            <a:gdLst/>
            <a:ahLst/>
            <a:cxnLst/>
            <a:rect r="r" b="b" t="t" l="l"/>
            <a:pathLst>
              <a:path h="8229600" w="9055956">
                <a:moveTo>
                  <a:pt x="0" y="0"/>
                </a:moveTo>
                <a:lnTo>
                  <a:pt x="9055956" y="0"/>
                </a:lnTo>
                <a:lnTo>
                  <a:pt x="905595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0" y="264971"/>
            <a:ext cx="7348057" cy="22470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43"/>
              </a:lnSpc>
            </a:pPr>
            <a:r>
              <a:rPr lang="en-US" sz="645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зверни</a:t>
            </a:r>
          </a:p>
          <a:p>
            <a:pPr algn="ctr">
              <a:lnSpc>
                <a:spcPts val="9043"/>
              </a:lnSpc>
            </a:pPr>
            <a:r>
              <a:rPr lang="en-US" sz="645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увагу!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265577" y="4575273"/>
            <a:ext cx="15486026" cy="43215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94"/>
              </a:lnSpc>
              <a:spcBef>
                <a:spcPct val="0"/>
              </a:spcBef>
            </a:pPr>
            <a:r>
              <a:rPr lang="en-US" b="true" sz="6139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Зі словами </a:t>
            </a:r>
            <a:r>
              <a:rPr lang="en-US" b="true" sz="6139">
                <a:solidFill>
                  <a:srgbClr val="040606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кухня, дім, двір, хутір, село</a:t>
            </a:r>
            <a:r>
              <a:rPr lang="en-US" b="true" sz="6139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допускається синонімія прийменників у і на: у кухні і на кухні; у село й на село.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32933" y="0"/>
            <a:ext cx="11655067" cy="10430605"/>
          </a:xfrm>
          <a:custGeom>
            <a:avLst/>
            <a:gdLst/>
            <a:ahLst/>
            <a:cxnLst/>
            <a:rect r="r" b="b" t="t" l="l"/>
            <a:pathLst>
              <a:path h="10430605" w="11655067">
                <a:moveTo>
                  <a:pt x="0" y="0"/>
                </a:moveTo>
                <a:lnTo>
                  <a:pt x="11655067" y="0"/>
                </a:lnTo>
                <a:lnTo>
                  <a:pt x="11655067" y="10430605"/>
                </a:lnTo>
                <a:lnTo>
                  <a:pt x="0" y="1043060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898240" y="432960"/>
            <a:ext cx="1782685" cy="5215302"/>
          </a:xfrm>
          <a:custGeom>
            <a:avLst/>
            <a:gdLst/>
            <a:ahLst/>
            <a:cxnLst/>
            <a:rect r="r" b="b" t="t" l="l"/>
            <a:pathLst>
              <a:path h="5215302" w="1782685">
                <a:moveTo>
                  <a:pt x="0" y="0"/>
                </a:moveTo>
                <a:lnTo>
                  <a:pt x="1782685" y="0"/>
                </a:lnTo>
                <a:lnTo>
                  <a:pt x="1782685" y="5215303"/>
                </a:lnTo>
                <a:lnTo>
                  <a:pt x="0" y="521530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4" id="4"/>
          <p:cNvPicPr>
            <a:picLocks noChangeAspect="true"/>
          </p:cNvPicPr>
          <p:nvPr>
            <a:videoFile r:link="rId6"/>
          </p:nvPr>
        </p:nvPicPr>
        <p:blipFill>
          <a:blip r:embed="rId5"/>
          <a:stretch>
            <a:fillRect/>
          </a:stretch>
        </p:blipFill>
        <p:spPr>
          <a:xfrm rot="0">
            <a:off x="1598821" y="6910805"/>
            <a:ext cx="3129992" cy="234749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4511547" y="2859"/>
            <a:ext cx="13793440" cy="5140641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Freeform 3" id="3"/>
          <p:cNvSpPr/>
          <p:nvPr/>
        </p:nvSpPr>
        <p:spPr>
          <a:xfrm flipH="false" flipV="false" rot="0">
            <a:off x="-303236" y="1057039"/>
            <a:ext cx="6965694" cy="8201261"/>
          </a:xfrm>
          <a:custGeom>
            <a:avLst/>
            <a:gdLst/>
            <a:ahLst/>
            <a:cxnLst/>
            <a:rect r="r" b="b" t="t" l="l"/>
            <a:pathLst>
              <a:path h="8201261" w="6965694">
                <a:moveTo>
                  <a:pt x="0" y="0"/>
                </a:moveTo>
                <a:lnTo>
                  <a:pt x="6965694" y="0"/>
                </a:lnTo>
                <a:lnTo>
                  <a:pt x="6965694" y="8201261"/>
                </a:lnTo>
                <a:lnTo>
                  <a:pt x="0" y="82012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7481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173373" y="1430179"/>
            <a:ext cx="11322705" cy="33649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3247"/>
              </a:lnSpc>
            </a:pPr>
            <a:r>
              <a:rPr lang="en-US" sz="11039" spc="441">
                <a:solidFill>
                  <a:srgbClr val="F4F8F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ПЕРЕВІР СЕБЕ!!!</a:t>
            </a:r>
          </a:p>
        </p:txBody>
      </p:sp>
      <p:sp>
        <p:nvSpPr>
          <p:cNvPr name="AutoShape 5" id="5"/>
          <p:cNvSpPr/>
          <p:nvPr/>
        </p:nvSpPr>
        <p:spPr>
          <a:xfrm rot="0">
            <a:off x="17238649" y="-303236"/>
            <a:ext cx="20651" cy="10893473"/>
          </a:xfrm>
          <a:prstGeom prst="rect">
            <a:avLst/>
          </a:prstGeom>
          <a:solidFill>
            <a:srgbClr val="F4F8F3"/>
          </a:solidFill>
        </p:spPr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2047003" y="2859"/>
            <a:ext cx="16257984" cy="8870762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Freeform 3" id="3"/>
          <p:cNvSpPr/>
          <p:nvPr/>
        </p:nvSpPr>
        <p:spPr>
          <a:xfrm flipH="false" flipV="false" rot="0">
            <a:off x="-303236" y="1057039"/>
            <a:ext cx="6965694" cy="8201261"/>
          </a:xfrm>
          <a:custGeom>
            <a:avLst/>
            <a:gdLst/>
            <a:ahLst/>
            <a:cxnLst/>
            <a:rect r="r" b="b" t="t" l="l"/>
            <a:pathLst>
              <a:path h="8201261" w="6965694">
                <a:moveTo>
                  <a:pt x="0" y="0"/>
                </a:moveTo>
                <a:lnTo>
                  <a:pt x="6965694" y="0"/>
                </a:lnTo>
                <a:lnTo>
                  <a:pt x="6965694" y="8201261"/>
                </a:lnTo>
                <a:lnTo>
                  <a:pt x="0" y="82012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7481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936595" y="2455834"/>
            <a:ext cx="11322705" cy="33649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3247"/>
              </a:lnSpc>
            </a:pPr>
            <a:r>
              <a:rPr lang="en-US" sz="11039" spc="441">
                <a:solidFill>
                  <a:srgbClr val="F4F8F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ЗНАЙДИ ПОМИЛКУ!!</a:t>
            </a:r>
          </a:p>
        </p:txBody>
      </p:sp>
      <p:sp>
        <p:nvSpPr>
          <p:cNvPr name="AutoShape 5" id="5"/>
          <p:cNvSpPr/>
          <p:nvPr/>
        </p:nvSpPr>
        <p:spPr>
          <a:xfrm rot="0">
            <a:off x="17238649" y="-303236"/>
            <a:ext cx="20651" cy="10893473"/>
          </a:xfrm>
          <a:prstGeom prst="rect">
            <a:avLst/>
          </a:prstGeom>
          <a:solidFill>
            <a:srgbClr val="F4F8F3"/>
          </a:solidFill>
        </p:spPr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321396" y="1028700"/>
            <a:ext cx="13645209" cy="7641317"/>
          </a:xfrm>
          <a:custGeom>
            <a:avLst/>
            <a:gdLst/>
            <a:ahLst/>
            <a:cxnLst/>
            <a:rect r="r" b="b" t="t" l="l"/>
            <a:pathLst>
              <a:path h="7641317" w="13645209">
                <a:moveTo>
                  <a:pt x="0" y="0"/>
                </a:moveTo>
                <a:lnTo>
                  <a:pt x="13645208" y="0"/>
                </a:lnTo>
                <a:lnTo>
                  <a:pt x="13645208" y="7641317"/>
                </a:lnTo>
                <a:lnTo>
                  <a:pt x="0" y="76413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71513" y="560009"/>
            <a:ext cx="13923696" cy="9350219"/>
          </a:xfrm>
          <a:custGeom>
            <a:avLst/>
            <a:gdLst/>
            <a:ahLst/>
            <a:cxnLst/>
            <a:rect r="r" b="b" t="t" l="l"/>
            <a:pathLst>
              <a:path h="9350219" w="13923696">
                <a:moveTo>
                  <a:pt x="0" y="0"/>
                </a:moveTo>
                <a:lnTo>
                  <a:pt x="13923696" y="0"/>
                </a:lnTo>
                <a:lnTo>
                  <a:pt x="13923696" y="9350219"/>
                </a:lnTo>
                <a:lnTo>
                  <a:pt x="0" y="935021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50462" y="650573"/>
            <a:ext cx="12350227" cy="8985855"/>
          </a:xfrm>
          <a:custGeom>
            <a:avLst/>
            <a:gdLst/>
            <a:ahLst/>
            <a:cxnLst/>
            <a:rect r="r" b="b" t="t" l="l"/>
            <a:pathLst>
              <a:path h="8985855" w="12350227">
                <a:moveTo>
                  <a:pt x="0" y="0"/>
                </a:moveTo>
                <a:lnTo>
                  <a:pt x="12350227" y="0"/>
                </a:lnTo>
                <a:lnTo>
                  <a:pt x="12350227" y="8985854"/>
                </a:lnTo>
                <a:lnTo>
                  <a:pt x="0" y="89858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634179" cy="10027439"/>
          </a:xfrm>
          <a:custGeom>
            <a:avLst/>
            <a:gdLst/>
            <a:ahLst/>
            <a:cxnLst/>
            <a:rect r="r" b="b" t="t" l="l"/>
            <a:pathLst>
              <a:path h="10027439" w="15634179">
                <a:moveTo>
                  <a:pt x="0" y="0"/>
                </a:moveTo>
                <a:lnTo>
                  <a:pt x="15634179" y="0"/>
                </a:lnTo>
                <a:lnTo>
                  <a:pt x="15634179" y="10027439"/>
                </a:lnTo>
                <a:lnTo>
                  <a:pt x="0" y="100274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97097" y="814213"/>
            <a:ext cx="15393020" cy="8658574"/>
          </a:xfrm>
          <a:custGeom>
            <a:avLst/>
            <a:gdLst/>
            <a:ahLst/>
            <a:cxnLst/>
            <a:rect r="r" b="b" t="t" l="l"/>
            <a:pathLst>
              <a:path h="8658574" w="15393020">
                <a:moveTo>
                  <a:pt x="0" y="0"/>
                </a:moveTo>
                <a:lnTo>
                  <a:pt x="15393021" y="0"/>
                </a:lnTo>
                <a:lnTo>
                  <a:pt x="15393021" y="8658574"/>
                </a:lnTo>
                <a:lnTo>
                  <a:pt x="0" y="86585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457862"/>
            <a:ext cx="14938093" cy="8695671"/>
          </a:xfrm>
          <a:custGeom>
            <a:avLst/>
            <a:gdLst/>
            <a:ahLst/>
            <a:cxnLst/>
            <a:rect r="r" b="b" t="t" l="l"/>
            <a:pathLst>
              <a:path h="8695671" w="14938093">
                <a:moveTo>
                  <a:pt x="0" y="0"/>
                </a:moveTo>
                <a:lnTo>
                  <a:pt x="14938093" y="0"/>
                </a:lnTo>
                <a:lnTo>
                  <a:pt x="14938093" y="8695671"/>
                </a:lnTo>
                <a:lnTo>
                  <a:pt x="0" y="86956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-14346"/>
            </a:stretch>
          </a:blipFill>
        </p:spPr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65319" y="555932"/>
            <a:ext cx="14280055" cy="8032531"/>
          </a:xfrm>
          <a:custGeom>
            <a:avLst/>
            <a:gdLst/>
            <a:ahLst/>
            <a:cxnLst/>
            <a:rect r="r" b="b" t="t" l="l"/>
            <a:pathLst>
              <a:path h="8032531" w="14280055">
                <a:moveTo>
                  <a:pt x="0" y="0"/>
                </a:moveTo>
                <a:lnTo>
                  <a:pt x="14280055" y="0"/>
                </a:lnTo>
                <a:lnTo>
                  <a:pt x="14280055" y="8032531"/>
                </a:lnTo>
                <a:lnTo>
                  <a:pt x="0" y="80325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284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286923"/>
            <a:ext cx="7939276" cy="8415640"/>
          </a:xfrm>
          <a:custGeom>
            <a:avLst/>
            <a:gdLst/>
            <a:ahLst/>
            <a:cxnLst/>
            <a:rect r="r" b="b" t="t" l="l"/>
            <a:pathLst>
              <a:path h="8415640" w="7939276">
                <a:moveTo>
                  <a:pt x="0" y="0"/>
                </a:moveTo>
                <a:lnTo>
                  <a:pt x="7939276" y="0"/>
                </a:lnTo>
                <a:lnTo>
                  <a:pt x="7939276" y="8415640"/>
                </a:lnTo>
                <a:lnTo>
                  <a:pt x="0" y="84156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9333" t="-105156" r="-38133" b="-3182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251911" y="1707470"/>
            <a:ext cx="10509060" cy="6995093"/>
          </a:xfrm>
          <a:custGeom>
            <a:avLst/>
            <a:gdLst/>
            <a:ahLst/>
            <a:cxnLst/>
            <a:rect r="r" b="b" t="t" l="l"/>
            <a:pathLst>
              <a:path h="6995093" w="10509060">
                <a:moveTo>
                  <a:pt x="0" y="0"/>
                </a:moveTo>
                <a:lnTo>
                  <a:pt x="10509060" y="0"/>
                </a:lnTo>
                <a:lnTo>
                  <a:pt x="10509060" y="6995093"/>
                </a:lnTo>
                <a:lnTo>
                  <a:pt x="0" y="699509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4511547" y="2859"/>
            <a:ext cx="13793440" cy="5140641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274897"/>
            <a:ext cx="6965694" cy="10836795"/>
          </a:xfrm>
          <a:custGeom>
            <a:avLst/>
            <a:gdLst/>
            <a:ahLst/>
            <a:cxnLst/>
            <a:rect r="r" b="b" t="t" l="l"/>
            <a:pathLst>
              <a:path h="10836795" w="6965694">
                <a:moveTo>
                  <a:pt x="0" y="0"/>
                </a:moveTo>
                <a:lnTo>
                  <a:pt x="6965694" y="0"/>
                </a:lnTo>
                <a:lnTo>
                  <a:pt x="6965694" y="10836794"/>
                </a:lnTo>
                <a:lnTo>
                  <a:pt x="0" y="1083679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2985" t="0" r="-100520" b="0"/>
            </a:stretch>
          </a:blipFill>
        </p:spPr>
      </p:sp>
      <p:sp>
        <p:nvSpPr>
          <p:cNvPr name="AutoShape 4" id="4"/>
          <p:cNvSpPr/>
          <p:nvPr/>
        </p:nvSpPr>
        <p:spPr>
          <a:xfrm rot="0">
            <a:off x="17238649" y="-303236"/>
            <a:ext cx="20651" cy="10893473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TextBox 5" id="5"/>
          <p:cNvSpPr txBox="true"/>
          <p:nvPr/>
        </p:nvSpPr>
        <p:spPr>
          <a:xfrm rot="0">
            <a:off x="7225668" y="1385394"/>
            <a:ext cx="9753008" cy="921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7330"/>
              </a:lnSpc>
            </a:pPr>
            <a:r>
              <a:rPr lang="en-US" sz="6108">
                <a:solidFill>
                  <a:srgbClr val="F4F8F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Домашнє завдання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7660070" y="6223613"/>
            <a:ext cx="10229273" cy="2625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78"/>
              </a:lnSpc>
            </a:pPr>
            <a:r>
              <a:rPr lang="en-US" sz="4984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Написати твір-мініатюру про місце,де ви побували чи яке мрієте відвідати.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DAF7XavpZhg</dc:identifier>
  <dcterms:modified xsi:type="dcterms:W3CDTF">2011-08-01T06:04:30Z</dcterms:modified>
  <cp:revision>1</cp:revision>
  <dc:title>українська мова</dc:title>
</cp:coreProperties>
</file>