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98" r:id="rId3"/>
    <p:sldId id="299" r:id="rId4"/>
    <p:sldId id="281" r:id="rId5"/>
    <p:sldId id="300" r:id="rId6"/>
    <p:sldId id="303" r:id="rId7"/>
    <p:sldId id="301" r:id="rId8"/>
    <p:sldId id="302" r:id="rId9"/>
    <p:sldId id="284" r:id="rId10"/>
    <p:sldId id="285" r:id="rId11"/>
    <p:sldId id="286" r:id="rId12"/>
    <p:sldId id="288" r:id="rId13"/>
    <p:sldId id="289" r:id="rId14"/>
    <p:sldId id="29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729"/>
    <a:srgbClr val="FFDB6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2034" autoAdjust="0"/>
  </p:normalViewPr>
  <p:slideViewPr>
    <p:cSldViewPr>
      <p:cViewPr varScale="1">
        <p:scale>
          <a:sx n="43" d="100"/>
          <a:sy n="43" d="100"/>
        </p:scale>
        <p:origin x="-16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400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032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81510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7112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6332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7068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7494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807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239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7107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488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B67BE-DDC1-4E9B-BAF0-A66E3DB6C9A8}" type="datetimeFigureOut">
              <a:rPr lang="ru-RU" smtClean="0"/>
              <a:pPr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CED7E-D632-4EB0-928E-FCA354811A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09847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772400" cy="3857652"/>
          </a:xfrm>
        </p:spPr>
        <p:txBody>
          <a:bodyPr>
            <a:normAutofit/>
          </a:bodyPr>
          <a:lstStyle/>
          <a:p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r>
              <a:rPr lang="uk-UA" sz="49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ВИДИ ОДНОСКЛАДНИХ РЕЧЕНЬ</a:t>
            </a:r>
            <a:br>
              <a:rPr lang="uk-UA" sz="49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9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8072494" cy="607223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Односкладні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–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цілком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самостійні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синтаксичні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конструкції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властиві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ознаки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вони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виражають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закінчену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думку,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служать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одиницею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інтонаційну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авершеність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Односкладні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ж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давні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як і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двоскладні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виникали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одночасно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пояснення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явищ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або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стану в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первісної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вистачало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для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неї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таємницею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особа чи предмет,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творили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стан. І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називався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 без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вказівки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витворювання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Так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з'являлися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Розвидняється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Надворі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сутеніє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Холодно.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таких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реченнях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випускається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головний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член </a:t>
            </a:r>
            <a:r>
              <a:rPr lang="uk-UA" sz="24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–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підмет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змісту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потрібний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Так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утворювалися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економні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мовними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засобами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синтаксичні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конструкції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52"/>
            <a:ext cx="8143932" cy="7143800"/>
          </a:xfrm>
        </p:spPr>
        <p:txBody>
          <a:bodyPr>
            <a:normAutofit/>
          </a:bodyPr>
          <a:lstStyle/>
          <a:p>
            <a:pPr algn="just"/>
            <a: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uk-UA" sz="5400" i="1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714348" y="714356"/>
            <a:ext cx="79296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ВИДИ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ОДНОСКЛАДНИХ РЕЧЕНЬ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71604" y="1714488"/>
          <a:ext cx="6119834" cy="2968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9834"/>
              </a:tblGrid>
              <a:tr h="4614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Означено-особові речення</a:t>
                      </a:r>
                      <a:endParaRPr lang="ru-RU" sz="3200" b="1" dirty="0" smtClean="0">
                        <a:solidFill>
                          <a:srgbClr val="00206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614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Неозначено-особові речення</a:t>
                      </a:r>
                      <a:endParaRPr lang="ru-RU" sz="3200" b="1" dirty="0" smtClean="0">
                        <a:solidFill>
                          <a:srgbClr val="00206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5197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Узагальнено-особові речення</a:t>
                      </a:r>
                      <a:endParaRPr lang="ru-RU" sz="3200" b="1" dirty="0">
                        <a:solidFill>
                          <a:srgbClr val="00206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614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Безособові речення</a:t>
                      </a:r>
                      <a:endParaRPr lang="ru-RU" sz="3200" b="1" dirty="0" smtClean="0">
                        <a:solidFill>
                          <a:srgbClr val="00206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4614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Називні речення</a:t>
                      </a:r>
                      <a:endParaRPr lang="ru-RU" sz="3200" b="1" dirty="0" smtClean="0">
                        <a:solidFill>
                          <a:srgbClr val="002060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1857364"/>
            <a:ext cx="7772400" cy="214314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ОЗНАЧЕНО-ОСОБОВІ РЕЧЕННЯ</a:t>
            </a:r>
            <a:b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1714488"/>
            <a:ext cx="82153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57224" y="1285860"/>
          <a:ext cx="7643868" cy="3785616"/>
        </p:xfrm>
        <a:graphic>
          <a:graphicData uri="http://schemas.openxmlformats.org/drawingml/2006/table">
            <a:tbl>
              <a:tblPr/>
              <a:tblGrid>
                <a:gridCol w="3643338"/>
                <a:gridCol w="2000264"/>
                <a:gridCol w="2000266"/>
              </a:tblGrid>
              <a:tr h="363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Форми вираження головного члена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Семантика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Приклади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264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Дієслово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 формі 1-ї чи 2-ї особи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множини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і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однини дійсного</a:t>
                      </a:r>
                      <a:r>
                        <a:rPr lang="uk-UA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способу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теперішнього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і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майбутнього часу).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Дієслово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наказового способу.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Означають дію, яка стосується певної особи або предмета.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Може, на зорі літатимеш, сину?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(М. Пригара)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214414" y="1714488"/>
            <a:ext cx="82153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1785926"/>
            <a:ext cx="6939913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НЕОЗНАЧЕНО-ОСОБОВІ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РЕЧЕННЯ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1714488"/>
            <a:ext cx="82153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0" y="1214422"/>
          <a:ext cx="8143932" cy="3364992"/>
        </p:xfrm>
        <a:graphic>
          <a:graphicData uri="http://schemas.openxmlformats.org/drawingml/2006/table">
            <a:tbl>
              <a:tblPr/>
              <a:tblGrid>
                <a:gridCol w="3786214"/>
                <a:gridCol w="2286016"/>
                <a:gridCol w="2071702"/>
              </a:tblGrid>
              <a:tr h="363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Форми вираження головного члена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Семантика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Приклади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726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Дієслово у формі 3-ї особи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множини дійсного</a:t>
                      </a:r>
                      <a:r>
                        <a:rPr lang="uk-UA" sz="24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способу (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теперішнього і майбутнього часу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r>
                        <a:rPr lang="uk-UA" sz="24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або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у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формі множини минулого часу та умовного способу.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Дійова особа мислиться неозначено. Увага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зосереджуєтьсяна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дії.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Катів поведуть на страту, на нашу святу розплату. </a:t>
                      </a:r>
                      <a:endParaRPr lang="uk-UA" sz="2400" b="1" dirty="0" smtClean="0">
                        <a:solidFill>
                          <a:srgbClr val="00206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(Є.</a:t>
                      </a:r>
                      <a:r>
                        <a:rPr lang="uk-UA" sz="24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Маланюк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)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71472" y="1428736"/>
            <a:ext cx="82153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4000" b="1" i="0" u="none" strike="noStrike" cap="none" normalizeH="0" baseline="0" dirty="0" smtClean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2000240"/>
            <a:ext cx="7286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УЗАГАЛЬНЕНО-ОСОБОВІ РЕЧЕННЯ</a:t>
            </a:r>
            <a:br>
              <a:rPr lang="uk-UA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48" y="928670"/>
          <a:ext cx="7715303" cy="4626864"/>
        </p:xfrm>
        <a:graphic>
          <a:graphicData uri="http://schemas.openxmlformats.org/drawingml/2006/table">
            <a:tbl>
              <a:tblPr/>
              <a:tblGrid>
                <a:gridCol w="2571768"/>
                <a:gridCol w="3071834"/>
                <a:gridCol w="2071701"/>
              </a:tblGrid>
              <a:tr h="9081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Форми вираження головного члена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Семантика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Приклади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08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Дієслово у формі </a:t>
                      </a:r>
                      <a:endParaRPr lang="uk-UA" sz="2400" b="1" dirty="0" smtClean="0">
                        <a:solidFill>
                          <a:srgbClr val="00206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2-ї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особи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однини теперішнього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і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майбутнього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часу (рідше – в інших особах).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Дія, стан, ознака, процес стосується узагальненої особи (кожного, усіх).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Ці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речення широко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представлені в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народних 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приказках, афоризмах.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Вчись не до старості, а до смерті. (Народна творчість).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1714488"/>
            <a:ext cx="7772400" cy="150019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БЕЗОСОБОВІ РЕЧЕННЯ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1472" y="500042"/>
          <a:ext cx="7929618" cy="5362956"/>
        </p:xfrm>
        <a:graphic>
          <a:graphicData uri="http://schemas.openxmlformats.org/drawingml/2006/table">
            <a:tbl>
              <a:tblPr/>
              <a:tblGrid>
                <a:gridCol w="3227986"/>
                <a:gridCol w="2105208"/>
                <a:gridCol w="2596424"/>
              </a:tblGrid>
              <a:tr h="363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Форми вираження </a:t>
                      </a:r>
                      <a:endParaRPr lang="uk-UA" sz="1800" b="1" dirty="0" smtClean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головного </a:t>
                      </a:r>
                      <a:r>
                        <a:rPr lang="uk-UA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члена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Семантика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Приклади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Безособове </a:t>
                      </a: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дієслово.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2.Особове дієслово в безособовому значенні.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3.Дієслівні </a:t>
                      </a: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форми на </a:t>
                      </a:r>
                      <a:r>
                        <a:rPr lang="uk-UA" sz="1800" b="1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–но</a:t>
                      </a: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uk-UA" sz="1800" b="1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–</a:t>
                      </a:r>
                      <a:r>
                        <a:rPr lang="uk-UA" sz="1800" b="1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то</a:t>
                      </a: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4.Інфінітив у поєднанні з прислівником, типу холодно, боляче, важко.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5.Інфінітив.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6.Заперечні слова нема, не було, не буде.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7.Прислівники (добре, холодно, видно, важко, тісно  тощо). </a:t>
                      </a:r>
                      <a:endParaRPr lang="uk-UA" sz="18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 них може додаватися частка бути (було, буде).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Дія, стан, </a:t>
                      </a: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процес мислиться </a:t>
                      </a: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неозначено від дійової особи чи носія. Головний член взагалі не передбачає будь-якого виконавця.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 в теплій хаті пахне свіжим хлібом </a:t>
                      </a:r>
                      <a:endParaRPr lang="uk-UA" sz="18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</a:t>
                      </a: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О. Пахльовська).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 ганку на щастя підкову прибито… </a:t>
                      </a:r>
                      <a:endParaRPr lang="uk-UA" sz="18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</a:t>
                      </a: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П. Воронько).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Як важко перші кроки йти! </a:t>
                      </a:r>
                      <a:r>
                        <a:rPr lang="ru-RU" sz="1800" b="1" baseline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</a:t>
                      </a:r>
                      <a:r>
                        <a:rPr lang="uk-UA" sz="1800" b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</a:t>
                      </a: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Малишко).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Краю не було цієї ночі. (О. Гончар).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Видно шляхи полтавськії…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(І. Котляревський).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736"/>
            <a:ext cx="7772400" cy="135732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НАЗИВНІ РЕЧЕННЯ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857224" y="1428736"/>
          <a:ext cx="7715304" cy="2523744"/>
        </p:xfrm>
        <a:graphic>
          <a:graphicData uri="http://schemas.openxmlformats.org/drawingml/2006/table">
            <a:tbl>
              <a:tblPr/>
              <a:tblGrid>
                <a:gridCol w="2456934"/>
                <a:gridCol w="2558014"/>
                <a:gridCol w="2700356"/>
              </a:tblGrid>
              <a:tr h="3632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Форми вираження головного члена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Семантика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Приклади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2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Іменник у </a:t>
                      </a:r>
                      <a:r>
                        <a:rPr lang="uk-UA" sz="2400" b="1" dirty="0" err="1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Н.в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Стверджується наявність предмета, явища.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Безлюдний, похмурий край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…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(О.</a:t>
                      </a:r>
                      <a:r>
                        <a:rPr lang="uk-UA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Гончар</a:t>
                      </a:r>
                      <a:r>
                        <a:rPr lang="uk-UA" sz="2400" b="1" dirty="0">
                          <a:solidFill>
                            <a:srgbClr val="00206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).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609" marR="646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428596" y="1785926"/>
            <a:ext cx="842968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Порівняно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двоскладними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реченнями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найпоширенішими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односкладні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структури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кількісно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менше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виявлені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усіх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формах і стилях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мови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chemeClr val="bg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37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324</TotalTime>
  <Words>414</Words>
  <Application>Microsoft Office PowerPoint</Application>
  <PresentationFormat>Экран (4:3)</PresentationFormat>
  <Paragraphs>70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ВИДИ ОДНОСКЛАДНИХ РЕЧЕНЬ </vt:lpstr>
      <vt:lpstr>Односкладні речення – цілком самостійні синтаксичні конструкції, яким властиві всі ознаки речення: вони виражають закінчену думку, служать одиницею спілкування, мають інтонаційну завершеність.  Односкладні речення такі ж давні, як і двоскладні, і виникали вони одночасно. Для пояснення явищ природи або свого стану в первісної людини не вистачало знань, для неї була таємницею особа чи предмет, що творили цей стан. І називався лише стан без вказівки на витворювання його. Так з'являлися речення: Розвидняється. Надворі сутеніє. Холодно. У таких реченнях випускається головний член – підмет, бо для розуміння змісту він не потрібний. Так утворювалися більш економні за мовними засобами синтаксичні конструкції.</vt:lpstr>
      <vt:lpstr> </vt:lpstr>
      <vt:lpstr> ОЗНАЧЕНО-ОСОБОВІ РЕЧЕННЯ </vt:lpstr>
      <vt:lpstr>Слайд 5</vt:lpstr>
      <vt:lpstr>Слайд 6</vt:lpstr>
      <vt:lpstr>Слайд 7</vt:lpstr>
      <vt:lpstr>Слайд 8</vt:lpstr>
      <vt:lpstr>Слайд 9</vt:lpstr>
      <vt:lpstr>  БЕЗОСОБОВІ РЕЧЕННЯ  </vt:lpstr>
      <vt:lpstr>     </vt:lpstr>
      <vt:lpstr>  НАЗИВНІ РЕЧЕННЯ </vt:lpstr>
      <vt:lpstr>Слайд 13</vt:lpstr>
      <vt:lpstr>Слайд 14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Пользователь Windows</cp:lastModifiedBy>
  <cp:revision>131</cp:revision>
  <dcterms:created xsi:type="dcterms:W3CDTF">2014-10-15T18:06:27Z</dcterms:created>
  <dcterms:modified xsi:type="dcterms:W3CDTF">2022-12-05T09:24:33Z</dcterms:modified>
</cp:coreProperties>
</file>