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74" r:id="rId6"/>
    <p:sldId id="260" r:id="rId7"/>
    <p:sldId id="261" r:id="rId8"/>
    <p:sldId id="262" r:id="rId9"/>
    <p:sldId id="263" r:id="rId10"/>
    <p:sldId id="264" r:id="rId11"/>
    <p:sldId id="271" r:id="rId12"/>
    <p:sldId id="268" r:id="rId13"/>
    <p:sldId id="269" r:id="rId14"/>
    <p:sldId id="265" r:id="rId15"/>
    <p:sldId id="267" r:id="rId16"/>
    <p:sldId id="272" r:id="rId17"/>
    <p:sldId id="270" r:id="rId18"/>
    <p:sldId id="276" r:id="rId19"/>
    <p:sldId id="266" r:id="rId20"/>
    <p:sldId id="275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Евгения Хоменко" initials="ЕХ" lastIdx="1" clrIdx="0">
    <p:extLst>
      <p:ext uri="{19B8F6BF-5375-455C-9EA6-DF929625EA0E}">
        <p15:presenceInfo xmlns:p15="http://schemas.microsoft.com/office/powerpoint/2012/main" userId="c066c8c7493c46c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34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11-01T10:30:16.073" idx="1">
    <p:pos x="7680" y="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21E49A-0104-4248-AE1B-7FF7A72783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2BACD14-24E5-4D88-972E-CBE8717708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5637033-FFF9-43E8-99D8-2470A02E7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AF5CF-0D89-419E-B6FC-143883A4807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82123FD-417B-4A66-A087-82D92D39E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9B811DB-EB8B-4B07-BDAA-23E7E4D38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E9890-CE4C-4AB9-A6C1-F78876DFB0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7024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B185DB-2071-4509-8654-FC2F57A26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3D4E525-C2FE-4B0A-9402-BD1781527E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550B199-E2F1-4096-8E55-F4167BB2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AF5CF-0D89-419E-B6FC-143883A4807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69E8558-EC46-49BC-8F1D-C5DB30A0F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B1888F-B570-4333-B466-B63E3D9AD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E9890-CE4C-4AB9-A6C1-F78876DFB0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904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225E4A-A25A-41F0-9E38-AC0A2C041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013EEB2-5D99-4256-BB35-2E7E714062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19C9F2-2D9F-43D0-9559-161F2DE69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AF5CF-0D89-419E-B6FC-143883A4807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D84239-9E07-445B-B78E-5964CAB37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5CC07B4-3B89-4885-AB7D-D31F31F4D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E9890-CE4C-4AB9-A6C1-F78876DFB0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60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002397-C971-47A4-98D7-060A30C13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12139F-582D-4A16-884D-F61FC4485F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9B3D78F-913F-4C88-8DCF-4F7C4946ED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19E333F-3ABA-403B-A2AB-E06F39EE6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AF5CF-0D89-419E-B6FC-143883A4807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CFAEB4C-873C-483E-9E1C-0D700A731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02EEF86-4C8C-4E0B-8A3C-165B58566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E9890-CE4C-4AB9-A6C1-F78876DFB0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8132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2E1A95-A6DE-4E6E-9273-8143B7B8F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0AB1BF6-7AA2-4E21-8560-9981CEE78D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A6E2A7D-71DF-4B22-B6B0-4672C8DCEB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4A04CA5-DB3F-4AB9-8595-E6AE8A57ED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69649F5-9EFE-4C82-A5B9-7BA3A823D1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0EFAA32-DFE1-44EE-B730-CF320EE5C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AF5CF-0D89-419E-B6FC-143883A4807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4E2558F-8A83-4CA0-A9DB-9A021BFD6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0BD226B-FE39-4076-B246-C70DFED01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E9890-CE4C-4AB9-A6C1-F78876DFB0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7461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20EEB2-0A28-497B-A85D-A75F9B03E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4015471-C537-4F7A-9962-F963B50E3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AF5CF-0D89-419E-B6FC-143883A4807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2BA7888-7BF7-4A24-90CD-14E86225E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EABA4CE-647A-4FEE-84C4-F808A2977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E9890-CE4C-4AB9-A6C1-F78876DFB0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625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EC30976-03F3-4F0A-B8CC-0E40073D6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AF5CF-0D89-419E-B6FC-143883A4807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A54BE00-856A-45C0-BEC8-112797830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448E9DD-E55F-46D0-8944-F473F7367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E9890-CE4C-4AB9-A6C1-F78876DFB0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9186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3F6ED5-0BCC-4BC8-A446-A4EBA443E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FB24515-7AF1-4EEA-85AC-C0B41214E9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AA28A3E-6063-4323-9F13-A594E61D55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EDA4C22-1A3C-4F64-A974-D521A2AE4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AF5CF-0D89-419E-B6FC-143883A4807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F254888-0D06-4E4E-BFEC-E6EFEEE12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32CBB40-3BA1-4DFB-9CFD-AB1C6FCF0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E9890-CE4C-4AB9-A6C1-F78876DFB0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688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5A781A-029D-47D6-BD82-E1400E884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057F434-1A2E-4111-98C0-936C4BDD9B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14F0815-48F7-4D05-8263-D7FB360E14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F6FE563-522E-4F54-B63F-67E72914B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AF5CF-0D89-419E-B6FC-143883A4807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E96A7B5-B066-40FB-AB8B-8850AEFC3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4843576-29BE-4BFC-A8BE-9C116695D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E9890-CE4C-4AB9-A6C1-F78876DFB0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4259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33B96A-F2C8-4358-AFC1-5DB7225F4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C1B5564-A82F-4DBB-A9AB-3F0DFBADC3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334AC3A-1329-45D1-A410-A46935468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AF5CF-0D89-419E-B6FC-143883A4807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13C55F-24AC-42F9-A2DD-A57AE82DE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BF08444-E6B0-40DE-8B1A-FA2F9D884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E9890-CE4C-4AB9-A6C1-F78876DFB0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1018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E39843F-1B34-4A1B-A574-559341ED0E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69B1FA-90AE-4FB6-B6AB-E5FE0D4553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DB0CAE4-0756-43B8-839E-70F62454C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AF5CF-0D89-419E-B6FC-143883A4807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E190CAF-66D7-4A71-8138-BC9ED30FC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039201-92B9-4781-BA94-883FBE7BB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E9890-CE4C-4AB9-A6C1-F78876DFB0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365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409581-9514-4D12-93E9-BB539B82E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A119F6B-8968-4272-836E-64A7DC9632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18503AE-EF39-4A8F-947C-F56FDBA3DF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AF5CF-0D89-419E-B6FC-143883A4807E}" type="datetimeFigureOut">
              <a:rPr lang="ru-RU" smtClean="0"/>
              <a:t>03.11.2024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EB2CC7-59AC-48CA-A888-F59A146009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523834B-4C27-468D-89C5-BA46639C3B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2E9890-CE4C-4AB9-A6C1-F78876DFB0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656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uk/resource/40264286/&#1087;&#1077;&#1088;&#1077;&#1076;&#1073;&#1072;&#1095;&#1077;&#1085;&#1085;&#1103;-&#1085;&#1072;-&#1091;&#1088;&#1086;&#1082;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C77D12-83A9-48B9-B578-771B140D13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8E20008-5265-4EC3-8A90-B44552B433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FF34CE0-B85D-4B16-AB7B-BFA8EB0A41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322991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259057D2-1822-4E1B-9128-0B9AB14A76F6}"/>
              </a:ext>
            </a:extLst>
          </p:cNvPr>
          <p:cNvSpPr/>
          <p:nvPr/>
        </p:nvSpPr>
        <p:spPr>
          <a:xfrm>
            <a:off x="2500604" y="1122363"/>
            <a:ext cx="9236125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err="1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5400" b="1" cap="none" spc="0" dirty="0" err="1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иди</a:t>
            </a:r>
            <a:endParaRPr lang="ru-RU" sz="5400" b="1" cap="none" spc="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cap="none" spc="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cap="none" spc="0" dirty="0" err="1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складнопідрядних</a:t>
            </a:r>
            <a:r>
              <a:rPr lang="ru-RU" sz="5400" b="1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cap="none" spc="0" dirty="0" err="1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речень</a:t>
            </a:r>
            <a:r>
              <a:rPr lang="ru-RU" sz="5400" b="1" cap="none" spc="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ru-RU" sz="5400" b="1" cap="none" spc="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cap="none" spc="0" dirty="0" err="1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означальні</a:t>
            </a:r>
            <a:r>
              <a:rPr lang="ru-RU" sz="5400" b="1" cap="none" spc="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400" b="1" cap="none" spc="0" dirty="0" err="1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з’ясувальні</a:t>
            </a:r>
            <a:r>
              <a:rPr lang="ru-RU" sz="5400" b="1" cap="none" spc="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400" b="1" cap="none" spc="0" dirty="0" err="1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обставинні</a:t>
            </a:r>
            <a:endParaRPr lang="ru-RU" sz="5400" b="1" cap="none" spc="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5400" b="1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19C03A3-4B9E-4B72-94DE-95C231A1CA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022" y="3995907"/>
            <a:ext cx="2707935" cy="2707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690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25FEB0-C749-47A4-885F-6BBCB15A0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B865911-5D98-4163-8C91-511F05316B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3229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4FB04F-C9A0-4E00-AEFE-9BE833D60520}"/>
              </a:ext>
            </a:extLst>
          </p:cNvPr>
          <p:cNvSpPr txBox="1"/>
          <p:nvPr/>
        </p:nvSpPr>
        <p:spPr>
          <a:xfrm>
            <a:off x="1540702" y="197971"/>
            <a:ext cx="79403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k-UA" sz="4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Привіт, </a:t>
            </a:r>
            <a:r>
              <a:rPr lang="uk-UA" sz="44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</a:t>
            </a:r>
            <a:r>
              <a:rPr lang="en-US" sz="4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44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ятикласнику</a:t>
            </a:r>
            <a:r>
              <a:rPr lang="uk-UA" sz="4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DAA712-AB93-4D1B-824C-A812F62BDD21}"/>
              </a:ext>
            </a:extLst>
          </p:cNvPr>
          <p:cNvSpPr txBox="1"/>
          <p:nvPr/>
        </p:nvSpPr>
        <p:spPr>
          <a:xfrm>
            <a:off x="2212622" y="1095023"/>
            <a:ext cx="95052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Епіграф</a:t>
            </a:r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уроку:              </a:t>
            </a:r>
            <a:r>
              <a:rPr lang="ru-RU" sz="3600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3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 </a:t>
            </a:r>
            <a:r>
              <a:rPr lang="ru-RU" sz="3600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3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жив, </a:t>
            </a:r>
          </a:p>
          <a:p>
            <a:pPr algn="ctr"/>
            <a:r>
              <a:rPr lang="ru-RU" sz="3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усе </a:t>
            </a:r>
            <a:r>
              <a:rPr lang="ru-RU" sz="3600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3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слід</a:t>
            </a:r>
            <a:r>
              <a:rPr lang="ru-RU" sz="3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навчатися</a:t>
            </a:r>
            <a:r>
              <a:rPr lang="ru-RU" sz="3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(Сенека)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F96AAF-FBD0-4D63-BB67-1AB4ECE094DD}"/>
              </a:ext>
            </a:extLst>
          </p:cNvPr>
          <p:cNvSpPr txBox="1"/>
          <p:nvPr/>
        </p:nvSpPr>
        <p:spPr>
          <a:xfrm>
            <a:off x="1204427" y="2785710"/>
            <a:ext cx="10513440" cy="421653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ознайомишся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видами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складнопідрядних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речень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навчишся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розрізняти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з'ясувальні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означальні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обставинні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підрядні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ставити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них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головних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переконаєшся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необхідності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цінувати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власну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родину</a:t>
            </a:r>
          </a:p>
          <a:p>
            <a:pPr algn="just"/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https://wordwall.net/uk/resource/40264286/</a:t>
            </a:r>
            <a:r>
              <a:rPr lang="ru-RU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передбачення</a:t>
            </a:r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-на-урок</a:t>
            </a:r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1015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96EEADC-20BF-4588-BAEA-BC7CED0370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3229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910930B-C8EF-4DE7-BEF4-E60873ED71D3}"/>
              </a:ext>
            </a:extLst>
          </p:cNvPr>
          <p:cNvSpPr txBox="1"/>
          <p:nvPr/>
        </p:nvSpPr>
        <p:spPr>
          <a:xfrm>
            <a:off x="1761526" y="13927"/>
            <a:ext cx="76421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Склади</a:t>
            </a:r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асоціативне</a:t>
            </a:r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гроно</a:t>
            </a:r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слова «родина»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21A51F3-3ED9-43D2-89A9-50EC0978187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0" t="2292" r="4029"/>
          <a:stretch/>
        </p:blipFill>
        <p:spPr>
          <a:xfrm>
            <a:off x="2540000" y="1289559"/>
            <a:ext cx="5712178" cy="56640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F4938D8-4C31-4CE2-BF1F-020A055579FC}"/>
              </a:ext>
            </a:extLst>
          </p:cNvPr>
          <p:cNvSpPr/>
          <p:nvPr/>
        </p:nvSpPr>
        <p:spPr>
          <a:xfrm>
            <a:off x="6252931" y="6970598"/>
            <a:ext cx="37275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https://uk.wikipedia.org/wiki/</a:t>
            </a:r>
            <a:r>
              <a:rPr lang="ru-RU" dirty="0"/>
              <a:t>Родина</a:t>
            </a:r>
          </a:p>
        </p:txBody>
      </p:sp>
    </p:spTree>
    <p:extLst>
      <p:ext uri="{BB962C8B-B14F-4D97-AF65-F5344CB8AC3E}">
        <p14:creationId xmlns:p14="http://schemas.microsoft.com/office/powerpoint/2010/main" val="3538066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680D13B-04D1-44B9-9BCE-9215CBEEFB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32299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C229232-2A04-4C7C-B470-2A1FD9A7CF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3236" y="2138313"/>
            <a:ext cx="4814596" cy="270821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F7AE003-CE8A-447B-9E54-44E0A3200F23}"/>
              </a:ext>
            </a:extLst>
          </p:cNvPr>
          <p:cNvSpPr txBox="1"/>
          <p:nvPr/>
        </p:nvSpPr>
        <p:spPr>
          <a:xfrm>
            <a:off x="2728225" y="234775"/>
            <a:ext cx="72965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 моделювання</a:t>
            </a: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798BED-20FD-4391-BF35-B5E35331387F}"/>
              </a:ext>
            </a:extLst>
          </p:cNvPr>
          <p:cNvSpPr txBox="1"/>
          <p:nvPr/>
        </p:nvSpPr>
        <p:spPr>
          <a:xfrm>
            <a:off x="3177368" y="1083872"/>
            <a:ext cx="87707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поданих  слів побудуй складне речення, </a:t>
            </a:r>
          </a:p>
          <a:p>
            <a:r>
              <a:rPr lang="uk-UA" sz="3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 частини мови: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59D0F1-CA8F-45DB-A622-24CAF62386EC}"/>
              </a:ext>
            </a:extLst>
          </p:cNvPr>
          <p:cNvSpPr txBox="1"/>
          <p:nvPr/>
        </p:nvSpPr>
        <p:spPr>
          <a:xfrm>
            <a:off x="1632511" y="3942236"/>
            <a:ext cx="877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дерева, </a:t>
            </a:r>
            <a:r>
              <a:rPr lang="ru-RU" sz="2800" b="1" i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дорослих</a:t>
            </a:r>
            <a:r>
              <a:rPr lang="ru-RU" sz="2800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як, </a:t>
            </a:r>
            <a:r>
              <a:rPr lang="ru-RU" sz="2800" b="1" i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</a:t>
            </a:r>
            <a:r>
              <a:rPr lang="ru-RU" sz="2800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A17893-11E5-4368-AA8F-FE20F634A7F8}"/>
              </a:ext>
            </a:extLst>
          </p:cNvPr>
          <p:cNvSpPr txBox="1"/>
          <p:nvPr/>
        </p:nvSpPr>
        <p:spPr>
          <a:xfrm>
            <a:off x="1710612" y="2728948"/>
            <a:ext cx="877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Малі</a:t>
            </a:r>
            <a:r>
              <a:rPr lang="ru-RU" sz="2800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на, </a:t>
            </a:r>
            <a:r>
              <a:rPr lang="ru-RU" sz="2800" b="1" i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2800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i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схожі</a:t>
            </a:r>
            <a:r>
              <a:rPr lang="ru-RU" sz="2800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i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2800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03D1409-F8DE-435C-8F19-28DED323004F}"/>
              </a:ext>
            </a:extLst>
          </p:cNvPr>
          <p:cNvSpPr txBox="1"/>
          <p:nvPr/>
        </p:nvSpPr>
        <p:spPr>
          <a:xfrm>
            <a:off x="437744" y="5780782"/>
            <a:ext cx="855061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Малі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дерева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схожі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дорослих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М.Сингаївський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E849062-3320-49BB-BE23-9C4E353EC6E0}"/>
              </a:ext>
            </a:extLst>
          </p:cNvPr>
          <p:cNvSpPr/>
          <p:nvPr/>
        </p:nvSpPr>
        <p:spPr>
          <a:xfrm>
            <a:off x="6616332" y="6953658"/>
            <a:ext cx="26169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https://ridni.org/how.php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5141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587CF47-1325-4C49-8D10-F8448B3F3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80980"/>
            <a:ext cx="12191999" cy="6859957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1487736-521C-4D95-B3DB-BE3DCEEBF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0132" y="365125"/>
            <a:ext cx="3973689" cy="1325563"/>
          </a:xfrm>
        </p:spPr>
        <p:txBody>
          <a:bodyPr>
            <a:no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Пригадай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00D8A83-47A0-4451-8A04-F3972426EA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/>
              <a:t>Складнопідрядне</a:t>
            </a:r>
            <a:r>
              <a:rPr lang="ru-RU" dirty="0"/>
              <a:t> </a:t>
            </a:r>
            <a:r>
              <a:rPr lang="ru-RU" dirty="0" err="1"/>
              <a:t>речення</a:t>
            </a:r>
            <a:r>
              <a:rPr lang="ru-RU" dirty="0"/>
              <a:t> -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речення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складається</a:t>
            </a:r>
            <a:r>
              <a:rPr lang="ru-RU" dirty="0"/>
              <a:t> з </a:t>
            </a:r>
            <a:r>
              <a:rPr lang="ru-RU" dirty="0" err="1"/>
              <a:t>двох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більше</a:t>
            </a:r>
            <a:r>
              <a:rPr lang="ru-RU" dirty="0"/>
              <a:t> </a:t>
            </a:r>
            <a:r>
              <a:rPr lang="ru-RU" dirty="0" err="1"/>
              <a:t>частин</a:t>
            </a:r>
            <a:r>
              <a:rPr lang="ru-RU" dirty="0"/>
              <a:t>, одна з </a:t>
            </a:r>
            <a:r>
              <a:rPr lang="ru-RU" dirty="0" err="1"/>
              <a:t>яких</a:t>
            </a:r>
            <a:r>
              <a:rPr lang="ru-RU" dirty="0"/>
              <a:t> - </a:t>
            </a:r>
            <a:r>
              <a:rPr lang="ru-RU" dirty="0" err="1"/>
              <a:t>головна</a:t>
            </a:r>
            <a:r>
              <a:rPr lang="ru-RU" dirty="0"/>
              <a:t>, </a:t>
            </a:r>
            <a:r>
              <a:rPr lang="ru-RU" dirty="0" err="1"/>
              <a:t>інша</a:t>
            </a:r>
            <a:r>
              <a:rPr lang="ru-RU" dirty="0"/>
              <a:t> — </a:t>
            </a:r>
            <a:r>
              <a:rPr lang="ru-RU" dirty="0" err="1"/>
              <a:t>залежна</a:t>
            </a:r>
            <a:r>
              <a:rPr lang="ru-RU" dirty="0"/>
              <a:t>.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головної</a:t>
            </a:r>
            <a:r>
              <a:rPr lang="ru-RU" dirty="0"/>
              <a:t> </a:t>
            </a:r>
            <a:r>
              <a:rPr lang="ru-RU" dirty="0" err="1"/>
              <a:t>частини</a:t>
            </a:r>
            <a:r>
              <a:rPr lang="ru-RU" dirty="0"/>
              <a:t> до </a:t>
            </a:r>
            <a:r>
              <a:rPr lang="ru-RU" dirty="0" err="1"/>
              <a:t>залежної</a:t>
            </a:r>
            <a:r>
              <a:rPr lang="ru-RU" dirty="0"/>
              <a:t> (</a:t>
            </a:r>
            <a:r>
              <a:rPr lang="ru-RU" dirty="0" err="1"/>
              <a:t>підрядної</a:t>
            </a:r>
            <a:r>
              <a:rPr lang="ru-RU" dirty="0"/>
              <a:t>)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поставити</a:t>
            </a:r>
            <a:r>
              <a:rPr lang="ru-RU" dirty="0"/>
              <a:t> </a:t>
            </a:r>
            <a:r>
              <a:rPr lang="ru-RU" dirty="0" err="1"/>
              <a:t>питання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ru-RU" i="1" dirty="0"/>
          </a:p>
          <a:p>
            <a:pPr marL="0" indent="0">
              <a:buNone/>
            </a:pPr>
            <a:r>
              <a:rPr lang="ru-RU" i="1" dirty="0"/>
              <a:t>Як батьки </a:t>
            </a:r>
            <a:r>
              <a:rPr lang="ru-RU" i="1" dirty="0" err="1"/>
              <a:t>ставляться</a:t>
            </a:r>
            <a:r>
              <a:rPr lang="ru-RU" i="1" dirty="0"/>
              <a:t> до </a:t>
            </a:r>
            <a:r>
              <a:rPr lang="ru-RU" i="1" dirty="0" err="1"/>
              <a:t>своїх</a:t>
            </a:r>
            <a:r>
              <a:rPr lang="ru-RU" i="1" dirty="0"/>
              <a:t> </a:t>
            </a:r>
            <a:r>
              <a:rPr lang="ru-RU" i="1" dirty="0" err="1"/>
              <a:t>батьків</a:t>
            </a:r>
            <a:r>
              <a:rPr lang="ru-RU" i="1" dirty="0"/>
              <a:t>, так і </a:t>
            </a:r>
            <a:r>
              <a:rPr lang="ru-RU" i="1" dirty="0" err="1"/>
              <a:t>діти</a:t>
            </a:r>
            <a:r>
              <a:rPr lang="ru-RU" i="1" dirty="0"/>
              <a:t> </a:t>
            </a:r>
            <a:r>
              <a:rPr lang="ru-RU" i="1" dirty="0" err="1"/>
              <a:t>ставитимуться</a:t>
            </a:r>
            <a:r>
              <a:rPr lang="ru-RU" i="1" dirty="0"/>
              <a:t> до них (Народна </a:t>
            </a:r>
            <a:r>
              <a:rPr lang="ru-RU" i="1" dirty="0" err="1"/>
              <a:t>творчість</a:t>
            </a:r>
            <a:r>
              <a:rPr lang="ru-RU" i="1" dirty="0"/>
              <a:t>)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A34E8E8-C29E-49BE-9371-6B23B0DCAF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0177" y="4778727"/>
            <a:ext cx="3810000" cy="2000250"/>
          </a:xfrm>
          <a:prstGeom prst="rect">
            <a:avLst/>
          </a:prstGeom>
        </p:spPr>
      </p:pic>
      <p:sp>
        <p:nvSpPr>
          <p:cNvPr id="22" name="Стрелка: изогнутая вниз 21">
            <a:extLst>
              <a:ext uri="{FF2B5EF4-FFF2-40B4-BE49-F238E27FC236}">
                <a16:creationId xmlns:a16="http://schemas.microsoft.com/office/drawing/2014/main" id="{FC5DBA70-C3B8-4AD8-9BDB-D485A40F9946}"/>
              </a:ext>
            </a:extLst>
          </p:cNvPr>
          <p:cNvSpPr/>
          <p:nvPr/>
        </p:nvSpPr>
        <p:spPr>
          <a:xfrm flipH="1">
            <a:off x="2901242" y="3399279"/>
            <a:ext cx="4526845" cy="335403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6E49410-9EE8-4A44-A081-C0B637B6BB85}"/>
              </a:ext>
            </a:extLst>
          </p:cNvPr>
          <p:cNvSpPr txBox="1"/>
          <p:nvPr/>
        </p:nvSpPr>
        <p:spPr>
          <a:xfrm>
            <a:off x="5147731" y="3059668"/>
            <a:ext cx="869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Як?</a:t>
            </a:r>
          </a:p>
        </p:txBody>
      </p: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id="{19263D14-C1A3-4305-9866-12542EA0933A}"/>
              </a:ext>
            </a:extLst>
          </p:cNvPr>
          <p:cNvCxnSpPr/>
          <p:nvPr/>
        </p:nvCxnSpPr>
        <p:spPr>
          <a:xfrm>
            <a:off x="1332089" y="4018844"/>
            <a:ext cx="116275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B8671E04-E810-49AF-B7F1-8CD2BBD4DC2F}"/>
              </a:ext>
            </a:extLst>
          </p:cNvPr>
          <p:cNvCxnSpPr/>
          <p:nvPr/>
        </p:nvCxnSpPr>
        <p:spPr>
          <a:xfrm>
            <a:off x="2652889" y="4001294"/>
            <a:ext cx="179493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84AEFA07-6634-4854-8AF1-162507888BC9}"/>
              </a:ext>
            </a:extLst>
          </p:cNvPr>
          <p:cNvCxnSpPr/>
          <p:nvPr/>
        </p:nvCxnSpPr>
        <p:spPr>
          <a:xfrm>
            <a:off x="2641600" y="4109156"/>
            <a:ext cx="179493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1FA251C0-CC84-448B-BB97-DE60B502B1CE}"/>
              </a:ext>
            </a:extLst>
          </p:cNvPr>
          <p:cNvCxnSpPr/>
          <p:nvPr/>
        </p:nvCxnSpPr>
        <p:spPr>
          <a:xfrm>
            <a:off x="8003821" y="4001294"/>
            <a:ext cx="90311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63B6D964-0557-41A7-B644-52B8F969A7EA}"/>
              </a:ext>
            </a:extLst>
          </p:cNvPr>
          <p:cNvCxnSpPr/>
          <p:nvPr/>
        </p:nvCxnSpPr>
        <p:spPr>
          <a:xfrm>
            <a:off x="838200" y="4425244"/>
            <a:ext cx="270086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id="{A12CBD2E-4197-4022-ACD7-0B5DE7BCA8CF}"/>
              </a:ext>
            </a:extLst>
          </p:cNvPr>
          <p:cNvCxnSpPr/>
          <p:nvPr/>
        </p:nvCxnSpPr>
        <p:spPr>
          <a:xfrm>
            <a:off x="838200" y="4560711"/>
            <a:ext cx="270086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3819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0EC087A-8BB5-45D2-BE84-AA109373BD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7377"/>
            <a:ext cx="12192000" cy="732129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6E5AC1E-584D-4159-964F-3C41D41F1E61}"/>
              </a:ext>
            </a:extLst>
          </p:cNvPr>
          <p:cNvSpPr txBox="1"/>
          <p:nvPr/>
        </p:nvSpPr>
        <p:spPr>
          <a:xfrm>
            <a:off x="2558373" y="194554"/>
            <a:ext cx="84922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Опрацюй таблицю</a:t>
            </a: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D84ABFCB-4420-4B46-BCB2-54887062C6EB}"/>
              </a:ext>
            </a:extLst>
          </p:cNvPr>
          <p:cNvSpPr/>
          <p:nvPr/>
        </p:nvSpPr>
        <p:spPr>
          <a:xfrm>
            <a:off x="3560323" y="1643974"/>
            <a:ext cx="5671226" cy="1410511"/>
          </a:xfrm>
          <a:prstGeom prst="roundRect">
            <a:avLst/>
          </a:prstGeom>
          <a:ln>
            <a:solidFill>
              <a:srgbClr val="002060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>
                <a:solidFill>
                  <a:schemeClr val="accent3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 підрядних речень </a:t>
            </a:r>
          </a:p>
          <a:p>
            <a:pPr algn="ctr"/>
            <a:r>
              <a:rPr lang="uk-UA" sz="2400" dirty="0">
                <a:solidFill>
                  <a:schemeClr val="accent3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(визначають за питанням до підрядної частини)</a:t>
            </a:r>
            <a:endParaRPr lang="ru-RU" sz="2400" dirty="0">
              <a:solidFill>
                <a:schemeClr val="accent3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9E7366AD-4A6C-4ACD-A352-21B09110D25A}"/>
              </a:ext>
            </a:extLst>
          </p:cNvPr>
          <p:cNvCxnSpPr>
            <a:stCxn id="8" idx="2"/>
          </p:cNvCxnSpPr>
          <p:nvPr/>
        </p:nvCxnSpPr>
        <p:spPr>
          <a:xfrm>
            <a:off x="6395936" y="3054485"/>
            <a:ext cx="0" cy="3745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E3202021-EA9B-4E00-B4AB-442FDD27510C}"/>
              </a:ext>
            </a:extLst>
          </p:cNvPr>
          <p:cNvCxnSpPr/>
          <p:nvPr/>
        </p:nvCxnSpPr>
        <p:spPr>
          <a:xfrm>
            <a:off x="2694561" y="3429000"/>
            <a:ext cx="703309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id="{5ACE91BE-1442-4522-9FDF-2797C6AF72DB}"/>
              </a:ext>
            </a:extLst>
          </p:cNvPr>
          <p:cNvCxnSpPr/>
          <p:nvPr/>
        </p:nvCxnSpPr>
        <p:spPr>
          <a:xfrm>
            <a:off x="2704289" y="3429000"/>
            <a:ext cx="0" cy="6566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84A342F2-351C-47D2-B6C1-9D86B13518AF}"/>
              </a:ext>
            </a:extLst>
          </p:cNvPr>
          <p:cNvCxnSpPr>
            <a:cxnSpLocks/>
          </p:cNvCxnSpPr>
          <p:nvPr/>
        </p:nvCxnSpPr>
        <p:spPr>
          <a:xfrm>
            <a:off x="6395936" y="3429000"/>
            <a:ext cx="0" cy="6566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id="{E2D2A3AC-4829-469B-BDB7-C0A1EDDBD29C}"/>
              </a:ext>
            </a:extLst>
          </p:cNvPr>
          <p:cNvCxnSpPr>
            <a:cxnSpLocks/>
          </p:cNvCxnSpPr>
          <p:nvPr/>
        </p:nvCxnSpPr>
        <p:spPr>
          <a:xfrm>
            <a:off x="9727659" y="3429000"/>
            <a:ext cx="0" cy="6566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9EDA89B6-D3E0-4CBF-8F60-CFF7ABC1CDDA}"/>
              </a:ext>
            </a:extLst>
          </p:cNvPr>
          <p:cNvSpPr/>
          <p:nvPr/>
        </p:nvSpPr>
        <p:spPr>
          <a:xfrm>
            <a:off x="1663430" y="4116334"/>
            <a:ext cx="2178994" cy="972755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Означальні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69BB34E6-2FE6-4DB3-B571-6A05B5449829}"/>
              </a:ext>
            </a:extLst>
          </p:cNvPr>
          <p:cNvSpPr/>
          <p:nvPr/>
        </p:nvSpPr>
        <p:spPr>
          <a:xfrm>
            <a:off x="5321031" y="4106622"/>
            <a:ext cx="2149810" cy="982467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ясувальні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2FCD6364-A5D3-411D-9859-A59F026DFC1D}"/>
              </a:ext>
            </a:extLst>
          </p:cNvPr>
          <p:cNvSpPr/>
          <p:nvPr/>
        </p:nvSpPr>
        <p:spPr>
          <a:xfrm>
            <a:off x="8722470" y="4136823"/>
            <a:ext cx="2178992" cy="982447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Обставинні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Стрелка: вниз 25">
            <a:extLst>
              <a:ext uri="{FF2B5EF4-FFF2-40B4-BE49-F238E27FC236}">
                <a16:creationId xmlns:a16="http://schemas.microsoft.com/office/drawing/2014/main" id="{091F8C27-A588-42A5-BC7A-5D4FE33F0C77}"/>
              </a:ext>
            </a:extLst>
          </p:cNvPr>
          <p:cNvSpPr/>
          <p:nvPr/>
        </p:nvSpPr>
        <p:spPr>
          <a:xfrm>
            <a:off x="2558373" y="5214026"/>
            <a:ext cx="243193" cy="5623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7D58FFD9-9FC5-49AB-9FE2-97BCA8F0DC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5431" y="5152319"/>
            <a:ext cx="280440" cy="585267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C09D933B-F42A-46D3-A46A-1958F59665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3300" y="5170476"/>
            <a:ext cx="280440" cy="585267"/>
          </a:xfrm>
          <a:prstGeom prst="rect">
            <a:avLst/>
          </a:prstGeom>
        </p:spPr>
      </p:pic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05CDE366-DDDF-4E0A-94B8-C6722A6343A3}"/>
              </a:ext>
            </a:extLst>
          </p:cNvPr>
          <p:cNvSpPr/>
          <p:nvPr/>
        </p:nvSpPr>
        <p:spPr>
          <a:xfrm>
            <a:off x="1347280" y="5822307"/>
            <a:ext cx="2714017" cy="120361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 означення</a:t>
            </a:r>
          </a:p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(який? чий? котрий?)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E611BEA0-E1FF-4618-84B2-B91633345D2D}"/>
              </a:ext>
            </a:extLst>
          </p:cNvPr>
          <p:cNvSpPr/>
          <p:nvPr/>
        </p:nvSpPr>
        <p:spPr>
          <a:xfrm>
            <a:off x="8576511" y="5731653"/>
            <a:ext cx="2714017" cy="12199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 обставин</a:t>
            </a:r>
          </a:p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(як? де? коли? з якою метою? з якої причини? та ін.)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62219676-CBAB-412A-A5FA-E449EFB6A2CD}"/>
              </a:ext>
            </a:extLst>
          </p:cNvPr>
          <p:cNvSpPr/>
          <p:nvPr/>
        </p:nvSpPr>
        <p:spPr>
          <a:xfrm>
            <a:off x="5108642" y="5787310"/>
            <a:ext cx="2714017" cy="120361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 додатків (питання непрямих відмінків)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350B76F-AC8E-49E6-966F-8E07A4D9C6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1655" y="1500428"/>
            <a:ext cx="1885714" cy="19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5141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48F3FCD-B04B-46B9-88AA-85A19C42BA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3212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BFBF0F8-AF02-4D11-9912-F5A2E46A774F}"/>
              </a:ext>
            </a:extLst>
          </p:cNvPr>
          <p:cNvSpPr txBox="1"/>
          <p:nvPr/>
        </p:nvSpPr>
        <p:spPr>
          <a:xfrm>
            <a:off x="1997832" y="2460319"/>
            <a:ext cx="960392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Підрядне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означальне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Родина, яка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підтримує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є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найціннішим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скарбом у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25DEBB-2E5E-4898-9E5C-2954F6F9A6FD}"/>
              </a:ext>
            </a:extLst>
          </p:cNvPr>
          <p:cNvSpPr txBox="1"/>
          <p:nvPr/>
        </p:nvSpPr>
        <p:spPr>
          <a:xfrm>
            <a:off x="1997832" y="4290642"/>
            <a:ext cx="760678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Підрядними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з'ясувальне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Мені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знати,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моя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сім'я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буде </a:t>
            </a:r>
            <a:r>
              <a:rPr lang="ru-RU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поруч</a:t>
            </a:r>
            <a:endParaRPr lang="ru-RU" sz="24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3861B6-463F-4648-8C4B-11A172EFB79D}"/>
              </a:ext>
            </a:extLst>
          </p:cNvPr>
          <p:cNvSpPr txBox="1"/>
          <p:nvPr/>
        </p:nvSpPr>
        <p:spPr>
          <a:xfrm>
            <a:off x="2760305" y="857998"/>
            <a:ext cx="9243527" cy="646331"/>
          </a:xfrm>
          <a:prstGeom prst="rect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 вид складнопідрядного речення</a:t>
            </a:r>
            <a:endParaRPr lang="ru-RU" sz="36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7E5BE02-8751-4DB7-B257-8F027E176C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040" y="2821564"/>
            <a:ext cx="1024217" cy="3353091"/>
          </a:xfrm>
          <a:prstGeom prst="rect">
            <a:avLst/>
          </a:prstGeom>
        </p:spPr>
      </p:pic>
      <p:sp>
        <p:nvSpPr>
          <p:cNvPr id="5" name="Стрелка: изогнутая вниз 4">
            <a:extLst>
              <a:ext uri="{FF2B5EF4-FFF2-40B4-BE49-F238E27FC236}">
                <a16:creationId xmlns:a16="http://schemas.microsoft.com/office/drawing/2014/main" id="{983DE646-DD38-4ACB-8611-5BF77EB36D8A}"/>
              </a:ext>
            </a:extLst>
          </p:cNvPr>
          <p:cNvSpPr/>
          <p:nvPr/>
        </p:nvSpPr>
        <p:spPr>
          <a:xfrm>
            <a:off x="2381956" y="3149600"/>
            <a:ext cx="1153133" cy="169333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1FB2A7-E801-4023-9C37-4FEA8BE5C3A5}"/>
              </a:ext>
            </a:extLst>
          </p:cNvPr>
          <p:cNvSpPr txBox="1"/>
          <p:nvPr/>
        </p:nvSpPr>
        <p:spPr>
          <a:xfrm>
            <a:off x="2760305" y="2807885"/>
            <a:ext cx="774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яка?</a:t>
            </a:r>
          </a:p>
        </p:txBody>
      </p:sp>
      <p:sp>
        <p:nvSpPr>
          <p:cNvPr id="9" name="Стрелка: изогнутая вниз 8">
            <a:extLst>
              <a:ext uri="{FF2B5EF4-FFF2-40B4-BE49-F238E27FC236}">
                <a16:creationId xmlns:a16="http://schemas.microsoft.com/office/drawing/2014/main" id="{00B5A050-5002-4300-AF06-A5959EC41805}"/>
              </a:ext>
            </a:extLst>
          </p:cNvPr>
          <p:cNvSpPr/>
          <p:nvPr/>
        </p:nvSpPr>
        <p:spPr>
          <a:xfrm>
            <a:off x="4413956" y="4944533"/>
            <a:ext cx="1682044" cy="225778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68EE5D2-1375-4C48-9A6B-C5104AFC5BEF}"/>
              </a:ext>
            </a:extLst>
          </p:cNvPr>
          <p:cNvSpPr txBox="1"/>
          <p:nvPr/>
        </p:nvSpPr>
        <p:spPr>
          <a:xfrm>
            <a:off x="4967111" y="4623873"/>
            <a:ext cx="756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що</a:t>
            </a:r>
            <a:r>
              <a:rPr lang="ru-RU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56178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5E026E1-B2DD-4D3B-9049-8549AECEBC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3212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25C4E31-34DA-4F28-9373-8D0BF0917DD3}"/>
              </a:ext>
            </a:extLst>
          </p:cNvPr>
          <p:cNvSpPr txBox="1"/>
          <p:nvPr/>
        </p:nvSpPr>
        <p:spPr>
          <a:xfrm>
            <a:off x="3242632" y="780748"/>
            <a:ext cx="877960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Обставинне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часу: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 вся родина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збирається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разом,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будинку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панує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атмосфера тепла й затишку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Обставинне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 б я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сумую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родиною.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Обставинне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причини: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Уляна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почувається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щасливою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тому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чудову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родину.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Обставинне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члени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будуть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дотримуватися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правил, у нас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буде мир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злагода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5418ABC-51AB-41C1-B48B-741934295C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896" y="2553304"/>
            <a:ext cx="1023078" cy="3354355"/>
          </a:xfrm>
          <a:prstGeom prst="rect">
            <a:avLst/>
          </a:prstGeom>
        </p:spPr>
      </p:pic>
      <p:sp>
        <p:nvSpPr>
          <p:cNvPr id="3" name="Стрелка: изогнутая вниз 2">
            <a:extLst>
              <a:ext uri="{FF2B5EF4-FFF2-40B4-BE49-F238E27FC236}">
                <a16:creationId xmlns:a16="http://schemas.microsoft.com/office/drawing/2014/main" id="{F8FDD6EE-9E79-4672-AF77-EB6AC2263B82}"/>
              </a:ext>
            </a:extLst>
          </p:cNvPr>
          <p:cNvSpPr/>
          <p:nvPr/>
        </p:nvSpPr>
        <p:spPr>
          <a:xfrm flipH="1">
            <a:off x="5497688" y="923395"/>
            <a:ext cx="3341512" cy="417689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824216-A1B9-4EEF-B4F0-3B486180CDBC}"/>
              </a:ext>
            </a:extLst>
          </p:cNvPr>
          <p:cNvSpPr txBox="1"/>
          <p:nvPr/>
        </p:nvSpPr>
        <p:spPr>
          <a:xfrm>
            <a:off x="6999110" y="596082"/>
            <a:ext cx="925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коли?</a:t>
            </a:r>
          </a:p>
        </p:txBody>
      </p:sp>
      <p:sp>
        <p:nvSpPr>
          <p:cNvPr id="7" name="Стрелка: изогнутая вниз 6">
            <a:extLst>
              <a:ext uri="{FF2B5EF4-FFF2-40B4-BE49-F238E27FC236}">
                <a16:creationId xmlns:a16="http://schemas.microsoft.com/office/drawing/2014/main" id="{EDA7B12D-4E45-45C3-AEB7-2E2E3411CE41}"/>
              </a:ext>
            </a:extLst>
          </p:cNvPr>
          <p:cNvSpPr/>
          <p:nvPr/>
        </p:nvSpPr>
        <p:spPr>
          <a:xfrm flipH="1">
            <a:off x="3838220" y="2269067"/>
            <a:ext cx="2133599" cy="320461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AF375A-2A90-4CF2-B8F7-6516F29311EB}"/>
              </a:ext>
            </a:extLst>
          </p:cNvPr>
          <p:cNvSpPr txBox="1"/>
          <p:nvPr/>
        </p:nvSpPr>
        <p:spPr>
          <a:xfrm>
            <a:off x="5189663" y="1937166"/>
            <a:ext cx="578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де?</a:t>
            </a:r>
          </a:p>
        </p:txBody>
      </p:sp>
      <p:sp>
        <p:nvSpPr>
          <p:cNvPr id="10" name="Стрелка: изогнутая вниз 9">
            <a:extLst>
              <a:ext uri="{FF2B5EF4-FFF2-40B4-BE49-F238E27FC236}">
                <a16:creationId xmlns:a16="http://schemas.microsoft.com/office/drawing/2014/main" id="{6A8D3E7B-8CDF-43BF-86D4-8EC42F807632}"/>
              </a:ext>
            </a:extLst>
          </p:cNvPr>
          <p:cNvSpPr/>
          <p:nvPr/>
        </p:nvSpPr>
        <p:spPr>
          <a:xfrm>
            <a:off x="5767688" y="3370276"/>
            <a:ext cx="1784579" cy="219591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2052B7-EBEB-4AAE-B34A-51763A51BC67}"/>
              </a:ext>
            </a:extLst>
          </p:cNvPr>
          <p:cNvSpPr txBox="1"/>
          <p:nvPr/>
        </p:nvSpPr>
        <p:spPr>
          <a:xfrm>
            <a:off x="6310488" y="3042905"/>
            <a:ext cx="1049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чому</a:t>
            </a:r>
            <a:r>
              <a:rPr lang="ru-RU" dirty="0"/>
              <a:t>?</a:t>
            </a:r>
          </a:p>
        </p:txBody>
      </p:sp>
      <p:sp>
        <p:nvSpPr>
          <p:cNvPr id="12" name="Стрелка: изогнутая вниз 11">
            <a:extLst>
              <a:ext uri="{FF2B5EF4-FFF2-40B4-BE49-F238E27FC236}">
                <a16:creationId xmlns:a16="http://schemas.microsoft.com/office/drawing/2014/main" id="{29887FE8-6676-46B9-B88C-247AF79C9CB1}"/>
              </a:ext>
            </a:extLst>
          </p:cNvPr>
          <p:cNvSpPr/>
          <p:nvPr/>
        </p:nvSpPr>
        <p:spPr>
          <a:xfrm flipH="1">
            <a:off x="6587284" y="4367762"/>
            <a:ext cx="3793065" cy="387451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7593785-D8BE-4E02-B326-106FA5F3D157}"/>
              </a:ext>
            </a:extLst>
          </p:cNvPr>
          <p:cNvSpPr txBox="1"/>
          <p:nvPr/>
        </p:nvSpPr>
        <p:spPr>
          <a:xfrm>
            <a:off x="7608711" y="3998430"/>
            <a:ext cx="2460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за </a:t>
            </a:r>
            <a:r>
              <a:rPr lang="uk-UA" dirty="0"/>
              <a:t>якої умови?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8337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BB00D91-6396-463F-8D76-2C1EB56E64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32129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E41189C-942D-4A98-9FF9-9D531A762F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540" y="1947133"/>
            <a:ext cx="1262840" cy="414045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15E250B-65F6-4E1B-B49B-0F1584729E36}"/>
              </a:ext>
            </a:extLst>
          </p:cNvPr>
          <p:cNvSpPr txBox="1"/>
          <p:nvPr/>
        </p:nvSpPr>
        <p:spPr>
          <a:xfrm>
            <a:off x="2996825" y="571801"/>
            <a:ext cx="8315908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Обставинне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мети: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Лук'яненків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зібралася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сімейну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раду,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обговорити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Обставинне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допустове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живуть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далеко один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одного, вони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Обставинне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наслідку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Авраменки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могли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стримати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Обставинне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способу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Батьки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настільки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добре,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наскільки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Стрелка: изогнутая вниз 3">
            <a:extLst>
              <a:ext uri="{FF2B5EF4-FFF2-40B4-BE49-F238E27FC236}">
                <a16:creationId xmlns:a16="http://schemas.microsoft.com/office/drawing/2014/main" id="{05422141-5B36-4B17-B972-71FFFD798F10}"/>
              </a:ext>
            </a:extLst>
          </p:cNvPr>
          <p:cNvSpPr/>
          <p:nvPr/>
        </p:nvSpPr>
        <p:spPr>
          <a:xfrm>
            <a:off x="5542844" y="993421"/>
            <a:ext cx="2641600" cy="259645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1E9925-9B6B-49D7-B141-B40F28E87087}"/>
              </a:ext>
            </a:extLst>
          </p:cNvPr>
          <p:cNvSpPr txBox="1"/>
          <p:nvPr/>
        </p:nvSpPr>
        <p:spPr>
          <a:xfrm>
            <a:off x="6096000" y="624089"/>
            <a:ext cx="203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з якою метою?</a:t>
            </a:r>
            <a:endParaRPr lang="ru-RU" dirty="0"/>
          </a:p>
        </p:txBody>
      </p:sp>
      <p:sp>
        <p:nvSpPr>
          <p:cNvPr id="7" name="Стрелка: изогнутая вниз 6">
            <a:extLst>
              <a:ext uri="{FF2B5EF4-FFF2-40B4-BE49-F238E27FC236}">
                <a16:creationId xmlns:a16="http://schemas.microsoft.com/office/drawing/2014/main" id="{E2F9092F-B921-4DC5-9691-C316FADA33BD}"/>
              </a:ext>
            </a:extLst>
          </p:cNvPr>
          <p:cNvSpPr/>
          <p:nvPr/>
        </p:nvSpPr>
        <p:spPr>
          <a:xfrm flipH="1">
            <a:off x="5193406" y="2015430"/>
            <a:ext cx="2641599" cy="333786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FAD82AD-4B9F-4AD2-992A-BDD4A0CCBD93}"/>
              </a:ext>
            </a:extLst>
          </p:cNvPr>
          <p:cNvSpPr txBox="1"/>
          <p:nvPr/>
        </p:nvSpPr>
        <p:spPr>
          <a:xfrm>
            <a:off x="5543361" y="1690512"/>
            <a:ext cx="2291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незважаючи на що?</a:t>
            </a:r>
            <a:endParaRPr lang="ru-RU" dirty="0"/>
          </a:p>
        </p:txBody>
      </p:sp>
      <p:sp>
        <p:nvSpPr>
          <p:cNvPr id="9" name="Стрелка: изогнутая вниз 8">
            <a:extLst>
              <a:ext uri="{FF2B5EF4-FFF2-40B4-BE49-F238E27FC236}">
                <a16:creationId xmlns:a16="http://schemas.microsoft.com/office/drawing/2014/main" id="{4C3D954A-A751-410B-8BB6-19AD2A8DE508}"/>
              </a:ext>
            </a:extLst>
          </p:cNvPr>
          <p:cNvSpPr/>
          <p:nvPr/>
        </p:nvSpPr>
        <p:spPr>
          <a:xfrm>
            <a:off x="5091289" y="3111580"/>
            <a:ext cx="2743716" cy="287921"/>
          </a:xfrm>
          <a:prstGeom prst="curvedDownArrow">
            <a:avLst>
              <a:gd name="adj1" fmla="val 25000"/>
              <a:gd name="adj2" fmla="val 50000"/>
              <a:gd name="adj3" fmla="val 17158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E48A76-50DB-4E50-BBDF-6D2ACFFDC3D0}"/>
              </a:ext>
            </a:extLst>
          </p:cNvPr>
          <p:cNvSpPr txBox="1"/>
          <p:nvPr/>
        </p:nvSpPr>
        <p:spPr>
          <a:xfrm>
            <a:off x="6006205" y="2822208"/>
            <a:ext cx="101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і що ж?</a:t>
            </a:r>
            <a:endParaRPr lang="ru-RU" dirty="0"/>
          </a:p>
        </p:txBody>
      </p:sp>
      <p:sp>
        <p:nvSpPr>
          <p:cNvPr id="11" name="Стрелка: изогнутая вниз 10">
            <a:extLst>
              <a:ext uri="{FF2B5EF4-FFF2-40B4-BE49-F238E27FC236}">
                <a16:creationId xmlns:a16="http://schemas.microsoft.com/office/drawing/2014/main" id="{4D480681-6FAC-4F1C-A2ED-2A5A5D3BB5AE}"/>
              </a:ext>
            </a:extLst>
          </p:cNvPr>
          <p:cNvSpPr/>
          <p:nvPr/>
        </p:nvSpPr>
        <p:spPr>
          <a:xfrm>
            <a:off x="3951111" y="4298669"/>
            <a:ext cx="3657600" cy="287920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CFCF70F-62F1-4009-BCE0-CBEF13DCB309}"/>
              </a:ext>
            </a:extLst>
          </p:cNvPr>
          <p:cNvSpPr txBox="1"/>
          <p:nvPr/>
        </p:nvSpPr>
        <p:spPr>
          <a:xfrm>
            <a:off x="6463147" y="4017362"/>
            <a:ext cx="530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як?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446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D2F1A8F-C32D-452D-9FD6-D0B8C5B66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4645"/>
            <a:ext cx="12192000" cy="732129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E2CCD10-FDAE-4816-BD60-AB16B3047C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6075" y="3105132"/>
            <a:ext cx="3633531" cy="363353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071916-1CFB-41D0-8A38-D45D344D1C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606411"/>
            <a:ext cx="2914141" cy="291414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C28DDF5-12E9-44BB-9D3E-F866588A9FC3}"/>
              </a:ext>
            </a:extLst>
          </p:cNvPr>
          <p:cNvSpPr txBox="1"/>
          <p:nvPr/>
        </p:nvSpPr>
        <p:spPr>
          <a:xfrm>
            <a:off x="3064364" y="1418921"/>
            <a:ext cx="79683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Побудуй</a:t>
            </a:r>
            <a:r>
              <a:rPr lang="uk-UA" sz="32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схему складнопідрядного речення за допомогою гри «Синтаксичний конструктор»</a:t>
            </a:r>
            <a:endParaRPr lang="ru-RU" sz="3200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2132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90E96F7-4B19-4B00-A236-753C3F6150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A764DE55-8123-4411-AC4C-A9CAD16B8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           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Розподільний цифровий диктант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C04F218-6B24-4EB2-9992-2FE478A756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8554" y="2983092"/>
            <a:ext cx="5785557" cy="319387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err="1"/>
              <a:t>Визнач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підрядних</a:t>
            </a:r>
            <a:r>
              <a:rPr lang="ru-RU" dirty="0"/>
              <a:t> </a:t>
            </a:r>
            <a:r>
              <a:rPr lang="ru-RU" dirty="0" err="1"/>
              <a:t>речень</a:t>
            </a:r>
            <a:r>
              <a:rPr lang="ru-RU" dirty="0"/>
              <a:t>, </a:t>
            </a:r>
            <a:r>
              <a:rPr lang="ru-RU" dirty="0" err="1"/>
              <a:t>відповіді</a:t>
            </a:r>
            <a:r>
              <a:rPr lang="ru-RU" dirty="0"/>
              <a:t> запиши у </a:t>
            </a:r>
            <a:r>
              <a:rPr lang="ru-RU" dirty="0" err="1"/>
              <a:t>вигляді</a:t>
            </a:r>
            <a:r>
              <a:rPr lang="ru-RU" dirty="0"/>
              <a:t> цифр,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позначають</a:t>
            </a:r>
            <a:r>
              <a:rPr lang="ru-RU" dirty="0"/>
              <a:t> номер </a:t>
            </a:r>
            <a:r>
              <a:rPr lang="ru-RU" dirty="0" err="1"/>
              <a:t>речення</a:t>
            </a:r>
            <a:endParaRPr lang="ru-RU" dirty="0"/>
          </a:p>
          <a:p>
            <a:r>
              <a:rPr lang="ru-RU" dirty="0"/>
              <a:t>1- </a:t>
            </a:r>
            <a:r>
              <a:rPr lang="ru-RU" dirty="0" err="1"/>
              <a:t>з'ясувальні</a:t>
            </a:r>
            <a:r>
              <a:rPr lang="ru-RU" dirty="0"/>
              <a:t>; </a:t>
            </a:r>
          </a:p>
          <a:p>
            <a:r>
              <a:rPr lang="ru-RU" dirty="0"/>
              <a:t>2- </a:t>
            </a:r>
            <a:r>
              <a:rPr lang="ru-RU" dirty="0" err="1"/>
              <a:t>означальні</a:t>
            </a:r>
            <a:r>
              <a:rPr lang="ru-RU" dirty="0"/>
              <a:t>; </a:t>
            </a:r>
          </a:p>
          <a:p>
            <a:r>
              <a:rPr lang="ru-RU" dirty="0"/>
              <a:t>3- </a:t>
            </a:r>
            <a:r>
              <a:rPr lang="ru-RU" dirty="0" err="1"/>
              <a:t>обставинні</a:t>
            </a:r>
            <a:endParaRPr lang="ru-RU" dirty="0"/>
          </a:p>
          <a:p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A35FD2E1-4B87-4CF8-B9B3-47CD486C6D5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Де мир та лад, там і </a:t>
            </a:r>
            <a:r>
              <a:rPr lang="ru-RU" dirty="0" err="1"/>
              <a:t>Божа</a:t>
            </a:r>
            <a:r>
              <a:rPr lang="ru-RU" dirty="0"/>
              <a:t> благодать</a:t>
            </a:r>
          </a:p>
          <a:p>
            <a:r>
              <a:rPr lang="ru-RU" dirty="0"/>
              <a:t>У </a:t>
            </a:r>
            <a:r>
              <a:rPr lang="ru-RU" dirty="0" err="1"/>
              <a:t>сім'ю</a:t>
            </a:r>
            <a:r>
              <a:rPr lang="ru-RU" dirty="0"/>
              <a:t>, де </a:t>
            </a:r>
            <a:r>
              <a:rPr lang="ru-RU" dirty="0" err="1"/>
              <a:t>панує</a:t>
            </a:r>
            <a:r>
              <a:rPr lang="ru-RU" dirty="0"/>
              <a:t> лад, </a:t>
            </a:r>
            <a:r>
              <a:rPr lang="ru-RU" dirty="0" err="1"/>
              <a:t>щастя</a:t>
            </a:r>
            <a:r>
              <a:rPr lang="ru-RU" dirty="0"/>
              <a:t> дорогу не </a:t>
            </a:r>
            <a:r>
              <a:rPr lang="ru-RU" dirty="0" err="1"/>
              <a:t>забуває</a:t>
            </a:r>
            <a:endParaRPr lang="ru-RU" dirty="0"/>
          </a:p>
          <a:p>
            <a:r>
              <a:rPr lang="ru-RU" dirty="0" err="1"/>
              <a:t>Важко</a:t>
            </a:r>
            <a:r>
              <a:rPr lang="ru-RU" dirty="0"/>
              <a:t> </a:t>
            </a:r>
            <a:r>
              <a:rPr lang="ru-RU" dirty="0" err="1"/>
              <a:t>уявити</a:t>
            </a:r>
            <a:r>
              <a:rPr lang="ru-RU" dirty="0"/>
              <a:t>, як </a:t>
            </a:r>
            <a:r>
              <a:rPr lang="ru-RU" dirty="0" err="1"/>
              <a:t>людина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бути </a:t>
            </a:r>
            <a:r>
              <a:rPr lang="ru-RU" dirty="0" err="1"/>
              <a:t>щасливою</a:t>
            </a:r>
            <a:r>
              <a:rPr lang="ru-RU" dirty="0"/>
              <a:t>, не </a:t>
            </a:r>
            <a:r>
              <a:rPr lang="ru-RU" dirty="0" err="1"/>
              <a:t>маючи</a:t>
            </a:r>
            <a:r>
              <a:rPr lang="ru-RU" dirty="0"/>
              <a:t> </a:t>
            </a:r>
            <a:r>
              <a:rPr lang="ru-RU" dirty="0" err="1"/>
              <a:t>міцної</a:t>
            </a:r>
            <a:r>
              <a:rPr lang="ru-RU" dirty="0"/>
              <a:t> </a:t>
            </a:r>
            <a:r>
              <a:rPr lang="ru-RU" dirty="0" err="1"/>
              <a:t>сім'ї</a:t>
            </a:r>
            <a:endParaRPr lang="ru-RU" dirty="0"/>
          </a:p>
          <a:p>
            <a:r>
              <a:rPr lang="ru-RU" dirty="0"/>
              <a:t>Добре там </a:t>
            </a:r>
            <a:r>
              <a:rPr lang="ru-RU" dirty="0" err="1"/>
              <a:t>живеться</a:t>
            </a:r>
            <a:r>
              <a:rPr lang="ru-RU" dirty="0"/>
              <a:t>, де гуртом </a:t>
            </a:r>
            <a:r>
              <a:rPr lang="ru-RU" dirty="0" err="1"/>
              <a:t>сіється</a:t>
            </a:r>
            <a:r>
              <a:rPr lang="ru-RU" dirty="0"/>
              <a:t> і </a:t>
            </a:r>
            <a:r>
              <a:rPr lang="ru-RU" dirty="0" err="1"/>
              <a:t>жнеться</a:t>
            </a:r>
            <a:endParaRPr lang="ru-RU" dirty="0"/>
          </a:p>
          <a:p>
            <a:r>
              <a:rPr lang="ru-RU" dirty="0"/>
              <a:t>Своя хата не ворог, коли </a:t>
            </a:r>
            <a:r>
              <a:rPr lang="ru-RU" dirty="0" err="1"/>
              <a:t>прийдеш</a:t>
            </a:r>
            <a:r>
              <a:rPr lang="ru-RU" dirty="0"/>
              <a:t>, то </a:t>
            </a:r>
            <a:r>
              <a:rPr lang="ru-RU" dirty="0" err="1"/>
              <a:t>прийме</a:t>
            </a:r>
            <a:endParaRPr lang="ru-RU" dirty="0"/>
          </a:p>
          <a:p>
            <a:r>
              <a:rPr lang="ru-RU" dirty="0" err="1"/>
              <a:t>Годуй</a:t>
            </a:r>
            <a:r>
              <a:rPr lang="ru-RU" dirty="0"/>
              <a:t> </a:t>
            </a:r>
            <a:r>
              <a:rPr lang="ru-RU" dirty="0" err="1"/>
              <a:t>діда</a:t>
            </a:r>
            <a:r>
              <a:rPr lang="ru-RU" dirty="0"/>
              <a:t> на </a:t>
            </a:r>
            <a:r>
              <a:rPr lang="ru-RU" dirty="0" err="1"/>
              <a:t>печі</a:t>
            </a:r>
            <a:r>
              <a:rPr lang="ru-RU" dirty="0"/>
              <a:t>, </a:t>
            </a:r>
            <a:r>
              <a:rPr lang="ru-RU" dirty="0" err="1"/>
              <a:t>бо</a:t>
            </a:r>
            <a:r>
              <a:rPr lang="ru-RU" dirty="0"/>
              <a:t> й сам там </a:t>
            </a:r>
            <a:r>
              <a:rPr lang="ru-RU" dirty="0" err="1"/>
              <a:t>будеш</a:t>
            </a:r>
            <a:endParaRPr lang="ru-RU" dirty="0"/>
          </a:p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2C4FC00-D12D-4DC2-90E9-117CFDD9CC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8285" y="1690689"/>
            <a:ext cx="2958198" cy="231060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76702E5-ECEE-4F3F-A6CE-6420D76310BF}"/>
              </a:ext>
            </a:extLst>
          </p:cNvPr>
          <p:cNvSpPr txBox="1"/>
          <p:nvPr/>
        </p:nvSpPr>
        <p:spPr>
          <a:xfrm>
            <a:off x="838200" y="6311900"/>
            <a:ext cx="2367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Відповідь:3 2 1 3 3 3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8613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AAEE898-842C-4FDD-8857-9771885305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3229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AC7999B-7E27-4846-B217-4BE6365C5390}"/>
              </a:ext>
            </a:extLst>
          </p:cNvPr>
          <p:cNvSpPr txBox="1"/>
          <p:nvPr/>
        </p:nvSpPr>
        <p:spPr>
          <a:xfrm>
            <a:off x="3219061" y="737118"/>
            <a:ext cx="62701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РЕЛАКСАЦІЯ</a:t>
            </a: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47AFF70-9E64-4E5B-B59F-39FA68E129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1273" y="1697588"/>
            <a:ext cx="2847975" cy="284797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932996F-6943-4E08-9455-2A1A80E6CD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5389" y="2757467"/>
            <a:ext cx="6833132" cy="4273419"/>
          </a:xfrm>
          <a:prstGeom prst="rect">
            <a:avLst/>
          </a:prstGeom>
        </p:spPr>
      </p:pic>
      <p:sp>
        <p:nvSpPr>
          <p:cNvPr id="7" name="Стрелка: вниз 6">
            <a:extLst>
              <a:ext uri="{FF2B5EF4-FFF2-40B4-BE49-F238E27FC236}">
                <a16:creationId xmlns:a16="http://schemas.microsoft.com/office/drawing/2014/main" id="{FB5B36B8-26A9-42ED-B17D-EBDAC272BC13}"/>
              </a:ext>
            </a:extLst>
          </p:cNvPr>
          <p:cNvSpPr/>
          <p:nvPr/>
        </p:nvSpPr>
        <p:spPr>
          <a:xfrm rot="18120836">
            <a:off x="7570330" y="1074357"/>
            <a:ext cx="634482" cy="1466560"/>
          </a:xfrm>
          <a:prstGeom prst="downArrow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5772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A944796-43F1-4A00-94AE-06CE96707C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322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7896F82-44BE-444E-BC13-BF5C4A353384}"/>
              </a:ext>
            </a:extLst>
          </p:cNvPr>
          <p:cNvSpPr txBox="1"/>
          <p:nvPr/>
        </p:nvSpPr>
        <p:spPr>
          <a:xfrm>
            <a:off x="2336801" y="-1046"/>
            <a:ext cx="9448800" cy="2739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Проблемно - </a:t>
            </a:r>
            <a:r>
              <a:rPr lang="ru-RU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ситуативне</a:t>
            </a:r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</a:t>
            </a:r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Вислови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вдячність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батькам у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формі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складнопідрядного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речення</a:t>
            </a: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хочу </a:t>
            </a:r>
            <a:r>
              <a:rPr lang="ru-RU" sz="2800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подякувати</a:t>
            </a:r>
            <a:r>
              <a:rPr lang="ru-RU" sz="2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своїм</a:t>
            </a:r>
            <a:r>
              <a:rPr lang="ru-RU" sz="28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батькам за те,…..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5EFCEEB-2FFA-492E-8B3D-4B41513E78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8325" y="2574060"/>
            <a:ext cx="7949854" cy="459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9264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68292FB-4D7B-4F4E-839E-B548D35903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7387" cy="732453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3E5C88B-BF24-40E8-BFD1-12280CA649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8272" y="1964580"/>
            <a:ext cx="2928840" cy="292884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26C3F0D-B0EC-4FE9-83FC-9E3684059159}"/>
              </a:ext>
            </a:extLst>
          </p:cNvPr>
          <p:cNvSpPr txBox="1"/>
          <p:nvPr/>
        </p:nvSpPr>
        <p:spPr>
          <a:xfrm>
            <a:off x="2840539" y="889634"/>
            <a:ext cx="70485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Виконай онлайн -  тест</a:t>
            </a: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67BCE12-F0C1-4F80-8A76-709541BBA81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261"/>
          <a:stretch/>
        </p:blipFill>
        <p:spPr>
          <a:xfrm>
            <a:off x="1324829" y="1881731"/>
            <a:ext cx="3415241" cy="4450702"/>
          </a:xfrm>
          <a:prstGeom prst="rect">
            <a:avLst/>
          </a:prstGeom>
        </p:spPr>
      </p:pic>
      <p:sp>
        <p:nvSpPr>
          <p:cNvPr id="6" name="Стрелка: вправо 5">
            <a:extLst>
              <a:ext uri="{FF2B5EF4-FFF2-40B4-BE49-F238E27FC236}">
                <a16:creationId xmlns:a16="http://schemas.microsoft.com/office/drawing/2014/main" id="{509D4A9F-771F-4F54-939D-4187BAB42F76}"/>
              </a:ext>
            </a:extLst>
          </p:cNvPr>
          <p:cNvSpPr/>
          <p:nvPr/>
        </p:nvSpPr>
        <p:spPr>
          <a:xfrm>
            <a:off x="5099181" y="2528596"/>
            <a:ext cx="2841170" cy="1175657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95599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7AE2808-3E92-48CE-B09D-B9F5594A93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48671"/>
            <a:ext cx="12192000" cy="7322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68F686D-5217-46C0-A1DB-8F729A418AC5}"/>
              </a:ext>
            </a:extLst>
          </p:cNvPr>
          <p:cNvSpPr txBox="1"/>
          <p:nvPr/>
        </p:nvSpPr>
        <p:spPr>
          <a:xfrm>
            <a:off x="7315589" y="1223339"/>
            <a:ext cx="429441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синквейн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короткий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неримований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вірш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складається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5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рядків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/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ключове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слово,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визначає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зміст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теми; </a:t>
            </a:r>
          </a:p>
          <a:p>
            <a:pPr algn="just"/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два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прикметника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характеризують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обране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/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три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дієслова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описують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межах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конкретної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теми; </a:t>
            </a:r>
          </a:p>
          <a:p>
            <a:pPr algn="just"/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речення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розкриває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зміст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теми;</a:t>
            </a:r>
          </a:p>
          <a:p>
            <a:pPr algn="just"/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синонім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ключового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слова (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іменник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                                                                    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965402-C948-4958-889D-79E62093F64A}"/>
              </a:ext>
            </a:extLst>
          </p:cNvPr>
          <p:cNvSpPr txBox="1"/>
          <p:nvPr/>
        </p:nvSpPr>
        <p:spPr>
          <a:xfrm>
            <a:off x="251928" y="6211669"/>
            <a:ext cx="75204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Склади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слова «родина»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1A2F69-9247-464C-893E-7A1DCDFEB1DF}"/>
              </a:ext>
            </a:extLst>
          </p:cNvPr>
          <p:cNvSpPr txBox="1"/>
          <p:nvPr/>
        </p:nvSpPr>
        <p:spPr>
          <a:xfrm>
            <a:off x="3261798" y="-54893"/>
            <a:ext cx="87241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</a:t>
            </a:r>
            <a:r>
              <a:rPr lang="uk-UA" sz="4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сія</a:t>
            </a:r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B4DDE9C-42F8-46EF-AA4D-7A2569C61F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8305" y="1462442"/>
            <a:ext cx="5187820" cy="4336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9232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8C2A26B-1E75-4651-9368-163C73CB0C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00640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E71EFDB1-7453-4F5B-86B5-42A7B15C7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3245" y="338066"/>
            <a:ext cx="4516842" cy="1325563"/>
          </a:xfrm>
        </p:spPr>
        <p:txBody>
          <a:bodyPr/>
          <a:lstStyle/>
          <a:p>
            <a:r>
              <a:rPr lang="uk-UA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Зразки </a:t>
            </a:r>
            <a:r>
              <a:rPr lang="uk-UA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сенканів</a:t>
            </a:r>
            <a:endParaRPr lang="ru-RU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820B33C-B389-4A1B-B35F-80C3FE8A89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39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2F5DFA62-EB16-4A34-90E2-FEFDC98D7F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33310" y="1543375"/>
            <a:ext cx="5181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>
                <a:latin typeface="Arial Black" panose="020B0A04020102020204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ru-RU" sz="1800" b="1" i="1" dirty="0">
                <a:solidFill>
                  <a:srgbClr val="00B050"/>
                </a:solidFill>
                <a:latin typeface="Arial Black" panose="020B0A04020102020204" pitchFamily="34" charset="0"/>
              </a:rPr>
              <a:t>  </a:t>
            </a:r>
          </a:p>
          <a:p>
            <a:pPr marL="0" indent="0">
              <a:buNone/>
            </a:pPr>
            <a:endParaRPr lang="ru-RU" sz="1800" b="1" i="1" dirty="0">
              <a:solidFill>
                <a:srgbClr val="00B05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ru-RU" sz="1800" b="1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                      </a:t>
            </a:r>
            <a:r>
              <a:rPr lang="ru-RU" sz="1800" b="1" dirty="0">
                <a:latin typeface="Arial Black" panose="020B0A04020102020204" pitchFamily="34" charset="0"/>
              </a:rPr>
              <a:t>                                                                                                                                                                             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B2DD64D-99A9-4DF8-AA3B-B42E4F197A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954" y="1370284"/>
            <a:ext cx="5315792" cy="270178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28C6F26-6240-4A49-9A4C-E77BBCD9F093}"/>
              </a:ext>
            </a:extLst>
          </p:cNvPr>
          <p:cNvSpPr/>
          <p:nvPr/>
        </p:nvSpPr>
        <p:spPr>
          <a:xfrm>
            <a:off x="86606" y="4519293"/>
            <a:ext cx="3905955" cy="1819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Родина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Велика,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щаслива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Сміється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радіє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живе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Найкраще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місце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Землі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Затишок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D0EBD276-BAE8-4E96-9033-0F349F2A9D75}"/>
              </a:ext>
            </a:extLst>
          </p:cNvPr>
          <p:cNvSpPr/>
          <p:nvPr/>
        </p:nvSpPr>
        <p:spPr>
          <a:xfrm>
            <a:off x="7493378" y="1663629"/>
            <a:ext cx="3804355" cy="18288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Родина</a:t>
            </a:r>
          </a:p>
          <a:p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Дружна, </a:t>
            </a:r>
            <a:r>
              <a:rPr lang="ru-RU" b="1" i="1" dirty="0" err="1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міцна</a:t>
            </a:r>
            <a:endParaRPr lang="ru-RU" b="1" i="1" dirty="0"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ru-RU" b="1" i="1" dirty="0" err="1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Єднає</a:t>
            </a: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, </a:t>
            </a:r>
            <a:r>
              <a:rPr lang="ru-RU" b="1" i="1" dirty="0" err="1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підтримує</a:t>
            </a: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, </a:t>
            </a:r>
            <a:r>
              <a:rPr lang="ru-RU" b="1" i="1" dirty="0" err="1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оберігає</a:t>
            </a:r>
            <a:endParaRPr lang="ru-RU" b="1" i="1" dirty="0"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ru-RU" b="1" i="1" dirty="0" err="1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Надійний</a:t>
            </a: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ru-RU" b="1" i="1" dirty="0" err="1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тил</a:t>
            </a: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 у </a:t>
            </a:r>
            <a:r>
              <a:rPr lang="ru-RU" b="1" i="1" dirty="0" err="1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житті</a:t>
            </a:r>
            <a:endParaRPr lang="ru-RU" b="1" i="1" dirty="0"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ru-RU" b="1" i="1" dirty="0" err="1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Кохання</a:t>
            </a: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  </a:t>
            </a:r>
          </a:p>
          <a:p>
            <a:pPr algn="ctr"/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755A770F-5245-44C8-BB68-8EC22D5BEAE0}"/>
              </a:ext>
            </a:extLst>
          </p:cNvPr>
          <p:cNvSpPr/>
          <p:nvPr/>
        </p:nvSpPr>
        <p:spPr>
          <a:xfrm>
            <a:off x="5645865" y="4651022"/>
            <a:ext cx="4334934" cy="175977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</a:rPr>
              <a:t>Родина</a:t>
            </a:r>
          </a:p>
          <a:p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</a:rPr>
              <a:t>Тепла, </a:t>
            </a:r>
            <a:r>
              <a:rPr lang="ru-RU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затишна</a:t>
            </a:r>
            <a:endParaRPr lang="ru-RU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ru-RU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Об’єднує</a:t>
            </a:r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піклується</a:t>
            </a:r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</a:rPr>
              <a:t>, любить</a:t>
            </a:r>
          </a:p>
          <a:p>
            <a:r>
              <a:rPr lang="ru-RU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Найбільша</a:t>
            </a:r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цінність</a:t>
            </a:r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</a:rPr>
              <a:t> у </a:t>
            </a:r>
            <a:r>
              <a:rPr lang="ru-RU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житті</a:t>
            </a:r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</a:p>
          <a:p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Щастя</a:t>
            </a:r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7782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451E788-7D30-4637-9757-E7B3B6F7DF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322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8CA6885-3AEA-4712-886F-4FFDBD59437D}"/>
              </a:ext>
            </a:extLst>
          </p:cNvPr>
          <p:cNvSpPr txBox="1"/>
          <p:nvPr/>
        </p:nvSpPr>
        <p:spPr>
          <a:xfrm>
            <a:off x="2788356" y="0"/>
            <a:ext cx="7366851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</a:t>
            </a:r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Опрацюй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п. 14 у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підручнику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повтори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сполучники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підрядності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>
              <a:buAutoNum type="arabicPeriod" startAt="2"/>
            </a:pP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Склади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5-7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складнопідрядних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речень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тему «Моя родина»,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використовуючи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підрядних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Підготуй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презентацію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сімейні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традиції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родини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(за </a:t>
            </a:r>
            <a:r>
              <a:rPr lang="ru-RU" sz="2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бажанням</a:t>
            </a:r>
            <a:r>
              <a:rPr lang="ru-RU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514350" indent="-514350">
              <a:buAutoNum type="arabicPeriod"/>
            </a:pP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AEC1F74-4691-4CDA-9E00-7C5820053F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6338" y="3939800"/>
            <a:ext cx="6432639" cy="3029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5319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B5B58F0-FDA2-489A-9FDC-59504DAABB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9126"/>
            <a:ext cx="12192000" cy="7036251"/>
          </a:xfrm>
          <a:prstGeom prst="rect">
            <a:avLst/>
          </a:prstGeom>
        </p:spPr>
      </p:pic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BBA5BBDE-48B2-4B6A-A0B8-FD5FCE406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br>
              <a:rPr lang="uk-UA" dirty="0"/>
            </a:br>
            <a:r>
              <a:rPr lang="uk-UA" dirty="0"/>
              <a:t>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Підсумок уроку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907EE1FF-7164-438E-A7FB-430991A49B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511" y="1972204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                                    </a:t>
            </a:r>
            <a:r>
              <a:rPr lang="ru-RU" b="1" dirty="0" err="1"/>
              <a:t>Виконай</a:t>
            </a:r>
            <a:r>
              <a:rPr lang="ru-RU" b="1" dirty="0"/>
              <a:t> </a:t>
            </a:r>
            <a:r>
              <a:rPr lang="ru-RU" b="1" dirty="0" err="1"/>
              <a:t>вправу</a:t>
            </a:r>
            <a:r>
              <a:rPr lang="ru-RU" b="1" dirty="0"/>
              <a:t> «Так- </a:t>
            </a:r>
            <a:r>
              <a:rPr lang="ru-RU" b="1" dirty="0" err="1"/>
              <a:t>ні</a:t>
            </a:r>
            <a:r>
              <a:rPr lang="ru-RU" b="1" dirty="0"/>
              <a:t>»</a:t>
            </a:r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r>
              <a:rPr lang="ru-RU" dirty="0"/>
              <a:t>1. СПР </a:t>
            </a:r>
            <a:r>
              <a:rPr lang="ru-RU" dirty="0" err="1"/>
              <a:t>поділяються</a:t>
            </a:r>
            <a:r>
              <a:rPr lang="ru-RU" dirty="0"/>
              <a:t> на 2 </a:t>
            </a:r>
            <a:r>
              <a:rPr lang="ru-RU" dirty="0" err="1"/>
              <a:t>види</a:t>
            </a:r>
            <a:r>
              <a:rPr lang="ru-RU" dirty="0"/>
              <a:t>: </a:t>
            </a:r>
            <a:r>
              <a:rPr lang="ru-RU" dirty="0" err="1"/>
              <a:t>означальні</a:t>
            </a:r>
            <a:r>
              <a:rPr lang="ru-RU" dirty="0"/>
              <a:t> та </a:t>
            </a:r>
            <a:r>
              <a:rPr lang="ru-RU" dirty="0" err="1"/>
              <a:t>з’ясувальні</a:t>
            </a:r>
            <a:r>
              <a:rPr lang="ru-RU" dirty="0"/>
              <a:t>. </a:t>
            </a:r>
          </a:p>
          <a:p>
            <a:pPr marL="0" indent="0">
              <a:buNone/>
            </a:pPr>
            <a:r>
              <a:rPr lang="ru-RU" dirty="0"/>
              <a:t>2. СПР </a:t>
            </a:r>
            <a:r>
              <a:rPr lang="ru-RU" dirty="0" err="1"/>
              <a:t>складається</a:t>
            </a:r>
            <a:r>
              <a:rPr lang="ru-RU" dirty="0"/>
              <a:t> з </a:t>
            </a:r>
            <a:r>
              <a:rPr lang="ru-RU" dirty="0" err="1"/>
              <a:t>синтаксично</a:t>
            </a:r>
            <a:r>
              <a:rPr lang="ru-RU" dirty="0"/>
              <a:t> </a:t>
            </a:r>
            <a:r>
              <a:rPr lang="ru-RU" dirty="0" err="1"/>
              <a:t>нерівноправних</a:t>
            </a:r>
            <a:r>
              <a:rPr lang="ru-RU" dirty="0"/>
              <a:t> </a:t>
            </a:r>
            <a:r>
              <a:rPr lang="ru-RU" dirty="0" err="1"/>
              <a:t>частин</a:t>
            </a:r>
            <a:r>
              <a:rPr lang="ru-RU" dirty="0"/>
              <a:t>. </a:t>
            </a:r>
          </a:p>
          <a:p>
            <a:pPr marL="0" indent="0">
              <a:buNone/>
            </a:pPr>
            <a:r>
              <a:rPr lang="ru-RU" dirty="0"/>
              <a:t>3.Одна з </a:t>
            </a:r>
            <a:r>
              <a:rPr lang="ru-RU" dirty="0" err="1"/>
              <a:t>цих</a:t>
            </a:r>
            <a:r>
              <a:rPr lang="ru-RU" dirty="0"/>
              <a:t> </a:t>
            </a:r>
            <a:r>
              <a:rPr lang="ru-RU" dirty="0" err="1"/>
              <a:t>частин</a:t>
            </a:r>
            <a:r>
              <a:rPr lang="ru-RU" dirty="0"/>
              <a:t> – </a:t>
            </a:r>
            <a:r>
              <a:rPr lang="ru-RU" dirty="0" err="1"/>
              <a:t>головна</a:t>
            </a:r>
            <a:r>
              <a:rPr lang="ru-RU" dirty="0"/>
              <a:t>, а друга – </a:t>
            </a:r>
            <a:r>
              <a:rPr lang="ru-RU" dirty="0" err="1"/>
              <a:t>залежна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4.Від </a:t>
            </a:r>
            <a:r>
              <a:rPr lang="ru-RU" dirty="0" err="1"/>
              <a:t>підрядної</a:t>
            </a:r>
            <a:r>
              <a:rPr lang="ru-RU" dirty="0"/>
              <a:t> </a:t>
            </a:r>
            <a:r>
              <a:rPr lang="ru-RU" dirty="0" err="1"/>
              <a:t>частини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поставити</a:t>
            </a:r>
            <a:r>
              <a:rPr lang="ru-RU" dirty="0"/>
              <a:t> </a:t>
            </a:r>
            <a:r>
              <a:rPr lang="ru-RU" dirty="0" err="1"/>
              <a:t>питання</a:t>
            </a:r>
            <a:r>
              <a:rPr lang="ru-RU" dirty="0"/>
              <a:t> до </a:t>
            </a:r>
            <a:r>
              <a:rPr lang="ru-RU" dirty="0" err="1"/>
              <a:t>головної</a:t>
            </a:r>
            <a:r>
              <a:rPr lang="ru-RU" dirty="0"/>
              <a:t>. 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/>
              <a:t>5.Частини СПР </a:t>
            </a:r>
            <a:r>
              <a:rPr lang="ru-RU" dirty="0" err="1"/>
              <a:t>поєднуються</a:t>
            </a:r>
            <a:r>
              <a:rPr lang="ru-RU" dirty="0"/>
              <a:t> </a:t>
            </a:r>
            <a:r>
              <a:rPr lang="ru-RU" dirty="0" err="1"/>
              <a:t>підрядними</a:t>
            </a:r>
            <a:r>
              <a:rPr lang="ru-RU" dirty="0"/>
              <a:t> </a:t>
            </a:r>
            <a:r>
              <a:rPr lang="ru-RU" dirty="0" err="1"/>
              <a:t>сполучниками</a:t>
            </a:r>
            <a:r>
              <a:rPr lang="ru-RU" dirty="0"/>
              <a:t> та </a:t>
            </a:r>
            <a:r>
              <a:rPr lang="ru-RU" dirty="0" err="1"/>
              <a:t>сполучними</a:t>
            </a:r>
            <a:r>
              <a:rPr lang="ru-RU" dirty="0"/>
              <a:t> словами.</a:t>
            </a:r>
          </a:p>
          <a:p>
            <a:pPr marL="0" indent="0">
              <a:buNone/>
            </a:pPr>
            <a:r>
              <a:rPr lang="ru-RU" dirty="0"/>
              <a:t>6.Підрядна </a:t>
            </a:r>
            <a:r>
              <a:rPr lang="ru-RU" dirty="0" err="1"/>
              <a:t>частина</a:t>
            </a:r>
            <a:r>
              <a:rPr lang="ru-RU" dirty="0"/>
              <a:t> не </a:t>
            </a:r>
            <a:r>
              <a:rPr lang="ru-RU" dirty="0" err="1"/>
              <a:t>завжди</a:t>
            </a:r>
            <a:r>
              <a:rPr lang="ru-RU" dirty="0"/>
              <a:t> </a:t>
            </a:r>
            <a:r>
              <a:rPr lang="ru-RU" dirty="0" err="1"/>
              <a:t>стоїть</a:t>
            </a:r>
            <a:r>
              <a:rPr lang="ru-RU" dirty="0"/>
              <a:t> </a:t>
            </a:r>
            <a:r>
              <a:rPr lang="ru-RU" dirty="0" err="1"/>
              <a:t>після</a:t>
            </a:r>
            <a:r>
              <a:rPr lang="ru-RU" dirty="0"/>
              <a:t> </a:t>
            </a:r>
            <a:r>
              <a:rPr lang="ru-RU" dirty="0" err="1"/>
              <a:t>головної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CBF38D1-1AA6-4D22-827E-3BE8B3C07A32}"/>
              </a:ext>
            </a:extLst>
          </p:cNvPr>
          <p:cNvSpPr txBox="1"/>
          <p:nvPr/>
        </p:nvSpPr>
        <p:spPr>
          <a:xfrm>
            <a:off x="9098842" y="2912532"/>
            <a:ext cx="609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64C512-403A-494A-A2EC-69E62371FAFA}"/>
              </a:ext>
            </a:extLst>
          </p:cNvPr>
          <p:cNvSpPr txBox="1"/>
          <p:nvPr/>
        </p:nvSpPr>
        <p:spPr>
          <a:xfrm>
            <a:off x="9352843" y="3397855"/>
            <a:ext cx="71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4D20BF-5141-4C7E-96BE-AF094E127D47}"/>
              </a:ext>
            </a:extLst>
          </p:cNvPr>
          <p:cNvSpPr txBox="1"/>
          <p:nvPr/>
        </p:nvSpPr>
        <p:spPr>
          <a:xfrm>
            <a:off x="8128000" y="3849511"/>
            <a:ext cx="824089" cy="3838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96B04E-5069-41FF-92E8-6764B5E389A7}"/>
              </a:ext>
            </a:extLst>
          </p:cNvPr>
          <p:cNvSpPr txBox="1"/>
          <p:nvPr/>
        </p:nvSpPr>
        <p:spPr>
          <a:xfrm>
            <a:off x="3863621" y="5136444"/>
            <a:ext cx="821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3007A3-9E6A-4835-98E9-24FD101B6102}"/>
              </a:ext>
            </a:extLst>
          </p:cNvPr>
          <p:cNvSpPr txBox="1"/>
          <p:nvPr/>
        </p:nvSpPr>
        <p:spPr>
          <a:xfrm>
            <a:off x="8444089" y="5591880"/>
            <a:ext cx="801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B4C6A45-228B-41DB-85E9-D480C700C5C8}"/>
              </a:ext>
            </a:extLst>
          </p:cNvPr>
          <p:cNvSpPr txBox="1"/>
          <p:nvPr/>
        </p:nvSpPr>
        <p:spPr>
          <a:xfrm>
            <a:off x="10120488" y="4323644"/>
            <a:ext cx="1631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97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3F5542-45DE-4883-8126-03528D51C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2F70715-68FF-4081-A61E-2D84354DC0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322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BA353D4-858B-42AD-BA62-977B7CA8013B}"/>
              </a:ext>
            </a:extLst>
          </p:cNvPr>
          <p:cNvSpPr txBox="1"/>
          <p:nvPr/>
        </p:nvSpPr>
        <p:spPr>
          <a:xfrm>
            <a:off x="2731535" y="523432"/>
            <a:ext cx="6524431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Мудрі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поради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майбутнє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Пам’ятай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тебе </a:t>
            </a:r>
            <a:r>
              <a:rPr lang="ru-RU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залежить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твій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успіх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Знаходь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 для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запорука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успіху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Знаходь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 для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роздумів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джерело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сили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Знаходь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 для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читання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основа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Знаходь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 для </a:t>
            </a:r>
            <a:r>
              <a:rPr lang="ru-RU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дружби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умова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8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Знаходь</a:t>
            </a:r>
            <a:r>
              <a:rPr lang="ru-RU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 для </a:t>
            </a:r>
            <a:r>
              <a:rPr lang="ru-RU" sz="28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родини</a:t>
            </a:r>
            <a:r>
              <a:rPr lang="ru-RU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8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істинна</a:t>
            </a:r>
            <a:r>
              <a:rPr lang="ru-RU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радість</a:t>
            </a:r>
            <a:r>
              <a:rPr lang="ru-RU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     </a:t>
            </a:r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RU" sz="2400" i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552A6EC-6DD4-486F-BA74-AEE740656A38}"/>
              </a:ext>
            </a:extLst>
          </p:cNvPr>
          <p:cNvSpPr txBox="1"/>
          <p:nvPr/>
        </p:nvSpPr>
        <p:spPr>
          <a:xfrm>
            <a:off x="433836" y="5569815"/>
            <a:ext cx="826364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Сім’я</a:t>
            </a:r>
            <a:r>
              <a:rPr lang="ru-RU" sz="24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те </a:t>
            </a:r>
            <a:r>
              <a:rPr lang="ru-RU" sz="2400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первинне</a:t>
            </a:r>
            <a:r>
              <a:rPr lang="ru-RU" sz="24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24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sz="2400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24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повинна </a:t>
            </a:r>
            <a:r>
              <a:rPr lang="ru-RU" sz="2400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вчитися</a:t>
            </a:r>
            <a:r>
              <a:rPr lang="ru-RU" sz="24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творити</a:t>
            </a:r>
            <a:r>
              <a:rPr lang="ru-RU" sz="24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добро(</a:t>
            </a:r>
            <a:r>
              <a:rPr lang="ru-RU" sz="2400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В.Сухомлинський</a:t>
            </a:r>
            <a:r>
              <a:rPr lang="ru-RU" sz="24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2C32692-617C-4F10-BBFB-488880DFC9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6898" y="1848995"/>
            <a:ext cx="3988746" cy="2991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1446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A9C4D2D-C829-498B-A28C-45A8C0274B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079"/>
            <a:ext cx="12192000" cy="6887079"/>
          </a:xfrm>
          <a:prstGeom prst="rect">
            <a:avLst/>
          </a:prstGeom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CF6D8613-53C8-492E-9716-D4CC7F7C5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6319" y="235492"/>
            <a:ext cx="6127044" cy="1325563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Авторка презентації: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CEBACA8-CDD3-4A4C-8690-FA0A369D12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1868" y="2209447"/>
            <a:ext cx="5407378" cy="3514019"/>
          </a:xfrm>
        </p:spPr>
        <p:txBody>
          <a:bodyPr/>
          <a:lstStyle/>
          <a:p>
            <a:pPr marL="0" indent="0">
              <a:buNone/>
            </a:pPr>
            <a:r>
              <a:rPr lang="uk-UA" dirty="0"/>
              <a:t> </a:t>
            </a:r>
          </a:p>
          <a:p>
            <a:pPr marL="0" indent="0" algn="just">
              <a:buNone/>
            </a:pPr>
            <a:r>
              <a:rPr lang="uk-UA" dirty="0"/>
              <a:t> Хоменко Тетяна Миколаївна,</a:t>
            </a:r>
          </a:p>
          <a:p>
            <a:pPr marL="0" indent="0" algn="just">
              <a:buNone/>
            </a:pPr>
            <a:r>
              <a:rPr lang="uk-UA" dirty="0"/>
              <a:t>учитель української мови та літератури Академічного ліцею «Європейський» Лубенської міської ради Лубенського району Полтавської області 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AF4DA7A-E693-4CD9-A916-342BE84441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444" y="1377244"/>
            <a:ext cx="3565325" cy="3618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55327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939</TotalTime>
  <Words>958</Words>
  <Application>Microsoft Office PowerPoint</Application>
  <PresentationFormat>Широкоэкранный</PresentationFormat>
  <Paragraphs>169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Arial</vt:lpstr>
      <vt:lpstr>Arial Black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   Пригадай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Розподільний цифровий диктант</vt:lpstr>
      <vt:lpstr>Презентация PowerPoint</vt:lpstr>
      <vt:lpstr>Презентация PowerPoint</vt:lpstr>
      <vt:lpstr>Презентация PowerPoint</vt:lpstr>
      <vt:lpstr>Презентация PowerPoint</vt:lpstr>
      <vt:lpstr>Зразки сенканів</vt:lpstr>
      <vt:lpstr>Презентация PowerPoint</vt:lpstr>
      <vt:lpstr>  Підсумок уроку</vt:lpstr>
      <vt:lpstr>Презентация PowerPoint</vt:lpstr>
      <vt:lpstr> Авторка презентації: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Евгения Хоменко</dc:creator>
  <cp:lastModifiedBy>Administrator</cp:lastModifiedBy>
  <cp:revision>36</cp:revision>
  <dcterms:created xsi:type="dcterms:W3CDTF">2024-11-01T06:39:56Z</dcterms:created>
  <dcterms:modified xsi:type="dcterms:W3CDTF">2024-11-03T17:34:39Z</dcterms:modified>
</cp:coreProperties>
</file>